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58" r:id="rId5"/>
    <p:sldId id="259" r:id="rId6"/>
    <p:sldId id="265" r:id="rId7"/>
    <p:sldId id="266" r:id="rId8"/>
    <p:sldId id="267" r:id="rId9"/>
    <p:sldId id="261" r:id="rId10"/>
    <p:sldId id="268"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629"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83160B-F432-DC1E-2D09-CE6420A524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1DF54994-E88F-3381-3E13-B997528C18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761FECA-9C8F-ACC4-611E-59A6CFD067BE}"/>
              </a:ext>
            </a:extLst>
          </p:cNvPr>
          <p:cNvSpPr>
            <a:spLocks noGrp="1"/>
          </p:cNvSpPr>
          <p:nvPr>
            <p:ph type="dt" sz="half" idx="10"/>
          </p:nvPr>
        </p:nvSpPr>
        <p:spPr/>
        <p:txBody>
          <a:bodyPr/>
          <a:lstStyle/>
          <a:p>
            <a:fld id="{30620FCE-B312-4C5A-8664-64F7FFA0E7A9}" type="datetimeFigureOut">
              <a:rPr lang="en-US" smtClean="0"/>
              <a:t>11/20/2024</a:t>
            </a:fld>
            <a:endParaRPr lang="en-US"/>
          </a:p>
        </p:txBody>
      </p:sp>
      <p:sp>
        <p:nvSpPr>
          <p:cNvPr id="5" name="Footer Placeholder 4">
            <a:extLst>
              <a:ext uri="{FF2B5EF4-FFF2-40B4-BE49-F238E27FC236}">
                <a16:creationId xmlns:a16="http://schemas.microsoft.com/office/drawing/2014/main" xmlns="" id="{E2E3A4B7-8B3E-7185-F91E-7055C5A469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C2609B4-2C6D-0752-2A12-3941B3862C7A}"/>
              </a:ext>
            </a:extLst>
          </p:cNvPr>
          <p:cNvSpPr>
            <a:spLocks noGrp="1"/>
          </p:cNvSpPr>
          <p:nvPr>
            <p:ph type="sldNum" sz="quarter" idx="12"/>
          </p:nvPr>
        </p:nvSpPr>
        <p:spPr/>
        <p:txBody>
          <a:bodyPr/>
          <a:lstStyle/>
          <a:p>
            <a:fld id="{9BCB95FC-51BE-4072-8A19-F1C1BBDF53EC}" type="slidenum">
              <a:rPr lang="en-US" smtClean="0"/>
              <a:t>‹#›</a:t>
            </a:fld>
            <a:endParaRPr lang="en-US"/>
          </a:p>
        </p:txBody>
      </p:sp>
    </p:spTree>
    <p:extLst>
      <p:ext uri="{BB962C8B-B14F-4D97-AF65-F5344CB8AC3E}">
        <p14:creationId xmlns:p14="http://schemas.microsoft.com/office/powerpoint/2010/main" val="2125838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63D25F-EBA7-FE34-5595-2239E4CEC6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F4017A4-148E-A621-97F5-642509651A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51EC209-4A1A-C41B-78CC-B989A44AA438}"/>
              </a:ext>
            </a:extLst>
          </p:cNvPr>
          <p:cNvSpPr>
            <a:spLocks noGrp="1"/>
          </p:cNvSpPr>
          <p:nvPr>
            <p:ph type="dt" sz="half" idx="10"/>
          </p:nvPr>
        </p:nvSpPr>
        <p:spPr/>
        <p:txBody>
          <a:bodyPr/>
          <a:lstStyle/>
          <a:p>
            <a:fld id="{30620FCE-B312-4C5A-8664-64F7FFA0E7A9}" type="datetimeFigureOut">
              <a:rPr lang="en-US" smtClean="0"/>
              <a:t>11/20/2024</a:t>
            </a:fld>
            <a:endParaRPr lang="en-US"/>
          </a:p>
        </p:txBody>
      </p:sp>
      <p:sp>
        <p:nvSpPr>
          <p:cNvPr id="5" name="Footer Placeholder 4">
            <a:extLst>
              <a:ext uri="{FF2B5EF4-FFF2-40B4-BE49-F238E27FC236}">
                <a16:creationId xmlns:a16="http://schemas.microsoft.com/office/drawing/2014/main" xmlns="" id="{46952A1E-625A-A8FA-41AF-52B9298DD3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C43B878-4B2E-4DA5-225E-8C90FE090DC0}"/>
              </a:ext>
            </a:extLst>
          </p:cNvPr>
          <p:cNvSpPr>
            <a:spLocks noGrp="1"/>
          </p:cNvSpPr>
          <p:nvPr>
            <p:ph type="sldNum" sz="quarter" idx="12"/>
          </p:nvPr>
        </p:nvSpPr>
        <p:spPr/>
        <p:txBody>
          <a:bodyPr/>
          <a:lstStyle/>
          <a:p>
            <a:fld id="{9BCB95FC-51BE-4072-8A19-F1C1BBDF53EC}" type="slidenum">
              <a:rPr lang="en-US" smtClean="0"/>
              <a:t>‹#›</a:t>
            </a:fld>
            <a:endParaRPr lang="en-US"/>
          </a:p>
        </p:txBody>
      </p:sp>
    </p:spTree>
    <p:extLst>
      <p:ext uri="{BB962C8B-B14F-4D97-AF65-F5344CB8AC3E}">
        <p14:creationId xmlns:p14="http://schemas.microsoft.com/office/powerpoint/2010/main" val="1669007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A23DC9-21B6-96E4-342D-6E1DBF89A7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8FC81BA4-CD53-ECE0-0FD7-4522A5FF80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02E0090E-6EBC-B7C2-FCE1-1436B665FA54}"/>
              </a:ext>
            </a:extLst>
          </p:cNvPr>
          <p:cNvSpPr>
            <a:spLocks noGrp="1"/>
          </p:cNvSpPr>
          <p:nvPr>
            <p:ph type="dt" sz="half" idx="10"/>
          </p:nvPr>
        </p:nvSpPr>
        <p:spPr/>
        <p:txBody>
          <a:bodyPr/>
          <a:lstStyle/>
          <a:p>
            <a:fld id="{30620FCE-B312-4C5A-8664-64F7FFA0E7A9}" type="datetimeFigureOut">
              <a:rPr lang="en-US" smtClean="0"/>
              <a:t>11/20/2024</a:t>
            </a:fld>
            <a:endParaRPr lang="en-US"/>
          </a:p>
        </p:txBody>
      </p:sp>
      <p:sp>
        <p:nvSpPr>
          <p:cNvPr id="5" name="Footer Placeholder 4">
            <a:extLst>
              <a:ext uri="{FF2B5EF4-FFF2-40B4-BE49-F238E27FC236}">
                <a16:creationId xmlns:a16="http://schemas.microsoft.com/office/drawing/2014/main" xmlns="" id="{C15AEE19-7F01-624C-61BE-47792ED8B6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2AA2FB8-DF96-BA15-7516-664281E1D556}"/>
              </a:ext>
            </a:extLst>
          </p:cNvPr>
          <p:cNvSpPr>
            <a:spLocks noGrp="1"/>
          </p:cNvSpPr>
          <p:nvPr>
            <p:ph type="sldNum" sz="quarter" idx="12"/>
          </p:nvPr>
        </p:nvSpPr>
        <p:spPr/>
        <p:txBody>
          <a:bodyPr/>
          <a:lstStyle/>
          <a:p>
            <a:fld id="{9BCB95FC-51BE-4072-8A19-F1C1BBDF53EC}" type="slidenum">
              <a:rPr lang="en-US" smtClean="0"/>
              <a:t>‹#›</a:t>
            </a:fld>
            <a:endParaRPr lang="en-US"/>
          </a:p>
        </p:txBody>
      </p:sp>
    </p:spTree>
    <p:extLst>
      <p:ext uri="{BB962C8B-B14F-4D97-AF65-F5344CB8AC3E}">
        <p14:creationId xmlns:p14="http://schemas.microsoft.com/office/powerpoint/2010/main" val="3069045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D9CBB3-6193-BF09-317A-9FB335F3C0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D874440-B90A-69BA-AE5A-9A5D8F7DF8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9CA6E07-F2CF-3630-6966-E2743946EA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A338C498-0EDD-D186-F8E5-F9FE481AFFD8}"/>
              </a:ext>
            </a:extLst>
          </p:cNvPr>
          <p:cNvSpPr>
            <a:spLocks noGrp="1"/>
          </p:cNvSpPr>
          <p:nvPr>
            <p:ph type="dt" sz="half" idx="10"/>
          </p:nvPr>
        </p:nvSpPr>
        <p:spPr/>
        <p:txBody>
          <a:bodyPr/>
          <a:lstStyle/>
          <a:p>
            <a:fld id="{30620FCE-B312-4C5A-8664-64F7FFA0E7A9}" type="datetimeFigureOut">
              <a:rPr lang="en-US" smtClean="0"/>
              <a:t>11/20/2024</a:t>
            </a:fld>
            <a:endParaRPr lang="en-US"/>
          </a:p>
        </p:txBody>
      </p:sp>
      <p:sp>
        <p:nvSpPr>
          <p:cNvPr id="6" name="Footer Placeholder 5">
            <a:extLst>
              <a:ext uri="{FF2B5EF4-FFF2-40B4-BE49-F238E27FC236}">
                <a16:creationId xmlns:a16="http://schemas.microsoft.com/office/drawing/2014/main" xmlns="" id="{C3C00B64-863E-AE01-3780-14490A048B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34D1C9C-3907-6F46-8AA4-E89480CC7330}"/>
              </a:ext>
            </a:extLst>
          </p:cNvPr>
          <p:cNvSpPr>
            <a:spLocks noGrp="1"/>
          </p:cNvSpPr>
          <p:nvPr>
            <p:ph type="sldNum" sz="quarter" idx="12"/>
          </p:nvPr>
        </p:nvSpPr>
        <p:spPr/>
        <p:txBody>
          <a:bodyPr/>
          <a:lstStyle/>
          <a:p>
            <a:fld id="{9BCB95FC-51BE-4072-8A19-F1C1BBDF53EC}" type="slidenum">
              <a:rPr lang="en-US" smtClean="0"/>
              <a:t>‹#›</a:t>
            </a:fld>
            <a:endParaRPr lang="en-US"/>
          </a:p>
        </p:txBody>
      </p:sp>
    </p:spTree>
    <p:extLst>
      <p:ext uri="{BB962C8B-B14F-4D97-AF65-F5344CB8AC3E}">
        <p14:creationId xmlns:p14="http://schemas.microsoft.com/office/powerpoint/2010/main" val="469646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705D1C-1757-CF33-B3DA-826A259084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BC731A1B-D4C6-8896-A33F-03A6CC5E22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395A482C-D2D3-F9CB-2F3F-A807097DCA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637F6401-1CFB-2189-8ECA-0A185774CE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41F4CF30-965C-6B32-67E1-CB1CE3BCC2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AF21FAF-9657-5933-F7B2-D226A6D61D99}"/>
              </a:ext>
            </a:extLst>
          </p:cNvPr>
          <p:cNvSpPr>
            <a:spLocks noGrp="1"/>
          </p:cNvSpPr>
          <p:nvPr>
            <p:ph type="dt" sz="half" idx="10"/>
          </p:nvPr>
        </p:nvSpPr>
        <p:spPr/>
        <p:txBody>
          <a:bodyPr/>
          <a:lstStyle/>
          <a:p>
            <a:fld id="{30620FCE-B312-4C5A-8664-64F7FFA0E7A9}" type="datetimeFigureOut">
              <a:rPr lang="en-US" smtClean="0"/>
              <a:t>11/20/2024</a:t>
            </a:fld>
            <a:endParaRPr lang="en-US"/>
          </a:p>
        </p:txBody>
      </p:sp>
      <p:sp>
        <p:nvSpPr>
          <p:cNvPr id="8" name="Footer Placeholder 7">
            <a:extLst>
              <a:ext uri="{FF2B5EF4-FFF2-40B4-BE49-F238E27FC236}">
                <a16:creationId xmlns:a16="http://schemas.microsoft.com/office/drawing/2014/main" xmlns="" id="{A185C7B0-50A1-63AE-3B5A-02E34655875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078EFBDD-474A-AFB4-47B5-62E26AB97534}"/>
              </a:ext>
            </a:extLst>
          </p:cNvPr>
          <p:cNvSpPr>
            <a:spLocks noGrp="1"/>
          </p:cNvSpPr>
          <p:nvPr>
            <p:ph type="sldNum" sz="quarter" idx="12"/>
          </p:nvPr>
        </p:nvSpPr>
        <p:spPr/>
        <p:txBody>
          <a:bodyPr/>
          <a:lstStyle/>
          <a:p>
            <a:fld id="{9BCB95FC-51BE-4072-8A19-F1C1BBDF53EC}" type="slidenum">
              <a:rPr lang="en-US" smtClean="0"/>
              <a:t>‹#›</a:t>
            </a:fld>
            <a:endParaRPr lang="en-US"/>
          </a:p>
        </p:txBody>
      </p:sp>
    </p:spTree>
    <p:extLst>
      <p:ext uri="{BB962C8B-B14F-4D97-AF65-F5344CB8AC3E}">
        <p14:creationId xmlns:p14="http://schemas.microsoft.com/office/powerpoint/2010/main" val="3887090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14CCD4-1B22-BCD2-1AC5-1A5883128F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56F8A1C5-4E9F-7B81-AC47-7D8B5093F7C4}"/>
              </a:ext>
            </a:extLst>
          </p:cNvPr>
          <p:cNvSpPr>
            <a:spLocks noGrp="1"/>
          </p:cNvSpPr>
          <p:nvPr>
            <p:ph type="dt" sz="half" idx="10"/>
          </p:nvPr>
        </p:nvSpPr>
        <p:spPr/>
        <p:txBody>
          <a:bodyPr/>
          <a:lstStyle/>
          <a:p>
            <a:fld id="{30620FCE-B312-4C5A-8664-64F7FFA0E7A9}" type="datetimeFigureOut">
              <a:rPr lang="en-US" smtClean="0"/>
              <a:t>11/20/2024</a:t>
            </a:fld>
            <a:endParaRPr lang="en-US"/>
          </a:p>
        </p:txBody>
      </p:sp>
      <p:sp>
        <p:nvSpPr>
          <p:cNvPr id="4" name="Footer Placeholder 3">
            <a:extLst>
              <a:ext uri="{FF2B5EF4-FFF2-40B4-BE49-F238E27FC236}">
                <a16:creationId xmlns:a16="http://schemas.microsoft.com/office/drawing/2014/main" xmlns="" id="{01303B05-CC34-5839-0833-FF33FACA2B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4474590F-510B-5C84-07FA-6F79E8DD29FD}"/>
              </a:ext>
            </a:extLst>
          </p:cNvPr>
          <p:cNvSpPr>
            <a:spLocks noGrp="1"/>
          </p:cNvSpPr>
          <p:nvPr>
            <p:ph type="sldNum" sz="quarter" idx="12"/>
          </p:nvPr>
        </p:nvSpPr>
        <p:spPr/>
        <p:txBody>
          <a:bodyPr/>
          <a:lstStyle/>
          <a:p>
            <a:fld id="{9BCB95FC-51BE-4072-8A19-F1C1BBDF53EC}" type="slidenum">
              <a:rPr lang="en-US" smtClean="0"/>
              <a:t>‹#›</a:t>
            </a:fld>
            <a:endParaRPr lang="en-US"/>
          </a:p>
        </p:txBody>
      </p:sp>
    </p:spTree>
    <p:extLst>
      <p:ext uri="{BB962C8B-B14F-4D97-AF65-F5344CB8AC3E}">
        <p14:creationId xmlns:p14="http://schemas.microsoft.com/office/powerpoint/2010/main" val="223651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570D500-D90A-A710-E2B9-0042983D35B5}"/>
              </a:ext>
            </a:extLst>
          </p:cNvPr>
          <p:cNvSpPr>
            <a:spLocks noGrp="1"/>
          </p:cNvSpPr>
          <p:nvPr>
            <p:ph type="dt" sz="half" idx="10"/>
          </p:nvPr>
        </p:nvSpPr>
        <p:spPr/>
        <p:txBody>
          <a:bodyPr/>
          <a:lstStyle/>
          <a:p>
            <a:fld id="{30620FCE-B312-4C5A-8664-64F7FFA0E7A9}" type="datetimeFigureOut">
              <a:rPr lang="en-US" smtClean="0"/>
              <a:t>11/20/2024</a:t>
            </a:fld>
            <a:endParaRPr lang="en-US"/>
          </a:p>
        </p:txBody>
      </p:sp>
      <p:sp>
        <p:nvSpPr>
          <p:cNvPr id="3" name="Footer Placeholder 2">
            <a:extLst>
              <a:ext uri="{FF2B5EF4-FFF2-40B4-BE49-F238E27FC236}">
                <a16:creationId xmlns:a16="http://schemas.microsoft.com/office/drawing/2014/main" xmlns="" id="{5442932C-D82C-4F19-172F-97B33627FA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01DEC24-BB90-DE90-01DB-41CC87D795A7}"/>
              </a:ext>
            </a:extLst>
          </p:cNvPr>
          <p:cNvSpPr>
            <a:spLocks noGrp="1"/>
          </p:cNvSpPr>
          <p:nvPr>
            <p:ph type="sldNum" sz="quarter" idx="12"/>
          </p:nvPr>
        </p:nvSpPr>
        <p:spPr/>
        <p:txBody>
          <a:bodyPr/>
          <a:lstStyle/>
          <a:p>
            <a:fld id="{9BCB95FC-51BE-4072-8A19-F1C1BBDF53EC}" type="slidenum">
              <a:rPr lang="en-US" smtClean="0"/>
              <a:t>‹#›</a:t>
            </a:fld>
            <a:endParaRPr lang="en-US"/>
          </a:p>
        </p:txBody>
      </p:sp>
    </p:spTree>
    <p:extLst>
      <p:ext uri="{BB962C8B-B14F-4D97-AF65-F5344CB8AC3E}">
        <p14:creationId xmlns:p14="http://schemas.microsoft.com/office/powerpoint/2010/main" val="4157451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B1AABF-349F-64EC-314F-0B6CBBE28F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DF55B1F3-29AF-A198-B54D-F97CC8C7A1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9B9AB3B0-D5F9-B295-C8D3-407C1863CA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02AEAB1-1F0A-BCAA-E87F-DBDF03C8027D}"/>
              </a:ext>
            </a:extLst>
          </p:cNvPr>
          <p:cNvSpPr>
            <a:spLocks noGrp="1"/>
          </p:cNvSpPr>
          <p:nvPr>
            <p:ph type="dt" sz="half" idx="10"/>
          </p:nvPr>
        </p:nvSpPr>
        <p:spPr/>
        <p:txBody>
          <a:bodyPr/>
          <a:lstStyle/>
          <a:p>
            <a:fld id="{30620FCE-B312-4C5A-8664-64F7FFA0E7A9}" type="datetimeFigureOut">
              <a:rPr lang="en-US" smtClean="0"/>
              <a:t>11/20/2024</a:t>
            </a:fld>
            <a:endParaRPr lang="en-US"/>
          </a:p>
        </p:txBody>
      </p:sp>
      <p:sp>
        <p:nvSpPr>
          <p:cNvPr id="6" name="Footer Placeholder 5">
            <a:extLst>
              <a:ext uri="{FF2B5EF4-FFF2-40B4-BE49-F238E27FC236}">
                <a16:creationId xmlns:a16="http://schemas.microsoft.com/office/drawing/2014/main" xmlns="" id="{65D3F6C9-BF4A-99D5-B37C-748E8320D0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29D676D-5BAA-4EB0-F58F-C6E6C4921B8B}"/>
              </a:ext>
            </a:extLst>
          </p:cNvPr>
          <p:cNvSpPr>
            <a:spLocks noGrp="1"/>
          </p:cNvSpPr>
          <p:nvPr>
            <p:ph type="sldNum" sz="quarter" idx="12"/>
          </p:nvPr>
        </p:nvSpPr>
        <p:spPr/>
        <p:txBody>
          <a:bodyPr/>
          <a:lstStyle/>
          <a:p>
            <a:fld id="{9BCB95FC-51BE-4072-8A19-F1C1BBDF53EC}" type="slidenum">
              <a:rPr lang="en-US" smtClean="0"/>
              <a:t>‹#›</a:t>
            </a:fld>
            <a:endParaRPr lang="en-US"/>
          </a:p>
        </p:txBody>
      </p:sp>
    </p:spTree>
    <p:extLst>
      <p:ext uri="{BB962C8B-B14F-4D97-AF65-F5344CB8AC3E}">
        <p14:creationId xmlns:p14="http://schemas.microsoft.com/office/powerpoint/2010/main" val="577447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330D62-8E98-DF69-D4E4-E2B31EBE2B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B33C616E-41FB-F91F-32E3-70962772D8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446FEEDB-F909-E4F5-4F5C-DFAC0B3DD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C8E0BF9-05A2-9192-837E-304F82209A30}"/>
              </a:ext>
            </a:extLst>
          </p:cNvPr>
          <p:cNvSpPr>
            <a:spLocks noGrp="1"/>
          </p:cNvSpPr>
          <p:nvPr>
            <p:ph type="dt" sz="half" idx="10"/>
          </p:nvPr>
        </p:nvSpPr>
        <p:spPr/>
        <p:txBody>
          <a:bodyPr/>
          <a:lstStyle/>
          <a:p>
            <a:fld id="{30620FCE-B312-4C5A-8664-64F7FFA0E7A9}" type="datetimeFigureOut">
              <a:rPr lang="en-US" smtClean="0"/>
              <a:t>11/20/2024</a:t>
            </a:fld>
            <a:endParaRPr lang="en-US"/>
          </a:p>
        </p:txBody>
      </p:sp>
      <p:sp>
        <p:nvSpPr>
          <p:cNvPr id="6" name="Footer Placeholder 5">
            <a:extLst>
              <a:ext uri="{FF2B5EF4-FFF2-40B4-BE49-F238E27FC236}">
                <a16:creationId xmlns:a16="http://schemas.microsoft.com/office/drawing/2014/main" xmlns="" id="{F42F54D6-82B6-D267-81E9-3975573145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43C8214-5A38-7711-84C4-2EA9D5698896}"/>
              </a:ext>
            </a:extLst>
          </p:cNvPr>
          <p:cNvSpPr>
            <a:spLocks noGrp="1"/>
          </p:cNvSpPr>
          <p:nvPr>
            <p:ph type="sldNum" sz="quarter" idx="12"/>
          </p:nvPr>
        </p:nvSpPr>
        <p:spPr/>
        <p:txBody>
          <a:bodyPr/>
          <a:lstStyle/>
          <a:p>
            <a:fld id="{9BCB95FC-51BE-4072-8A19-F1C1BBDF53EC}" type="slidenum">
              <a:rPr lang="en-US" smtClean="0"/>
              <a:t>‹#›</a:t>
            </a:fld>
            <a:endParaRPr lang="en-US"/>
          </a:p>
        </p:txBody>
      </p:sp>
    </p:spTree>
    <p:extLst>
      <p:ext uri="{BB962C8B-B14F-4D97-AF65-F5344CB8AC3E}">
        <p14:creationId xmlns:p14="http://schemas.microsoft.com/office/powerpoint/2010/main" val="1637139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6720E4-DCC2-199E-0A65-D27AD441B7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CA5D05D3-C797-887C-E9EE-A0AE75A21D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847FB19-D05E-9C05-1D0C-D3F5357D20FD}"/>
              </a:ext>
            </a:extLst>
          </p:cNvPr>
          <p:cNvSpPr>
            <a:spLocks noGrp="1"/>
          </p:cNvSpPr>
          <p:nvPr>
            <p:ph type="dt" sz="half" idx="10"/>
          </p:nvPr>
        </p:nvSpPr>
        <p:spPr/>
        <p:txBody>
          <a:bodyPr/>
          <a:lstStyle/>
          <a:p>
            <a:fld id="{30620FCE-B312-4C5A-8664-64F7FFA0E7A9}" type="datetimeFigureOut">
              <a:rPr lang="en-US" smtClean="0"/>
              <a:t>11/20/2024</a:t>
            </a:fld>
            <a:endParaRPr lang="en-US"/>
          </a:p>
        </p:txBody>
      </p:sp>
      <p:sp>
        <p:nvSpPr>
          <p:cNvPr id="5" name="Footer Placeholder 4">
            <a:extLst>
              <a:ext uri="{FF2B5EF4-FFF2-40B4-BE49-F238E27FC236}">
                <a16:creationId xmlns:a16="http://schemas.microsoft.com/office/drawing/2014/main" xmlns="" id="{B5884D6F-5B9B-7BCE-DA5F-97BC95A7D0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8FC8AD7-4257-F7C2-678B-DCF606A8E46C}"/>
              </a:ext>
            </a:extLst>
          </p:cNvPr>
          <p:cNvSpPr>
            <a:spLocks noGrp="1"/>
          </p:cNvSpPr>
          <p:nvPr>
            <p:ph type="sldNum" sz="quarter" idx="12"/>
          </p:nvPr>
        </p:nvSpPr>
        <p:spPr/>
        <p:txBody>
          <a:bodyPr/>
          <a:lstStyle/>
          <a:p>
            <a:fld id="{9BCB95FC-51BE-4072-8A19-F1C1BBDF53EC}" type="slidenum">
              <a:rPr lang="en-US" smtClean="0"/>
              <a:t>‹#›</a:t>
            </a:fld>
            <a:endParaRPr lang="en-US"/>
          </a:p>
        </p:txBody>
      </p:sp>
    </p:spTree>
    <p:extLst>
      <p:ext uri="{BB962C8B-B14F-4D97-AF65-F5344CB8AC3E}">
        <p14:creationId xmlns:p14="http://schemas.microsoft.com/office/powerpoint/2010/main" val="1689892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73B7C835-1D06-6A7A-2506-DB66A22F6E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35430F8D-6E03-8794-A354-3A201B4912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5AEB585-4BF5-4FE7-D379-10130C434E1D}"/>
              </a:ext>
            </a:extLst>
          </p:cNvPr>
          <p:cNvSpPr>
            <a:spLocks noGrp="1"/>
          </p:cNvSpPr>
          <p:nvPr>
            <p:ph type="dt" sz="half" idx="10"/>
          </p:nvPr>
        </p:nvSpPr>
        <p:spPr/>
        <p:txBody>
          <a:bodyPr/>
          <a:lstStyle/>
          <a:p>
            <a:fld id="{30620FCE-B312-4C5A-8664-64F7FFA0E7A9}" type="datetimeFigureOut">
              <a:rPr lang="en-US" smtClean="0"/>
              <a:t>11/20/2024</a:t>
            </a:fld>
            <a:endParaRPr lang="en-US"/>
          </a:p>
        </p:txBody>
      </p:sp>
      <p:sp>
        <p:nvSpPr>
          <p:cNvPr id="5" name="Footer Placeholder 4">
            <a:extLst>
              <a:ext uri="{FF2B5EF4-FFF2-40B4-BE49-F238E27FC236}">
                <a16:creationId xmlns:a16="http://schemas.microsoft.com/office/drawing/2014/main" xmlns="" id="{AFDED021-9DC3-C17E-328A-D1CF55CD97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AE02D11-1D6D-06BC-D79B-518C31262B82}"/>
              </a:ext>
            </a:extLst>
          </p:cNvPr>
          <p:cNvSpPr>
            <a:spLocks noGrp="1"/>
          </p:cNvSpPr>
          <p:nvPr>
            <p:ph type="sldNum" sz="quarter" idx="12"/>
          </p:nvPr>
        </p:nvSpPr>
        <p:spPr/>
        <p:txBody>
          <a:bodyPr/>
          <a:lstStyle/>
          <a:p>
            <a:fld id="{9BCB95FC-51BE-4072-8A19-F1C1BBDF53EC}" type="slidenum">
              <a:rPr lang="en-US" smtClean="0"/>
              <a:t>‹#›</a:t>
            </a:fld>
            <a:endParaRPr lang="en-US"/>
          </a:p>
        </p:txBody>
      </p:sp>
    </p:spTree>
    <p:extLst>
      <p:ext uri="{BB962C8B-B14F-4D97-AF65-F5344CB8AC3E}">
        <p14:creationId xmlns:p14="http://schemas.microsoft.com/office/powerpoint/2010/main" val="6618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6E29F7A-0EA4-6897-9585-2326548A7F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8A863625-925E-6EF2-332B-8574115BC0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48E3878-D245-21F4-45AB-248DB67AE7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620FCE-B312-4C5A-8664-64F7FFA0E7A9}" type="datetimeFigureOut">
              <a:rPr lang="en-US" smtClean="0"/>
              <a:t>11/20/2024</a:t>
            </a:fld>
            <a:endParaRPr lang="en-US"/>
          </a:p>
        </p:txBody>
      </p:sp>
      <p:sp>
        <p:nvSpPr>
          <p:cNvPr id="5" name="Footer Placeholder 4">
            <a:extLst>
              <a:ext uri="{FF2B5EF4-FFF2-40B4-BE49-F238E27FC236}">
                <a16:creationId xmlns:a16="http://schemas.microsoft.com/office/drawing/2014/main" xmlns="" id="{3B969F65-2D88-4B3C-44EE-6B25D8B13E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3D1DA6FA-75AE-F445-B382-955EA57E82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CB95FC-51BE-4072-8A19-F1C1BBDF53EC}" type="slidenum">
              <a:rPr lang="en-US" smtClean="0"/>
              <a:t>‹#›</a:t>
            </a:fld>
            <a:endParaRPr lang="en-US"/>
          </a:p>
        </p:txBody>
      </p:sp>
    </p:spTree>
    <p:extLst>
      <p:ext uri="{BB962C8B-B14F-4D97-AF65-F5344CB8AC3E}">
        <p14:creationId xmlns:p14="http://schemas.microsoft.com/office/powerpoint/2010/main" val="145420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8F9C1D-C1F5-8370-BBD3-56094F6BF3E9}"/>
              </a:ext>
            </a:extLst>
          </p:cNvPr>
          <p:cNvSpPr>
            <a:spLocks noGrp="1"/>
          </p:cNvSpPr>
          <p:nvPr>
            <p:ph type="ctrTitle"/>
          </p:nvPr>
        </p:nvSpPr>
        <p:spPr>
          <a:xfrm>
            <a:off x="1524000" y="689297"/>
            <a:ext cx="9144000" cy="3755111"/>
          </a:xfrm>
        </p:spPr>
        <p:txBody>
          <a:bodyPr>
            <a:normAutofit fontScale="90000"/>
          </a:bodyPr>
          <a:lstStyle/>
          <a:p>
            <a:r>
              <a:rPr lang="en-IN" sz="3500" b="1"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t>Understanding the Key Concepts, Characteristics and Functions of Pasture and Rangeland Ecosystems </a:t>
            </a:r>
            <a:br>
              <a:rPr lang="en-IN" sz="3500" b="1"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br>
            <a:r>
              <a:rPr lang="en-IN" sz="3500" b="1"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t/>
            </a:r>
            <a:br>
              <a:rPr lang="en-IN" sz="3500" b="1"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br>
            <a:r>
              <a:rPr lang="en-IN" sz="3500" b="1"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t>By </a:t>
            </a:r>
            <a:br>
              <a:rPr lang="en-IN" sz="3500" b="1"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br>
            <a:r>
              <a:rPr lang="en-IN" sz="3500" b="1"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t/>
            </a:r>
            <a:br>
              <a:rPr lang="en-IN" sz="3500" b="1"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br>
            <a:r>
              <a:rPr lang="en-IN" sz="3500" b="1" dirty="0" err="1">
                <a:solidFill>
                  <a:srgbClr val="002060"/>
                </a:solidFill>
                <a:effectLst/>
                <a:latin typeface="Aptos Display" panose="020B0004020202020204" pitchFamily="34" charset="0"/>
                <a:ea typeface="Calibri" panose="020F0502020204030204" pitchFamily="34" charset="0"/>
                <a:cs typeface="Arial" panose="020B0604020202020204" pitchFamily="34" charset="0"/>
              </a:rPr>
              <a:t>Dr.</a:t>
            </a:r>
            <a:r>
              <a:rPr lang="en-IN" sz="3500" b="1"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t> Muhammad Khurshid </a:t>
            </a:r>
            <a:br>
              <a:rPr lang="en-IN" sz="3500" b="1"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br>
            <a:endParaRPr lang="en-US" sz="3500" b="1" dirty="0">
              <a:solidFill>
                <a:srgbClr val="002060"/>
              </a:solidFill>
              <a:latin typeface="Aptos Display" panose="020B0004020202020204" pitchFamily="34" charset="0"/>
              <a:cs typeface="Arial" panose="020B0604020202020204" pitchFamily="34" charset="0"/>
            </a:endParaRPr>
          </a:p>
        </p:txBody>
      </p:sp>
    </p:spTree>
    <p:extLst>
      <p:ext uri="{BB962C8B-B14F-4D97-AF65-F5344CB8AC3E}">
        <p14:creationId xmlns:p14="http://schemas.microsoft.com/office/powerpoint/2010/main" val="651227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847031-B440-5E28-A1F6-0701FC373675}"/>
              </a:ext>
            </a:extLst>
          </p:cNvPr>
          <p:cNvSpPr>
            <a:spLocks noGrp="1"/>
          </p:cNvSpPr>
          <p:nvPr>
            <p:ph type="title"/>
          </p:nvPr>
        </p:nvSpPr>
        <p:spPr>
          <a:xfrm>
            <a:off x="838200" y="365126"/>
            <a:ext cx="10515600" cy="719396"/>
          </a:xfrm>
        </p:spPr>
        <p:txBody>
          <a:bodyPr>
            <a:normAutofit/>
          </a:bodyPr>
          <a:lstStyle/>
          <a:p>
            <a:r>
              <a:rPr lang="en-US" sz="3000" dirty="0">
                <a:solidFill>
                  <a:srgbClr val="002060"/>
                </a:solidFill>
                <a:latin typeface="Aptos Display" panose="020B0004020202020204" pitchFamily="34" charset="0"/>
              </a:rPr>
              <a:t>What are pastures? </a:t>
            </a:r>
          </a:p>
        </p:txBody>
      </p:sp>
      <p:sp>
        <p:nvSpPr>
          <p:cNvPr id="3" name="Content Placeholder 2">
            <a:extLst>
              <a:ext uri="{FF2B5EF4-FFF2-40B4-BE49-F238E27FC236}">
                <a16:creationId xmlns:a16="http://schemas.microsoft.com/office/drawing/2014/main" xmlns="" id="{353F5E6D-14C3-E095-245D-4CE7C0FF0529}"/>
              </a:ext>
            </a:extLst>
          </p:cNvPr>
          <p:cNvSpPr>
            <a:spLocks noGrp="1"/>
          </p:cNvSpPr>
          <p:nvPr>
            <p:ph idx="1"/>
          </p:nvPr>
        </p:nvSpPr>
        <p:spPr>
          <a:xfrm>
            <a:off x="753140" y="1253331"/>
            <a:ext cx="10515600" cy="3839664"/>
          </a:xfrm>
        </p:spPr>
        <p:txBody>
          <a:bodyPr>
            <a:normAutofit/>
          </a:bodyPr>
          <a:lstStyle/>
          <a:p>
            <a:pPr algn="just"/>
            <a:r>
              <a:rPr lang="en-US" sz="2000" b="0" i="0" dirty="0">
                <a:solidFill>
                  <a:srgbClr val="002060"/>
                </a:solidFill>
                <a:effectLst/>
                <a:latin typeface="Aptos Display" panose="020B0004020202020204" pitchFamily="34" charset="0"/>
              </a:rPr>
              <a:t>Pasture is a land use type having vegetation cover comprised primarily of introduced or enhanced native forage species that is used for livestock grazing. </a:t>
            </a:r>
          </a:p>
          <a:p>
            <a:pPr algn="just"/>
            <a:r>
              <a:rPr lang="en-US" sz="2000" b="1" dirty="0">
                <a:solidFill>
                  <a:srgbClr val="002060"/>
                </a:solidFill>
                <a:effectLst/>
                <a:latin typeface="Aptos Display" panose="020B0004020202020204" pitchFamily="34" charset="0"/>
                <a:ea typeface="Calibri" panose="020F0502020204030204" pitchFamily="34" charset="0"/>
              </a:rPr>
              <a:t>Pastures or pasturelands</a:t>
            </a:r>
            <a:r>
              <a:rPr lang="en-US" sz="2000" dirty="0">
                <a:solidFill>
                  <a:srgbClr val="002060"/>
                </a:solidFill>
                <a:effectLst/>
                <a:latin typeface="Aptos Display" panose="020B0004020202020204" pitchFamily="34" charset="0"/>
                <a:ea typeface="Calibri" panose="020F0502020204030204" pitchFamily="34" charset="0"/>
              </a:rPr>
              <a:t> are managed terrestrial ecosystems characterized by the cultivation and maintenance of herbaceous plants, primarily grasses, legumes, and forbs or other mixture of vegetation, which are grown and maintained to support grazing by the livestock. </a:t>
            </a:r>
            <a:endParaRPr lang="en-US" sz="2000" dirty="0">
              <a:solidFill>
                <a:srgbClr val="002060"/>
              </a:solidFill>
              <a:latin typeface="Aptos Display" panose="020B0004020202020204" pitchFamily="34" charset="0"/>
            </a:endParaRPr>
          </a:p>
          <a:p>
            <a:pPr algn="just"/>
            <a:r>
              <a:rPr lang="en-US" sz="2000" b="0" i="0" dirty="0">
                <a:solidFill>
                  <a:srgbClr val="002060"/>
                </a:solidFill>
                <a:effectLst/>
                <a:latin typeface="Aptos Display" panose="020B0004020202020204" pitchFamily="34" charset="0"/>
              </a:rPr>
              <a:t>Pasture differs from range in that it primarily produces vegetation that has initially been planted to provide preferred forage for grazing livestock.  The majority of these forages are introduced, having originally come from areas in other continents.</a:t>
            </a:r>
          </a:p>
          <a:p>
            <a:pPr algn="just"/>
            <a:r>
              <a:rPr lang="en-US" sz="2000" kern="100"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t>Management usually consists of cultural treatments: fertilization, weed control, reseeding or renovation, and control of grazing. It includes land that has a vegetative cover of grasses, legumes, and/or forbs, regardless of whether or not it is being grazed by livestock. </a:t>
            </a:r>
          </a:p>
          <a:p>
            <a:pPr algn="just"/>
            <a:endParaRPr lang="en-US" sz="2000" dirty="0">
              <a:solidFill>
                <a:srgbClr val="002060"/>
              </a:solidFill>
              <a:latin typeface="Aptos Display" panose="020B0004020202020204" pitchFamily="34" charset="0"/>
            </a:endParaRPr>
          </a:p>
        </p:txBody>
      </p:sp>
      <p:sp>
        <p:nvSpPr>
          <p:cNvPr id="4" name="TextBox 3">
            <a:extLst>
              <a:ext uri="{FF2B5EF4-FFF2-40B4-BE49-F238E27FC236}">
                <a16:creationId xmlns:a16="http://schemas.microsoft.com/office/drawing/2014/main" xmlns="" id="{0547416C-F56C-29D7-D6B3-734D50B41C6D}"/>
              </a:ext>
            </a:extLst>
          </p:cNvPr>
          <p:cNvSpPr txBox="1"/>
          <p:nvPr/>
        </p:nvSpPr>
        <p:spPr>
          <a:xfrm>
            <a:off x="1690577" y="4933507"/>
            <a:ext cx="6826102" cy="646331"/>
          </a:xfrm>
          <a:prstGeom prst="rect">
            <a:avLst/>
          </a:prstGeom>
          <a:noFill/>
        </p:spPr>
        <p:txBody>
          <a:bodyPr wrap="square" rtlCol="0">
            <a:spAutoFit/>
          </a:bodyPr>
          <a:lstStyle/>
          <a:p>
            <a:r>
              <a:rPr lang="en-US" dirty="0">
                <a:solidFill>
                  <a:srgbClr val="00B0F0"/>
                </a:solidFill>
              </a:rPr>
              <a:t>Main difference between pastures and rangelands is the type of vegetation and level of management. </a:t>
            </a:r>
          </a:p>
        </p:txBody>
      </p:sp>
    </p:spTree>
    <p:extLst>
      <p:ext uri="{BB962C8B-B14F-4D97-AF65-F5344CB8AC3E}">
        <p14:creationId xmlns:p14="http://schemas.microsoft.com/office/powerpoint/2010/main" val="3561448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D51048-2086-04C3-3A56-2D5E0BA7AEA4}"/>
              </a:ext>
            </a:extLst>
          </p:cNvPr>
          <p:cNvSpPr>
            <a:spLocks noGrp="1"/>
          </p:cNvSpPr>
          <p:nvPr>
            <p:ph type="title"/>
          </p:nvPr>
        </p:nvSpPr>
        <p:spPr>
          <a:xfrm>
            <a:off x="763772" y="63907"/>
            <a:ext cx="10515600" cy="602438"/>
          </a:xfrm>
        </p:spPr>
        <p:txBody>
          <a:bodyPr>
            <a:normAutofit/>
          </a:bodyPr>
          <a:lstStyle/>
          <a:p>
            <a:r>
              <a:rPr lang="en-US" sz="2500" b="1" dirty="0">
                <a:solidFill>
                  <a:srgbClr val="002060"/>
                </a:solidFill>
                <a:latin typeface="Aptos Display" panose="020B0004020202020204" pitchFamily="34" charset="0"/>
              </a:rPr>
              <a:t>Types of pastures </a:t>
            </a:r>
          </a:p>
        </p:txBody>
      </p:sp>
      <p:sp>
        <p:nvSpPr>
          <p:cNvPr id="3" name="Content Placeholder 2">
            <a:extLst>
              <a:ext uri="{FF2B5EF4-FFF2-40B4-BE49-F238E27FC236}">
                <a16:creationId xmlns:a16="http://schemas.microsoft.com/office/drawing/2014/main" xmlns="" id="{0350441D-7BF5-044B-E6F0-319F0DABA9B3}"/>
              </a:ext>
            </a:extLst>
          </p:cNvPr>
          <p:cNvSpPr>
            <a:spLocks noGrp="1"/>
          </p:cNvSpPr>
          <p:nvPr>
            <p:ph idx="1"/>
          </p:nvPr>
        </p:nvSpPr>
        <p:spPr>
          <a:xfrm>
            <a:off x="591881" y="553007"/>
            <a:ext cx="5084135" cy="5525310"/>
          </a:xfrm>
        </p:spPr>
        <p:txBody>
          <a:bodyPr>
            <a:noAutofit/>
          </a:bodyPr>
          <a:lstStyle/>
          <a:p>
            <a:pPr marL="0" marR="0" algn="just">
              <a:lnSpc>
                <a:spcPct val="100000"/>
              </a:lnSpc>
              <a:spcBef>
                <a:spcPts val="0"/>
              </a:spcBef>
            </a:pPr>
            <a:r>
              <a:rPr lang="en-US" sz="2000" b="1" kern="100" dirty="0">
                <a:solidFill>
                  <a:srgbClr val="00B0F0"/>
                </a:solidFill>
                <a:effectLst/>
                <a:latin typeface="Aptos Display" panose="020B0004020202020204" pitchFamily="34" charset="0"/>
                <a:ea typeface="Calibri" panose="020F0502020204030204" pitchFamily="34" charset="0"/>
                <a:cs typeface="Arial" panose="020B0604020202020204" pitchFamily="34" charset="0"/>
              </a:rPr>
              <a:t>Two major types of pastures; </a:t>
            </a:r>
          </a:p>
          <a:p>
            <a:pPr marL="342900" marR="0" lvl="0" indent="-342900" algn="just">
              <a:lnSpc>
                <a:spcPct val="100000"/>
              </a:lnSpc>
              <a:spcBef>
                <a:spcPts val="0"/>
              </a:spcBef>
              <a:buFont typeface="+mj-lt"/>
              <a:buAutoNum type="romanLcPeriod"/>
            </a:pPr>
            <a:r>
              <a:rPr lang="en-US" sz="2000" b="1" kern="100"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t>Natural pasture </a:t>
            </a:r>
            <a:endParaRPr lang="en-US" sz="2000" kern="100" dirty="0">
              <a:solidFill>
                <a:srgbClr val="002060"/>
              </a:solidFill>
              <a:effectLst/>
              <a:latin typeface="Aptos Display" panose="020B0004020202020204" pitchFamily="34" charset="0"/>
              <a:ea typeface="Calibri" panose="020F0502020204030204" pitchFamily="34" charset="0"/>
              <a:cs typeface="Arial" panose="020B0604020202020204" pitchFamily="34" charset="0"/>
            </a:endParaRPr>
          </a:p>
          <a:p>
            <a:pPr marL="342900" marR="0" lvl="0" indent="-342900" algn="just">
              <a:lnSpc>
                <a:spcPct val="100000"/>
              </a:lnSpc>
              <a:spcBef>
                <a:spcPts val="0"/>
              </a:spcBef>
              <a:buFont typeface="Wingdings" panose="05000000000000000000" pitchFamily="2" charset="2"/>
              <a:buChar char=""/>
            </a:pPr>
            <a:r>
              <a:rPr lang="en-US" sz="2000" kern="100"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t>Natural pastures are areas of land where vegetation grows naturally without direct human intervention. </a:t>
            </a:r>
          </a:p>
          <a:p>
            <a:pPr marL="342900" marR="0" lvl="0" indent="-342900" algn="just">
              <a:lnSpc>
                <a:spcPct val="100000"/>
              </a:lnSpc>
              <a:spcBef>
                <a:spcPts val="0"/>
              </a:spcBef>
              <a:buFont typeface="Wingdings" panose="05000000000000000000" pitchFamily="2" charset="2"/>
              <a:buChar char=""/>
            </a:pPr>
            <a:r>
              <a:rPr lang="en-US" sz="2000" kern="100"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t>These pastures consist of indigenous or native grasses, herbs, legumes, and other plants that have adapted to the local climate, soil conditions, and grazing pressure.</a:t>
            </a:r>
          </a:p>
          <a:p>
            <a:pPr marL="342900" marR="0" lvl="0" indent="-342900" algn="just">
              <a:lnSpc>
                <a:spcPct val="100000"/>
              </a:lnSpc>
              <a:spcBef>
                <a:spcPts val="0"/>
              </a:spcBef>
              <a:buFont typeface="Wingdings" panose="05000000000000000000" pitchFamily="2" charset="2"/>
              <a:buChar char=""/>
            </a:pPr>
            <a:r>
              <a:rPr lang="en-US" sz="2000" kern="100"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t>Natural pastures may occur in a variety of ecosystems, including grasslands, savannas, meadows, and rangelands. </a:t>
            </a:r>
          </a:p>
          <a:p>
            <a:pPr marL="342900" marR="0" lvl="0" indent="-342900" algn="just">
              <a:lnSpc>
                <a:spcPct val="100000"/>
              </a:lnSpc>
              <a:spcBef>
                <a:spcPts val="0"/>
              </a:spcBef>
              <a:buFont typeface="Wingdings" panose="05000000000000000000" pitchFamily="2" charset="2"/>
              <a:buChar char=""/>
            </a:pPr>
            <a:r>
              <a:rPr lang="en-US" sz="2000" kern="100"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t>Management of natural pastures typically involves rotational grazing, controlled burning, and other practices to promote plant diversity, soil health, and sustainable forage production.</a:t>
            </a:r>
          </a:p>
          <a:p>
            <a:pPr>
              <a:lnSpc>
                <a:spcPct val="100000"/>
              </a:lnSpc>
              <a:spcBef>
                <a:spcPts val="0"/>
              </a:spcBef>
            </a:pPr>
            <a:endParaRPr lang="en-US" sz="2000" dirty="0">
              <a:solidFill>
                <a:srgbClr val="002060"/>
              </a:solidFill>
              <a:latin typeface="Aptos Display" panose="020B0004020202020204" pitchFamily="34" charset="0"/>
            </a:endParaRPr>
          </a:p>
        </p:txBody>
      </p:sp>
      <p:sp>
        <p:nvSpPr>
          <p:cNvPr id="4" name="Content Placeholder 2">
            <a:extLst>
              <a:ext uri="{FF2B5EF4-FFF2-40B4-BE49-F238E27FC236}">
                <a16:creationId xmlns:a16="http://schemas.microsoft.com/office/drawing/2014/main" xmlns="" id="{62343C7B-BBA7-009F-9171-8EFEEDDE4B87}"/>
              </a:ext>
            </a:extLst>
          </p:cNvPr>
          <p:cNvSpPr txBox="1">
            <a:spLocks/>
          </p:cNvSpPr>
          <p:nvPr/>
        </p:nvSpPr>
        <p:spPr>
          <a:xfrm>
            <a:off x="5847907" y="666345"/>
            <a:ext cx="5603356" cy="55253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rtl="0">
              <a:lnSpc>
                <a:spcPct val="100000"/>
              </a:lnSpc>
              <a:spcBef>
                <a:spcPts val="600"/>
              </a:spcBef>
              <a:buFont typeface="+mj-lt"/>
              <a:buAutoNum type="romanLcPeriod"/>
            </a:pPr>
            <a:r>
              <a:rPr lang="en-US" sz="2000" b="1" kern="100" dirty="0">
                <a:solidFill>
                  <a:srgbClr val="002060"/>
                </a:solidFill>
                <a:effectLst/>
                <a:latin typeface="Aptos Display" panose="020B0004020202020204" pitchFamily="34" charset="0"/>
                <a:ea typeface="Calibri" panose="020F0502020204030204" pitchFamily="34" charset="0"/>
                <a:cs typeface="Arial" panose="020B0604020202020204" pitchFamily="34" charset="0"/>
              </a:rPr>
              <a:t>Artificial pastures </a:t>
            </a:r>
            <a:endParaRPr lang="en-US" sz="2000" kern="100" dirty="0">
              <a:solidFill>
                <a:srgbClr val="002060"/>
              </a:solidFill>
              <a:effectLst/>
              <a:latin typeface="Aptos Display" panose="020B0004020202020204" pitchFamily="34" charset="0"/>
              <a:ea typeface="Calibri" panose="020F0502020204030204" pitchFamily="34" charset="0"/>
              <a:cs typeface="Arial" panose="020B0604020202020204" pitchFamily="34" charset="0"/>
            </a:endParaRPr>
          </a:p>
          <a:p>
            <a:pPr marL="342900" marR="0" lvl="0" indent="-342900" algn="just">
              <a:lnSpc>
                <a:spcPct val="100000"/>
              </a:lnSpc>
              <a:spcBef>
                <a:spcPts val="600"/>
              </a:spcBef>
              <a:buFont typeface="Wingdings" panose="05000000000000000000" pitchFamily="2" charset="2"/>
              <a:buChar char=""/>
            </a:pPr>
            <a:r>
              <a:rPr lang="en-US" sz="2000" kern="100" dirty="0">
                <a:solidFill>
                  <a:srgbClr val="002060"/>
                </a:solidFill>
                <a:latin typeface="Aptos Display" panose="020B0004020202020204" pitchFamily="34" charset="0"/>
                <a:cs typeface="Arial" panose="020B0604020202020204" pitchFamily="34" charset="0"/>
              </a:rPr>
              <a:t>Artificial pastures are created and managed by humans through deliberate seeding, planting, or cultivation of forage crops. </a:t>
            </a:r>
          </a:p>
          <a:p>
            <a:pPr marL="342900" marR="0" lvl="0" indent="-342900" algn="just">
              <a:lnSpc>
                <a:spcPct val="100000"/>
              </a:lnSpc>
              <a:spcBef>
                <a:spcPts val="600"/>
              </a:spcBef>
              <a:buFont typeface="Wingdings" panose="05000000000000000000" pitchFamily="2" charset="2"/>
              <a:buChar char=""/>
            </a:pPr>
            <a:r>
              <a:rPr lang="en-US" sz="2000" kern="100" dirty="0">
                <a:solidFill>
                  <a:srgbClr val="002060"/>
                </a:solidFill>
                <a:latin typeface="Aptos Display" panose="020B0004020202020204" pitchFamily="34" charset="0"/>
                <a:cs typeface="Arial" panose="020B0604020202020204" pitchFamily="34" charset="0"/>
              </a:rPr>
              <a:t>These pastures consist of introduced or cultivated grasses, legumes, and other forage species selected for their nutritional value, yield potential, and suitability for grazing livestock. </a:t>
            </a:r>
          </a:p>
          <a:p>
            <a:pPr marL="342900" marR="0" lvl="0" indent="-342900" algn="just">
              <a:lnSpc>
                <a:spcPct val="100000"/>
              </a:lnSpc>
              <a:spcBef>
                <a:spcPts val="600"/>
              </a:spcBef>
              <a:buFont typeface="Wingdings" panose="05000000000000000000" pitchFamily="2" charset="2"/>
              <a:buChar char=""/>
            </a:pPr>
            <a:r>
              <a:rPr lang="en-US" sz="2000" kern="100" dirty="0">
                <a:solidFill>
                  <a:srgbClr val="002060"/>
                </a:solidFill>
                <a:latin typeface="Aptos Display" panose="020B0004020202020204" pitchFamily="34" charset="0"/>
                <a:cs typeface="Arial" panose="020B0604020202020204" pitchFamily="34" charset="0"/>
              </a:rPr>
              <a:t>Artificial pastures may be established in areas where natural vegetation is sparse or degraded, or they may complement existing natural pastures to increase forage availability and improve livestock productivity. </a:t>
            </a:r>
          </a:p>
          <a:p>
            <a:pPr marL="342900" marR="0" lvl="0" indent="-342900" algn="just">
              <a:lnSpc>
                <a:spcPct val="100000"/>
              </a:lnSpc>
              <a:spcBef>
                <a:spcPts val="600"/>
              </a:spcBef>
              <a:buFont typeface="Wingdings" panose="05000000000000000000" pitchFamily="2" charset="2"/>
              <a:buChar char=""/>
            </a:pPr>
            <a:r>
              <a:rPr lang="en-US" sz="2000" kern="100" dirty="0">
                <a:solidFill>
                  <a:srgbClr val="002060"/>
                </a:solidFill>
                <a:latin typeface="Aptos Display" panose="020B0004020202020204" pitchFamily="34" charset="0"/>
                <a:cs typeface="Arial" panose="020B0604020202020204" pitchFamily="34" charset="0"/>
              </a:rPr>
              <a:t>Management of artificial pastures involves practices such as fertilization, irrigation, weed control, and rotational grazing to optimize forage production and quality. </a:t>
            </a:r>
          </a:p>
          <a:p>
            <a:pPr>
              <a:lnSpc>
                <a:spcPct val="100000"/>
              </a:lnSpc>
              <a:spcBef>
                <a:spcPts val="0"/>
              </a:spcBef>
            </a:pPr>
            <a:endParaRPr lang="en-US" sz="2000" dirty="0">
              <a:solidFill>
                <a:srgbClr val="002060"/>
              </a:solidFill>
              <a:latin typeface="Aptos Display" panose="020B0004020202020204" pitchFamily="34" charset="0"/>
            </a:endParaRPr>
          </a:p>
        </p:txBody>
      </p:sp>
    </p:spTree>
    <p:extLst>
      <p:ext uri="{BB962C8B-B14F-4D97-AF65-F5344CB8AC3E}">
        <p14:creationId xmlns:p14="http://schemas.microsoft.com/office/powerpoint/2010/main" val="3599268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a:extLst>
              <a:ext uri="{FF2B5EF4-FFF2-40B4-BE49-F238E27FC236}">
                <a16:creationId xmlns:a16="http://schemas.microsoft.com/office/drawing/2014/main" xmlns="" id="{FE004A9C-D708-5BC1-570D-137C743EA8DE}"/>
              </a:ext>
            </a:extLst>
          </p:cNvPr>
          <p:cNvSpPr txBox="1">
            <a:spLocks noGrp="1" noChangeArrowheads="1"/>
          </p:cNvSpPr>
          <p:nvPr>
            <p:ph type="title"/>
          </p:nvPr>
        </p:nvSpPr>
        <p:spPr bwMode="auto">
          <a:xfrm>
            <a:off x="1845559" y="425288"/>
            <a:ext cx="5441490" cy="53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200" b="1" dirty="0">
                <a:solidFill>
                  <a:srgbClr val="002060"/>
                </a:solidFill>
                <a:latin typeface="Aptos Display" panose="020B0004020202020204" pitchFamily="34" charset="0"/>
              </a:rPr>
              <a:t>Which of these are rangeland?</a:t>
            </a:r>
            <a:endParaRPr lang="en-US" altLang="en-US" b="1" dirty="0">
              <a:solidFill>
                <a:srgbClr val="002060"/>
              </a:solidFill>
              <a:latin typeface="Aptos Display" panose="020B0004020202020204" pitchFamily="34" charset="0"/>
            </a:endParaRPr>
          </a:p>
        </p:txBody>
      </p:sp>
      <p:sp>
        <p:nvSpPr>
          <p:cNvPr id="5" name="Rectangle 3">
            <a:extLst>
              <a:ext uri="{FF2B5EF4-FFF2-40B4-BE49-F238E27FC236}">
                <a16:creationId xmlns:a16="http://schemas.microsoft.com/office/drawing/2014/main" xmlns="" id="{66CB70A4-0998-8413-D935-1918B8F05895}"/>
              </a:ext>
            </a:extLst>
          </p:cNvPr>
          <p:cNvSpPr txBox="1">
            <a:spLocks noChangeArrowheads="1"/>
          </p:cNvSpPr>
          <p:nvPr/>
        </p:nvSpPr>
        <p:spPr>
          <a:xfrm>
            <a:off x="962189" y="1204136"/>
            <a:ext cx="7331206" cy="405838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700" dirty="0">
                <a:solidFill>
                  <a:srgbClr val="002060"/>
                </a:solidFill>
                <a:latin typeface="Aptos Display" panose="020B0004020202020204" pitchFamily="34" charset="0"/>
              </a:rPr>
              <a:t>Deserts</a:t>
            </a:r>
          </a:p>
          <a:p>
            <a:r>
              <a:rPr lang="en-US" altLang="en-US" sz="2700" dirty="0">
                <a:solidFill>
                  <a:srgbClr val="002060"/>
                </a:solidFill>
                <a:latin typeface="Aptos Display" panose="020B0004020202020204" pitchFamily="34" charset="0"/>
              </a:rPr>
              <a:t>Tundra</a:t>
            </a:r>
          </a:p>
          <a:p>
            <a:r>
              <a:rPr lang="en-US" altLang="en-US" sz="2700" dirty="0">
                <a:solidFill>
                  <a:srgbClr val="002060"/>
                </a:solidFill>
                <a:latin typeface="Aptos Display" panose="020B0004020202020204" pitchFamily="34" charset="0"/>
              </a:rPr>
              <a:t>Wetlands</a:t>
            </a:r>
          </a:p>
          <a:p>
            <a:r>
              <a:rPr lang="en-US" altLang="en-US" sz="2700" dirty="0">
                <a:solidFill>
                  <a:srgbClr val="002060"/>
                </a:solidFill>
                <a:latin typeface="Aptos Display" panose="020B0004020202020204" pitchFamily="34" charset="0"/>
              </a:rPr>
              <a:t>Savannas</a:t>
            </a:r>
          </a:p>
          <a:p>
            <a:r>
              <a:rPr lang="en-US" altLang="en-US" sz="2700" dirty="0">
                <a:solidFill>
                  <a:srgbClr val="002060"/>
                </a:solidFill>
                <a:latin typeface="Aptos Display" panose="020B0004020202020204" pitchFamily="34" charset="0"/>
              </a:rPr>
              <a:t>Shrublands</a:t>
            </a:r>
          </a:p>
          <a:p>
            <a:r>
              <a:rPr lang="en-US" altLang="en-US" sz="2700" dirty="0">
                <a:solidFill>
                  <a:srgbClr val="002060"/>
                </a:solidFill>
                <a:latin typeface="Aptos Display" panose="020B0004020202020204" pitchFamily="34" charset="0"/>
              </a:rPr>
              <a:t>Forests</a:t>
            </a:r>
          </a:p>
          <a:p>
            <a:r>
              <a:rPr lang="en-US" altLang="en-US" sz="2700" dirty="0">
                <a:solidFill>
                  <a:srgbClr val="002060"/>
                </a:solidFill>
                <a:latin typeface="Aptos Display" panose="020B0004020202020204" pitchFamily="34" charset="0"/>
              </a:rPr>
              <a:t>Grasslands</a:t>
            </a:r>
          </a:p>
          <a:p>
            <a:endParaRPr lang="en-US" altLang="en-US" sz="2500" dirty="0">
              <a:solidFill>
                <a:srgbClr val="002060"/>
              </a:solidFill>
              <a:latin typeface="Aptos Display" panose="020B0004020202020204" pitchFamily="34" charset="0"/>
            </a:endParaRPr>
          </a:p>
          <a:p>
            <a:endParaRPr lang="en-US" altLang="en-US" sz="2500" dirty="0">
              <a:solidFill>
                <a:srgbClr val="002060"/>
              </a:solidFill>
              <a:latin typeface="Aptos Display" panose="020B0004020202020204" pitchFamily="34" charset="0"/>
            </a:endParaRPr>
          </a:p>
          <a:p>
            <a:endParaRPr lang="en-US" altLang="en-US" sz="2500" dirty="0">
              <a:solidFill>
                <a:srgbClr val="002060"/>
              </a:solidFill>
              <a:latin typeface="Aptos Display" panose="020B0004020202020204" pitchFamily="34" charset="0"/>
            </a:endParaRPr>
          </a:p>
          <a:p>
            <a:pPr marL="0" indent="0" algn="ctr">
              <a:lnSpc>
                <a:spcPct val="110000"/>
              </a:lnSpc>
              <a:spcBef>
                <a:spcPts val="0"/>
              </a:spcBef>
              <a:buNone/>
            </a:pPr>
            <a:r>
              <a:rPr lang="en-US" altLang="en-US" sz="2500" dirty="0">
                <a:solidFill>
                  <a:srgbClr val="002060"/>
                </a:solidFill>
                <a:latin typeface="Aptos Display" panose="020B0004020202020204" pitchFamily="34" charset="0"/>
              </a:rPr>
              <a:t>Rangeland ecosystems </a:t>
            </a:r>
          </a:p>
        </p:txBody>
      </p:sp>
      <p:pic>
        <p:nvPicPr>
          <p:cNvPr id="6" name="Picture 6">
            <a:extLst>
              <a:ext uri="{FF2B5EF4-FFF2-40B4-BE49-F238E27FC236}">
                <a16:creationId xmlns:a16="http://schemas.microsoft.com/office/drawing/2014/main" xmlns="" id="{03421E6C-9B6C-9600-9560-D6CB89B70C76}"/>
              </a:ext>
            </a:extLst>
          </p:cNvPr>
          <p:cNvPicPr>
            <a:picLocks noChangeAspect="1" noChangeArrowheads="1"/>
          </p:cNvPicPr>
          <p:nvPr/>
        </p:nvPicPr>
        <p:blipFill>
          <a:blip r:embed="rId2">
            <a:lum bright="12000"/>
            <a:extLst>
              <a:ext uri="{28A0092B-C50C-407E-A947-70E740481C1C}">
                <a14:useLocalDpi xmlns:a14="http://schemas.microsoft.com/office/drawing/2010/main" val="0"/>
              </a:ext>
            </a:extLst>
          </a:blip>
          <a:srcRect l="14236" t="4475" r="7661" b="7629"/>
          <a:stretch>
            <a:fillRect/>
          </a:stretch>
        </p:blipFill>
        <p:spPr bwMode="auto">
          <a:xfrm>
            <a:off x="2977660" y="1208096"/>
            <a:ext cx="2697568" cy="1714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a:extLst>
              <a:ext uri="{FF2B5EF4-FFF2-40B4-BE49-F238E27FC236}">
                <a16:creationId xmlns:a16="http://schemas.microsoft.com/office/drawing/2014/main" xmlns="" id="{2C70ABC3-BFC0-AA9E-533C-AECF351185EB}"/>
              </a:ext>
            </a:extLst>
          </p:cNvPr>
          <p:cNvPicPr>
            <a:picLocks noChangeAspect="1" noChangeArrowheads="1"/>
          </p:cNvPicPr>
          <p:nvPr/>
        </p:nvPicPr>
        <p:blipFill>
          <a:blip r:embed="rId3">
            <a:lum bright="12000"/>
            <a:extLst>
              <a:ext uri="{28A0092B-C50C-407E-A947-70E740481C1C}">
                <a14:useLocalDpi xmlns:a14="http://schemas.microsoft.com/office/drawing/2010/main" val="0"/>
              </a:ext>
            </a:extLst>
          </a:blip>
          <a:srcRect l="6508" t="9766" r="8881" b="12106"/>
          <a:stretch>
            <a:fillRect/>
          </a:stretch>
        </p:blipFill>
        <p:spPr bwMode="auto">
          <a:xfrm>
            <a:off x="2943055" y="2971743"/>
            <a:ext cx="2726146" cy="17716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a:extLst>
              <a:ext uri="{FF2B5EF4-FFF2-40B4-BE49-F238E27FC236}">
                <a16:creationId xmlns:a16="http://schemas.microsoft.com/office/drawing/2014/main" xmlns="" id="{EF334A92-5A91-0F91-9439-73C86D6CB4BE}"/>
              </a:ext>
            </a:extLst>
          </p:cNvPr>
          <p:cNvPicPr>
            <a:picLocks noChangeAspect="1" noChangeArrowheads="1"/>
          </p:cNvPicPr>
          <p:nvPr/>
        </p:nvPicPr>
        <p:blipFill>
          <a:blip r:embed="rId4">
            <a:lum bright="12000"/>
            <a:extLst>
              <a:ext uri="{28A0092B-C50C-407E-A947-70E740481C1C}">
                <a14:useLocalDpi xmlns:a14="http://schemas.microsoft.com/office/drawing/2010/main" val="0"/>
              </a:ext>
            </a:extLst>
          </a:blip>
          <a:srcRect l="30508" t="1221" r="7661" b="1118"/>
          <a:stretch>
            <a:fillRect/>
          </a:stretch>
        </p:blipFill>
        <p:spPr bwMode="auto">
          <a:xfrm>
            <a:off x="5741817" y="1204137"/>
            <a:ext cx="2428875" cy="17716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a:extLst>
              <a:ext uri="{FF2B5EF4-FFF2-40B4-BE49-F238E27FC236}">
                <a16:creationId xmlns:a16="http://schemas.microsoft.com/office/drawing/2014/main" xmlns="" id="{DE749598-6927-0116-24AE-F5588D62E498}"/>
              </a:ext>
            </a:extLst>
          </p:cNvPr>
          <p:cNvPicPr>
            <a:picLocks noChangeAspect="1" noChangeArrowheads="1"/>
          </p:cNvPicPr>
          <p:nvPr/>
        </p:nvPicPr>
        <p:blipFill>
          <a:blip r:embed="rId5">
            <a:lum bright="12000"/>
            <a:extLst>
              <a:ext uri="{28A0092B-C50C-407E-A947-70E740481C1C}">
                <a14:useLocalDpi xmlns:a14="http://schemas.microsoft.com/office/drawing/2010/main" val="0"/>
              </a:ext>
            </a:extLst>
          </a:blip>
          <a:srcRect l="12566" t="23808"/>
          <a:stretch>
            <a:fillRect/>
          </a:stretch>
        </p:blipFill>
        <p:spPr bwMode="auto">
          <a:xfrm>
            <a:off x="5749782" y="3216218"/>
            <a:ext cx="2428875" cy="152717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xmlns="" id="{42753B85-39C7-9F09-D6DA-4DA0414B8BF9}"/>
              </a:ext>
            </a:extLst>
          </p:cNvPr>
          <p:cNvSpPr txBox="1"/>
          <p:nvPr/>
        </p:nvSpPr>
        <p:spPr>
          <a:xfrm rot="10800000" flipH="1" flipV="1">
            <a:off x="8359984" y="1204137"/>
            <a:ext cx="3315153" cy="3416320"/>
          </a:xfrm>
          <a:prstGeom prst="rect">
            <a:avLst/>
          </a:prstGeom>
          <a:noFill/>
        </p:spPr>
        <p:txBody>
          <a:bodyPr wrap="square" rtlCol="0">
            <a:spAutoFit/>
          </a:bodyPr>
          <a:lstStyle/>
          <a:p>
            <a:r>
              <a:rPr lang="en-US" sz="1800" b="1" dirty="0">
                <a:solidFill>
                  <a:srgbClr val="002060"/>
                </a:solidFill>
                <a:effectLst/>
                <a:latin typeface="Aptos Display" panose="020B0004020202020204" pitchFamily="34" charset="0"/>
                <a:ea typeface="Calibri" panose="020F0502020204030204" pitchFamily="34" charset="0"/>
              </a:rPr>
              <a:t>Definitions</a:t>
            </a:r>
          </a:p>
          <a:p>
            <a:r>
              <a:rPr lang="en-US" sz="1800" dirty="0">
                <a:solidFill>
                  <a:srgbClr val="002060"/>
                </a:solidFill>
                <a:effectLst/>
                <a:latin typeface="Aptos Display" panose="020B0004020202020204" pitchFamily="34" charset="0"/>
                <a:ea typeface="Calibri" panose="020F0502020204030204" pitchFamily="34" charset="0"/>
              </a:rPr>
              <a:t>Rangelands are those areas of the world, which by reason of physical limitations—low and erratic precipitation, rough topography, poor drainage, or cold temperatures—are unsuited to cultivation and which are a source of forage for free-ranging native and domestic animals, as well as a source of wood products, water, and wild. </a:t>
            </a:r>
            <a:endParaRPr lang="en-US" dirty="0">
              <a:solidFill>
                <a:srgbClr val="002060"/>
              </a:solidFill>
              <a:latin typeface="Aptos Display" panose="020B0004020202020204" pitchFamily="34" charset="0"/>
            </a:endParaRPr>
          </a:p>
        </p:txBody>
      </p:sp>
      <p:sp>
        <p:nvSpPr>
          <p:cNvPr id="11" name="TextBox 10">
            <a:extLst>
              <a:ext uri="{FF2B5EF4-FFF2-40B4-BE49-F238E27FC236}">
                <a16:creationId xmlns:a16="http://schemas.microsoft.com/office/drawing/2014/main" xmlns="" id="{1AB9EFB9-108F-510B-B18C-C65EB01E1CA7}"/>
              </a:ext>
            </a:extLst>
          </p:cNvPr>
          <p:cNvSpPr txBox="1"/>
          <p:nvPr/>
        </p:nvSpPr>
        <p:spPr>
          <a:xfrm>
            <a:off x="1083337" y="5188239"/>
            <a:ext cx="10591800" cy="923330"/>
          </a:xfrm>
          <a:prstGeom prst="rect">
            <a:avLst/>
          </a:prstGeom>
          <a:noFill/>
        </p:spPr>
        <p:txBody>
          <a:bodyPr wrap="square" rtlCol="0">
            <a:spAutoFit/>
          </a:bodyPr>
          <a:lstStyle/>
          <a:p>
            <a:r>
              <a:rPr lang="en-US" sz="1800" dirty="0">
                <a:solidFill>
                  <a:srgbClr val="002060"/>
                </a:solidFill>
                <a:effectLst/>
                <a:latin typeface="Aptos Display" panose="020B0004020202020204" pitchFamily="34" charset="0"/>
                <a:ea typeface="Calibri" panose="020F0502020204030204" pitchFamily="34" charset="0"/>
              </a:rPr>
              <a:t>Rangeland is a type of land that supports different vegetation types including shrublands such as deserts and chaparral, grasslands, steppes, woodlands, temporarily treeless areas in forests, and wherever dry, sandy, rocky, saline, or wet soils; and steep topography precludes the growing of commercial farm and timber crops.</a:t>
            </a:r>
            <a:endParaRPr lang="en-US" dirty="0">
              <a:solidFill>
                <a:srgbClr val="002060"/>
              </a:solidFill>
              <a:latin typeface="Aptos Display" panose="020B0004020202020204" pitchFamily="34" charset="0"/>
            </a:endParaRPr>
          </a:p>
        </p:txBody>
      </p:sp>
    </p:spTree>
    <p:extLst>
      <p:ext uri="{BB962C8B-B14F-4D97-AF65-F5344CB8AC3E}">
        <p14:creationId xmlns:p14="http://schemas.microsoft.com/office/powerpoint/2010/main" val="2239405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A7342812-C89A-DC06-F9AA-5CA968AFF17B}"/>
              </a:ext>
            </a:extLst>
          </p:cNvPr>
          <p:cNvSpPr txBox="1">
            <a:spLocks noChangeArrowheads="1"/>
          </p:cNvSpPr>
          <p:nvPr/>
        </p:nvSpPr>
        <p:spPr>
          <a:xfrm>
            <a:off x="1116419" y="1509823"/>
            <a:ext cx="8458200" cy="4267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b="1" dirty="0">
                <a:solidFill>
                  <a:srgbClr val="00B0F0"/>
                </a:solidFill>
                <a:latin typeface="Aptos Display" panose="020B0004020202020204" pitchFamily="34" charset="0"/>
              </a:rPr>
              <a:t>Rangeland</a:t>
            </a:r>
            <a:r>
              <a:rPr lang="en-US" altLang="en-US" sz="2400" dirty="0">
                <a:solidFill>
                  <a:srgbClr val="002060"/>
                </a:solidFill>
                <a:latin typeface="Aptos Display" panose="020B0004020202020204" pitchFamily="34" charset="0"/>
              </a:rPr>
              <a:t> </a:t>
            </a:r>
            <a:r>
              <a:rPr lang="en-US" altLang="en-US" sz="2400" u="sng" dirty="0">
                <a:solidFill>
                  <a:srgbClr val="002060"/>
                </a:solidFill>
                <a:latin typeface="Aptos Display" panose="020B0004020202020204" pitchFamily="34" charset="0"/>
              </a:rPr>
              <a:t>is</a:t>
            </a:r>
            <a:r>
              <a:rPr lang="en-US" altLang="en-US" sz="2400" dirty="0">
                <a:solidFill>
                  <a:srgbClr val="002060"/>
                </a:solidFill>
                <a:latin typeface="Aptos Display" panose="020B0004020202020204" pitchFamily="34" charset="0"/>
              </a:rPr>
              <a:t> uncultivated land dominated by native plants: grasses, herbaceous broad-leaved plants (forbs) and shrubs.  </a:t>
            </a:r>
          </a:p>
          <a:p>
            <a:r>
              <a:rPr lang="en-US" altLang="en-US" sz="2400" b="1" dirty="0">
                <a:solidFill>
                  <a:srgbClr val="00B0F0"/>
                </a:solidFill>
                <a:latin typeface="Aptos Display" panose="020B0004020202020204" pitchFamily="34" charset="0"/>
              </a:rPr>
              <a:t>Rangeland</a:t>
            </a:r>
            <a:r>
              <a:rPr lang="en-US" altLang="en-US" sz="2400" dirty="0">
                <a:solidFill>
                  <a:srgbClr val="002060"/>
                </a:solidFill>
                <a:latin typeface="Aptos Display" panose="020B0004020202020204" pitchFamily="34" charset="0"/>
              </a:rPr>
              <a:t> is all land that </a:t>
            </a:r>
            <a:r>
              <a:rPr lang="en-US" altLang="en-US" sz="2400" u="sng" dirty="0">
                <a:solidFill>
                  <a:srgbClr val="002060"/>
                </a:solidFill>
                <a:latin typeface="Aptos Display" panose="020B0004020202020204" pitchFamily="34" charset="0"/>
              </a:rPr>
              <a:t>is not</a:t>
            </a:r>
            <a:r>
              <a:rPr lang="en-US" altLang="en-US" sz="2400" dirty="0">
                <a:solidFill>
                  <a:srgbClr val="002060"/>
                </a:solidFill>
                <a:latin typeface="Aptos Display" panose="020B0004020202020204" pitchFamily="34" charset="0"/>
              </a:rPr>
              <a:t> farmland, dense forest, barren desert or land covered by solid rock, concrete, or glaciers.  </a:t>
            </a:r>
          </a:p>
          <a:p>
            <a:r>
              <a:rPr lang="en-US" altLang="en-US" sz="2400" b="1" dirty="0">
                <a:solidFill>
                  <a:srgbClr val="00B0F0"/>
                </a:solidFill>
                <a:latin typeface="Aptos Display" panose="020B0004020202020204" pitchFamily="34" charset="0"/>
              </a:rPr>
              <a:t>Rangeland</a:t>
            </a:r>
            <a:r>
              <a:rPr lang="en-US" altLang="en-US" sz="2400" dirty="0">
                <a:solidFill>
                  <a:srgbClr val="002060"/>
                </a:solidFill>
                <a:latin typeface="Aptos Display" panose="020B0004020202020204" pitchFamily="34" charset="0"/>
              </a:rPr>
              <a:t> includes: grasslands, shrublands, savannas, and open woodlands .</a:t>
            </a:r>
          </a:p>
          <a:p>
            <a:r>
              <a:rPr lang="en-US" altLang="en-US" sz="2400" dirty="0">
                <a:solidFill>
                  <a:srgbClr val="002060"/>
                </a:solidFill>
                <a:latin typeface="Aptos Display" panose="020B0004020202020204" pitchFamily="34" charset="0"/>
              </a:rPr>
              <a:t>Are all </a:t>
            </a:r>
            <a:r>
              <a:rPr lang="en-US" altLang="en-US" sz="2400" b="1" dirty="0">
                <a:solidFill>
                  <a:srgbClr val="00B0F0"/>
                </a:solidFill>
                <a:latin typeface="Aptos Display" panose="020B0004020202020204" pitchFamily="34" charset="0"/>
              </a:rPr>
              <a:t>rangelands</a:t>
            </a:r>
            <a:r>
              <a:rPr lang="en-US" altLang="en-US" sz="2400" b="1" dirty="0">
                <a:solidFill>
                  <a:srgbClr val="002060"/>
                </a:solidFill>
                <a:latin typeface="Aptos Display" panose="020B0004020202020204" pitchFamily="34" charset="0"/>
              </a:rPr>
              <a:t> </a:t>
            </a:r>
            <a:r>
              <a:rPr lang="en-US" altLang="en-US" sz="2400" dirty="0">
                <a:solidFill>
                  <a:srgbClr val="00B0F0"/>
                </a:solidFill>
                <a:latin typeface="Aptos Display" panose="020B0004020202020204" pitchFamily="34" charset="0"/>
              </a:rPr>
              <a:t>grazed</a:t>
            </a:r>
            <a:r>
              <a:rPr lang="en-US" altLang="en-US" sz="2400" dirty="0">
                <a:solidFill>
                  <a:srgbClr val="002060"/>
                </a:solidFill>
                <a:latin typeface="Aptos Display" panose="020B0004020202020204" pitchFamily="34" charset="0"/>
              </a:rPr>
              <a:t>? </a:t>
            </a:r>
          </a:p>
          <a:p>
            <a:pPr lvl="1"/>
            <a:r>
              <a:rPr lang="en-US" altLang="en-US" sz="2000" dirty="0">
                <a:solidFill>
                  <a:srgbClr val="002060"/>
                </a:solidFill>
                <a:latin typeface="Aptos Display" panose="020B0004020202020204" pitchFamily="34" charset="0"/>
              </a:rPr>
              <a:t>Grazing as an important </a:t>
            </a:r>
            <a:r>
              <a:rPr lang="en-US" altLang="en-US" sz="2000" dirty="0">
                <a:solidFill>
                  <a:srgbClr val="00B0F0"/>
                </a:solidFill>
                <a:latin typeface="Aptos Display" panose="020B0004020202020204" pitchFamily="34" charset="0"/>
              </a:rPr>
              <a:t>ecological process </a:t>
            </a:r>
            <a:r>
              <a:rPr lang="en-US" altLang="en-US" sz="2000" dirty="0">
                <a:solidFill>
                  <a:srgbClr val="002060"/>
                </a:solidFill>
                <a:latin typeface="Aptos Display" panose="020B0004020202020204" pitchFamily="34" charset="0"/>
              </a:rPr>
              <a:t>in all rangeland, but not all rangelands are grazed by livestock.</a:t>
            </a:r>
            <a:endParaRPr lang="en-US" altLang="en-US" dirty="0">
              <a:solidFill>
                <a:srgbClr val="002060"/>
              </a:solidFill>
              <a:latin typeface="Aptos Display" panose="020B0004020202020204" pitchFamily="34" charset="0"/>
            </a:endParaRPr>
          </a:p>
        </p:txBody>
      </p:sp>
      <p:sp>
        <p:nvSpPr>
          <p:cNvPr id="7" name="TextBox 6">
            <a:extLst>
              <a:ext uri="{FF2B5EF4-FFF2-40B4-BE49-F238E27FC236}">
                <a16:creationId xmlns:a16="http://schemas.microsoft.com/office/drawing/2014/main" xmlns="" id="{7B6F6FD9-F736-63CC-0A27-63F96C623A34}"/>
              </a:ext>
            </a:extLst>
          </p:cNvPr>
          <p:cNvSpPr txBox="1"/>
          <p:nvPr/>
        </p:nvSpPr>
        <p:spPr>
          <a:xfrm>
            <a:off x="925032" y="842450"/>
            <a:ext cx="4965405" cy="477054"/>
          </a:xfrm>
          <a:prstGeom prst="rect">
            <a:avLst/>
          </a:prstGeom>
          <a:noFill/>
        </p:spPr>
        <p:txBody>
          <a:bodyPr wrap="square" rtlCol="0">
            <a:spAutoFit/>
          </a:bodyPr>
          <a:lstStyle/>
          <a:p>
            <a:r>
              <a:rPr lang="en-US" sz="2500" b="1" dirty="0">
                <a:solidFill>
                  <a:srgbClr val="002060"/>
                </a:solidFill>
                <a:latin typeface="Aptos Display" panose="020B0004020202020204" pitchFamily="34" charset="0"/>
              </a:rPr>
              <a:t>Key characteristics of rangelands  </a:t>
            </a:r>
          </a:p>
        </p:txBody>
      </p:sp>
    </p:spTree>
    <p:extLst>
      <p:ext uri="{BB962C8B-B14F-4D97-AF65-F5344CB8AC3E}">
        <p14:creationId xmlns:p14="http://schemas.microsoft.com/office/powerpoint/2010/main" val="1999891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4F65BFC0-2C2F-5DA5-1F20-6FF73BC9E4BE}"/>
              </a:ext>
            </a:extLst>
          </p:cNvPr>
          <p:cNvSpPr txBox="1"/>
          <p:nvPr/>
        </p:nvSpPr>
        <p:spPr>
          <a:xfrm>
            <a:off x="1041991" y="372140"/>
            <a:ext cx="5054009" cy="665695"/>
          </a:xfrm>
          <a:prstGeom prst="rect">
            <a:avLst/>
          </a:prstGeom>
          <a:noFill/>
        </p:spPr>
        <p:txBody>
          <a:bodyPr wrap="square" rtlCol="0">
            <a:spAutoFit/>
          </a:bodyPr>
          <a:lstStyle/>
          <a:p>
            <a:r>
              <a:rPr lang="en-US" sz="1800" b="1" kern="100" dirty="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t>Geographical Extent</a:t>
            </a:r>
            <a:endParaRPr lang="en-US" sz="18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en-US" dirty="0"/>
          </a:p>
        </p:txBody>
      </p:sp>
      <p:sp>
        <p:nvSpPr>
          <p:cNvPr id="7" name="TextBox 6">
            <a:extLst>
              <a:ext uri="{FF2B5EF4-FFF2-40B4-BE49-F238E27FC236}">
                <a16:creationId xmlns:a16="http://schemas.microsoft.com/office/drawing/2014/main" xmlns="" id="{F3DC65C4-698D-18BF-B098-3D626E620DFC}"/>
              </a:ext>
            </a:extLst>
          </p:cNvPr>
          <p:cNvSpPr txBox="1"/>
          <p:nvPr/>
        </p:nvSpPr>
        <p:spPr>
          <a:xfrm>
            <a:off x="1041991" y="733647"/>
            <a:ext cx="10600660" cy="3029547"/>
          </a:xfrm>
          <a:prstGeom prst="rect">
            <a:avLst/>
          </a:prstGeom>
          <a:noFill/>
        </p:spPr>
        <p:txBody>
          <a:bodyPr wrap="square" rtlCol="0">
            <a:spAutoFit/>
          </a:bodyPr>
          <a:lstStyle/>
          <a:p>
            <a:pPr marL="0" marR="0" algn="just">
              <a:lnSpc>
                <a:spcPct val="107000"/>
              </a:lnSpc>
              <a:spcBef>
                <a:spcPts val="600"/>
              </a:spcBef>
              <a:spcAft>
                <a:spcPts val="800"/>
              </a:spcAft>
            </a:pPr>
            <a:r>
              <a:rPr lang="en-US" sz="2000" kern="100" dirty="0">
                <a:effectLst/>
                <a:latin typeface="Aptos Display" panose="020B0004020202020204" pitchFamily="34" charset="0"/>
                <a:ea typeface="Calibri" panose="020F0502020204030204" pitchFamily="34" charset="0"/>
                <a:cs typeface="Arial" panose="020B0604020202020204" pitchFamily="34" charset="0"/>
              </a:rPr>
              <a:t>The two major global terrestrial land types are </a:t>
            </a:r>
            <a:r>
              <a:rPr lang="en-US" sz="2000" kern="100" dirty="0">
                <a:solidFill>
                  <a:srgbClr val="00B0F0"/>
                </a:solidFill>
                <a:effectLst/>
                <a:latin typeface="Aptos Display" panose="020B0004020202020204" pitchFamily="34" charset="0"/>
                <a:ea typeface="Calibri" panose="020F0502020204030204" pitchFamily="34" charset="0"/>
                <a:cs typeface="Arial" panose="020B0604020202020204" pitchFamily="34" charset="0"/>
              </a:rPr>
              <a:t>rangeland and forestland</a:t>
            </a:r>
            <a:r>
              <a:rPr lang="en-US" sz="2000" kern="100" dirty="0">
                <a:effectLst/>
                <a:latin typeface="Aptos Display" panose="020B0004020202020204" pitchFamily="34" charset="0"/>
                <a:ea typeface="Calibri" panose="020F0502020204030204" pitchFamily="34" charset="0"/>
                <a:cs typeface="Arial" panose="020B0604020202020204" pitchFamily="34" charset="0"/>
              </a:rPr>
              <a:t>. About </a:t>
            </a:r>
            <a:r>
              <a:rPr lang="en-US" sz="2000" b="1" kern="100" dirty="0">
                <a:solidFill>
                  <a:srgbClr val="00B0F0"/>
                </a:solidFill>
                <a:effectLst/>
                <a:latin typeface="Aptos Display" panose="020B0004020202020204" pitchFamily="34" charset="0"/>
                <a:ea typeface="Calibri" panose="020F0502020204030204" pitchFamily="34" charset="0"/>
                <a:cs typeface="Arial" panose="020B0604020202020204" pitchFamily="34" charset="0"/>
              </a:rPr>
              <a:t>35 percent of the land area in the world</a:t>
            </a:r>
            <a:r>
              <a:rPr lang="en-US" sz="2000" kern="100" dirty="0">
                <a:effectLst/>
                <a:latin typeface="Aptos Display" panose="020B0004020202020204" pitchFamily="34" charset="0"/>
                <a:ea typeface="Calibri" panose="020F0502020204030204" pitchFamily="34" charset="0"/>
                <a:cs typeface="Arial" panose="020B0604020202020204" pitchFamily="34" charset="0"/>
              </a:rPr>
              <a:t> is grasslands and woodlands, 21 percent sparse and barren lands, 28 percent forest and woodlands, and 12 percent farmland.</a:t>
            </a:r>
          </a:p>
          <a:p>
            <a:r>
              <a:rPr lang="en-US" sz="2000" dirty="0">
                <a:effectLst/>
                <a:latin typeface="Aptos Display" panose="020B0004020202020204" pitchFamily="34" charset="0"/>
                <a:ea typeface="Calibri" panose="020F0502020204030204" pitchFamily="34" charset="0"/>
              </a:rPr>
              <a:t>Grazing land ecosystems including pastures and rangelands occupy approximately </a:t>
            </a:r>
            <a:r>
              <a:rPr lang="en-US" sz="2000" b="1" dirty="0">
                <a:solidFill>
                  <a:srgbClr val="00B0F0"/>
                </a:solidFill>
                <a:effectLst/>
                <a:latin typeface="Aptos Display" panose="020B0004020202020204" pitchFamily="34" charset="0"/>
                <a:ea typeface="Calibri" panose="020F0502020204030204" pitchFamily="34" charset="0"/>
              </a:rPr>
              <a:t>one third of the earth’s land area and support millions of households</a:t>
            </a:r>
            <a:r>
              <a:rPr lang="en-US" sz="2000" dirty="0">
                <a:effectLst/>
                <a:latin typeface="Aptos Display" panose="020B0004020202020204" pitchFamily="34" charset="0"/>
                <a:ea typeface="Calibri" panose="020F0502020204030204" pitchFamily="34" charset="0"/>
              </a:rPr>
              <a:t>, particularly pastoralists. Although the majority of rangelands exist within the dryland category, a portion also occur in wetter regions, and high-latitude and high-elevation grasslands and tundra. Drylands are estimated to occupy </a:t>
            </a:r>
            <a:r>
              <a:rPr lang="en-US" sz="2000" b="1" dirty="0">
                <a:solidFill>
                  <a:srgbClr val="00B0F0"/>
                </a:solidFill>
                <a:effectLst/>
                <a:latin typeface="Aptos Display" panose="020B0004020202020204" pitchFamily="34" charset="0"/>
                <a:ea typeface="Calibri" panose="020F0502020204030204" pitchFamily="34" charset="0"/>
              </a:rPr>
              <a:t>41 percent of the Earth’s land area </a:t>
            </a:r>
            <a:r>
              <a:rPr lang="en-US" sz="2000" dirty="0">
                <a:effectLst/>
                <a:latin typeface="Aptos Display" panose="020B0004020202020204" pitchFamily="34" charset="0"/>
                <a:ea typeface="Calibri" panose="020F0502020204030204" pitchFamily="34" charset="0"/>
              </a:rPr>
              <a:t>(6 billion hectares), </a:t>
            </a:r>
            <a:r>
              <a:rPr lang="en-US" sz="2000" b="1" dirty="0">
                <a:solidFill>
                  <a:srgbClr val="00B0F0"/>
                </a:solidFill>
                <a:effectLst/>
                <a:latin typeface="Aptos Display" panose="020B0004020202020204" pitchFamily="34" charset="0"/>
                <a:ea typeface="Calibri" panose="020F0502020204030204" pitchFamily="34" charset="0"/>
              </a:rPr>
              <a:t>69 percent of which are rangelands, and support 2 billion humans and 50 percent of global livestock. </a:t>
            </a:r>
            <a:endParaRPr lang="en-US" sz="2000" b="1" dirty="0">
              <a:solidFill>
                <a:srgbClr val="00B0F0"/>
              </a:solidFill>
              <a:latin typeface="Aptos Display" panose="020B0004020202020204" pitchFamily="34" charset="0"/>
            </a:endParaRPr>
          </a:p>
        </p:txBody>
      </p:sp>
    </p:spTree>
    <p:extLst>
      <p:ext uri="{BB962C8B-B14F-4D97-AF65-F5344CB8AC3E}">
        <p14:creationId xmlns:p14="http://schemas.microsoft.com/office/powerpoint/2010/main" val="1363070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D68713A-4729-C369-402D-33BE75CB059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4373" y="218490"/>
            <a:ext cx="8601740" cy="6097250"/>
          </a:xfrm>
          <a:prstGeom prst="rect">
            <a:avLst/>
          </a:prstGeom>
          <a:noFill/>
          <a:ln>
            <a:noFill/>
          </a:ln>
        </p:spPr>
      </p:pic>
    </p:spTree>
    <p:extLst>
      <p:ext uri="{BB962C8B-B14F-4D97-AF65-F5344CB8AC3E}">
        <p14:creationId xmlns:p14="http://schemas.microsoft.com/office/powerpoint/2010/main" val="3780065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424B4D6-80B0-45EC-27E6-16B7FF53F6CC}"/>
              </a:ext>
            </a:extLst>
          </p:cNvPr>
          <p:cNvSpPr>
            <a:spLocks noGrp="1"/>
          </p:cNvSpPr>
          <p:nvPr>
            <p:ph idx="1"/>
          </p:nvPr>
        </p:nvSpPr>
        <p:spPr>
          <a:xfrm>
            <a:off x="1061483" y="911225"/>
            <a:ext cx="10515600" cy="4351338"/>
          </a:xfrm>
        </p:spPr>
        <p:txBody>
          <a:bodyPr>
            <a:normAutofit/>
          </a:bodyPr>
          <a:lstStyle/>
          <a:p>
            <a:pPr marL="342900" marR="0" lvl="0" indent="-342900" algn="just">
              <a:lnSpc>
                <a:spcPct val="107000"/>
              </a:lnSpc>
              <a:spcBef>
                <a:spcPts val="600"/>
              </a:spcBef>
              <a:spcAft>
                <a:spcPts val="800"/>
              </a:spcAft>
              <a:buFont typeface="Wingdings" panose="05000000000000000000" pitchFamily="2"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Pastoralism is a production system and livelihood strategy that is based on extensive livestock grazing on rangelands/grasslands, which has been practiced in many regions of the world for centuries. Currently, extensive pastoralism occurs on about </a:t>
            </a:r>
            <a:r>
              <a:rPr lang="en-US" sz="1800" b="1" kern="100" dirty="0">
                <a:solidFill>
                  <a:srgbClr val="00B0F0"/>
                </a:solidFill>
                <a:effectLst/>
                <a:latin typeface="Arial" panose="020B0604020202020204" pitchFamily="34" charset="0"/>
                <a:ea typeface="Calibri" panose="020F0502020204030204" pitchFamily="34" charset="0"/>
                <a:cs typeface="Arial" panose="020B0604020202020204" pitchFamily="34" charset="0"/>
              </a:rPr>
              <a:t>25 percent of Earth’s rangeland area, </a:t>
            </a:r>
            <a:r>
              <a:rPr lang="en-US" sz="1800" kern="100" dirty="0">
                <a:effectLst/>
                <a:latin typeface="Arial" panose="020B0604020202020204" pitchFamily="34" charset="0"/>
                <a:ea typeface="Calibri" panose="020F0502020204030204" pitchFamily="34" charset="0"/>
                <a:cs typeface="Arial" panose="020B0604020202020204" pitchFamily="34" charset="0"/>
              </a:rPr>
              <a:t>mostly in the developing world, from the drylands of Africa and the Arabian Peninsula to the highlands of Asia and Latin America where intensive crop cultivation is physically not possible because of a harsh environment and poor access.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600"/>
              </a:spcBef>
              <a:spcAft>
                <a:spcPts val="800"/>
              </a:spcAft>
              <a:buFont typeface="Wingdings" panose="05000000000000000000" pitchFamily="2"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Worldwide, pastoralism supports about </a:t>
            </a:r>
            <a:r>
              <a:rPr lang="en-US" sz="1800" b="1" kern="100" dirty="0">
                <a:solidFill>
                  <a:srgbClr val="00B0F0"/>
                </a:solidFill>
                <a:effectLst/>
                <a:latin typeface="Arial" panose="020B0604020202020204" pitchFamily="34" charset="0"/>
                <a:ea typeface="Calibri" panose="020F0502020204030204" pitchFamily="34" charset="0"/>
                <a:cs typeface="Arial" panose="020B0604020202020204" pitchFamily="34" charset="0"/>
              </a:rPr>
              <a:t>200 million households </a:t>
            </a:r>
            <a:r>
              <a:rPr lang="en-US" sz="1800" kern="100" dirty="0">
                <a:effectLst/>
                <a:latin typeface="Arial" panose="020B0604020202020204" pitchFamily="34" charset="0"/>
                <a:ea typeface="Calibri" panose="020F0502020204030204" pitchFamily="34" charset="0"/>
                <a:cs typeface="Arial" panose="020B0604020202020204" pitchFamily="34" charset="0"/>
              </a:rPr>
              <a:t>and herds of nearly a billion animals including camels, cattle, and smaller livestock that account for about 10 percent of the world’s meat production.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600"/>
              </a:spcBef>
              <a:spcAft>
                <a:spcPts val="600"/>
              </a:spcAft>
              <a:buFont typeface="Wingdings" panose="05000000000000000000" pitchFamily="2"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Given their expansiveness and heterogeneity, rangelands provide numerous ecosystem services including biodiversity, carbon sequestration, and cultural values, in addition to the provisioning services of food, fiber, and fuel production.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TextBox 3">
            <a:extLst>
              <a:ext uri="{FF2B5EF4-FFF2-40B4-BE49-F238E27FC236}">
                <a16:creationId xmlns:a16="http://schemas.microsoft.com/office/drawing/2014/main" xmlns="" id="{0C79398B-B393-F01B-AA61-2F10209CD204}"/>
              </a:ext>
            </a:extLst>
          </p:cNvPr>
          <p:cNvSpPr txBox="1"/>
          <p:nvPr/>
        </p:nvSpPr>
        <p:spPr>
          <a:xfrm>
            <a:off x="1201479" y="340242"/>
            <a:ext cx="6570921" cy="646331"/>
          </a:xfrm>
          <a:prstGeom prst="rect">
            <a:avLst/>
          </a:prstGeom>
          <a:noFill/>
        </p:spPr>
        <p:txBody>
          <a:bodyPr wrap="square" rtlCol="0">
            <a:spAutoFit/>
          </a:bodyPr>
          <a:lstStyle/>
          <a:p>
            <a:r>
              <a:rPr lang="en-US" sz="1800" b="1" kern="100" dirty="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t>Socio-economic and ecological functions of rangelands </a:t>
            </a:r>
            <a:endParaRPr lang="en-US" sz="18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18663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xmlns="" id="{4296039B-7C59-F96B-84CE-81C4E18DF3F9}"/>
              </a:ext>
            </a:extLst>
          </p:cNvPr>
          <p:cNvSpPr>
            <a:spLocks noGrp="1" noChangeArrowheads="1"/>
          </p:cNvSpPr>
          <p:nvPr>
            <p:ph type="title"/>
          </p:nvPr>
        </p:nvSpPr>
        <p:spPr>
          <a:xfrm>
            <a:off x="914400" y="334925"/>
            <a:ext cx="8915400" cy="834656"/>
          </a:xfrm>
        </p:spPr>
        <p:txBody>
          <a:bodyPr>
            <a:normAutofit/>
          </a:bodyPr>
          <a:lstStyle/>
          <a:p>
            <a:r>
              <a:rPr lang="en-US" altLang="en-US" sz="3000" b="1" dirty="0">
                <a:solidFill>
                  <a:srgbClr val="002060"/>
                </a:solidFill>
                <a:latin typeface="Aptos Display" panose="020B0004020202020204" pitchFamily="34" charset="0"/>
              </a:rPr>
              <a:t>What is rangeland good for?</a:t>
            </a:r>
          </a:p>
        </p:txBody>
      </p:sp>
      <p:sp>
        <p:nvSpPr>
          <p:cNvPr id="5" name="Text Box 3">
            <a:extLst>
              <a:ext uri="{FF2B5EF4-FFF2-40B4-BE49-F238E27FC236}">
                <a16:creationId xmlns:a16="http://schemas.microsoft.com/office/drawing/2014/main" xmlns="" id="{298CBD85-C6FA-5CFE-C836-64C4DCD2915E}"/>
              </a:ext>
            </a:extLst>
          </p:cNvPr>
          <p:cNvSpPr txBox="1">
            <a:spLocks noChangeArrowheads="1"/>
          </p:cNvSpPr>
          <p:nvPr/>
        </p:nvSpPr>
        <p:spPr bwMode="auto">
          <a:xfrm>
            <a:off x="1086293" y="1024196"/>
            <a:ext cx="7924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dirty="0">
                <a:solidFill>
                  <a:srgbClr val="00B0F0"/>
                </a:solidFill>
                <a:latin typeface="Aptos Display" panose="020B0004020202020204" pitchFamily="34" charset="0"/>
              </a:rPr>
              <a:t>List 5 uses or services rangeland provides?</a:t>
            </a:r>
          </a:p>
        </p:txBody>
      </p:sp>
      <p:sp>
        <p:nvSpPr>
          <p:cNvPr id="6" name="Rectangle 2">
            <a:extLst>
              <a:ext uri="{FF2B5EF4-FFF2-40B4-BE49-F238E27FC236}">
                <a16:creationId xmlns:a16="http://schemas.microsoft.com/office/drawing/2014/main" xmlns="" id="{C99D483C-14DE-B2D6-9D02-DEC2264FBE48}"/>
              </a:ext>
            </a:extLst>
          </p:cNvPr>
          <p:cNvSpPr txBox="1">
            <a:spLocks noChangeArrowheads="1"/>
          </p:cNvSpPr>
          <p:nvPr/>
        </p:nvSpPr>
        <p:spPr>
          <a:xfrm>
            <a:off x="1086293" y="1466110"/>
            <a:ext cx="5638800" cy="41719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en-US" altLang="en-US" dirty="0">
                <a:solidFill>
                  <a:srgbClr val="002060"/>
                </a:solidFill>
                <a:latin typeface="Aptos Display" panose="020B0004020202020204" pitchFamily="34" charset="0"/>
              </a:rPr>
              <a:t>Livestock production</a:t>
            </a:r>
          </a:p>
          <a:p>
            <a:pPr>
              <a:buFont typeface="Wingdings" panose="05000000000000000000" pitchFamily="2" charset="2"/>
              <a:buChar char="q"/>
            </a:pPr>
            <a:r>
              <a:rPr lang="en-US" altLang="en-US" dirty="0">
                <a:solidFill>
                  <a:srgbClr val="002060"/>
                </a:solidFill>
                <a:latin typeface="Aptos Display" panose="020B0004020202020204" pitchFamily="34" charset="0"/>
              </a:rPr>
              <a:t>Wildlife habitat</a:t>
            </a:r>
          </a:p>
          <a:p>
            <a:pPr>
              <a:buFont typeface="Wingdings" panose="05000000000000000000" pitchFamily="2" charset="2"/>
              <a:buChar char="q"/>
            </a:pPr>
            <a:r>
              <a:rPr lang="en-US" altLang="en-US" dirty="0">
                <a:solidFill>
                  <a:srgbClr val="002060"/>
                </a:solidFill>
                <a:latin typeface="Aptos Display" panose="020B0004020202020204" pitchFamily="34" charset="0"/>
              </a:rPr>
              <a:t>Water</a:t>
            </a:r>
          </a:p>
          <a:p>
            <a:pPr>
              <a:buFont typeface="Wingdings" panose="05000000000000000000" pitchFamily="2" charset="2"/>
              <a:buChar char="q"/>
            </a:pPr>
            <a:r>
              <a:rPr lang="en-US" altLang="en-US" dirty="0">
                <a:solidFill>
                  <a:srgbClr val="002060"/>
                </a:solidFill>
                <a:latin typeface="Aptos Display" panose="020B0004020202020204" pitchFamily="34" charset="0"/>
              </a:rPr>
              <a:t>Minerals (oil, coal, sulfur)</a:t>
            </a:r>
          </a:p>
          <a:p>
            <a:pPr>
              <a:buFont typeface="Wingdings" panose="05000000000000000000" pitchFamily="2" charset="2"/>
              <a:buChar char="q"/>
            </a:pPr>
            <a:r>
              <a:rPr lang="en-US" altLang="en-US" dirty="0">
                <a:solidFill>
                  <a:srgbClr val="002060"/>
                </a:solidFill>
                <a:latin typeface="Aptos Display" panose="020B0004020202020204" pitchFamily="34" charset="0"/>
              </a:rPr>
              <a:t>Native plant products</a:t>
            </a:r>
          </a:p>
          <a:p>
            <a:pPr>
              <a:buFont typeface="Wingdings" panose="05000000000000000000" pitchFamily="2" charset="2"/>
              <a:buChar char="q"/>
            </a:pPr>
            <a:r>
              <a:rPr lang="en-US" altLang="en-US" dirty="0">
                <a:solidFill>
                  <a:srgbClr val="002060"/>
                </a:solidFill>
                <a:latin typeface="Aptos Display" panose="020B0004020202020204" pitchFamily="34" charset="0"/>
              </a:rPr>
              <a:t>Recreation</a:t>
            </a:r>
          </a:p>
          <a:p>
            <a:pPr>
              <a:buFont typeface="Wingdings" panose="05000000000000000000" pitchFamily="2" charset="2"/>
              <a:buChar char="q"/>
            </a:pPr>
            <a:r>
              <a:rPr lang="en-US" altLang="en-US" dirty="0">
                <a:solidFill>
                  <a:srgbClr val="002060"/>
                </a:solidFill>
                <a:latin typeface="Aptos Display" panose="020B0004020202020204" pitchFamily="34" charset="0"/>
              </a:rPr>
              <a:t>Open space</a:t>
            </a:r>
          </a:p>
          <a:p>
            <a:pPr>
              <a:buFont typeface="Wingdings" panose="05000000000000000000" pitchFamily="2" charset="2"/>
              <a:buChar char="q"/>
            </a:pPr>
            <a:r>
              <a:rPr lang="en-US" altLang="en-US" dirty="0">
                <a:solidFill>
                  <a:srgbClr val="002060"/>
                </a:solidFill>
                <a:latin typeface="Aptos Display" panose="020B0004020202020204" pitchFamily="34" charset="0"/>
              </a:rPr>
              <a:t>Western heritage</a:t>
            </a:r>
          </a:p>
        </p:txBody>
      </p:sp>
    </p:spTree>
    <p:extLst>
      <p:ext uri="{BB962C8B-B14F-4D97-AF65-F5344CB8AC3E}">
        <p14:creationId xmlns:p14="http://schemas.microsoft.com/office/powerpoint/2010/main" val="4022117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EB7BF6B0-8239-53B7-4F10-7D164DB87363}"/>
              </a:ext>
            </a:extLst>
          </p:cNvPr>
          <p:cNvGraphicFramePr>
            <a:graphicFrameLocks noGrp="1"/>
          </p:cNvGraphicFramePr>
          <p:nvPr>
            <p:extLst>
              <p:ext uri="{D42A27DB-BD31-4B8C-83A1-F6EECF244321}">
                <p14:modId xmlns:p14="http://schemas.microsoft.com/office/powerpoint/2010/main" val="2419002950"/>
              </p:ext>
            </p:extLst>
          </p:nvPr>
        </p:nvGraphicFramePr>
        <p:xfrm>
          <a:off x="1014700" y="838200"/>
          <a:ext cx="9118127" cy="5181600"/>
        </p:xfrm>
        <a:graphic>
          <a:graphicData uri="http://schemas.openxmlformats.org/drawingml/2006/table">
            <a:tbl>
              <a:tblPr firstRow="1" firstCol="1" bandRow="1">
                <a:tableStyleId>{93296810-A885-4BE3-A3E7-6D5BEEA58F35}</a:tableStyleId>
              </a:tblPr>
              <a:tblGrid>
                <a:gridCol w="1277247">
                  <a:extLst>
                    <a:ext uri="{9D8B030D-6E8A-4147-A177-3AD203B41FA5}">
                      <a16:colId xmlns:a16="http://schemas.microsoft.com/office/drawing/2014/main" xmlns="" val="4043156649"/>
                    </a:ext>
                  </a:extLst>
                </a:gridCol>
                <a:gridCol w="3384705">
                  <a:extLst>
                    <a:ext uri="{9D8B030D-6E8A-4147-A177-3AD203B41FA5}">
                      <a16:colId xmlns:a16="http://schemas.microsoft.com/office/drawing/2014/main" xmlns="" val="39058743"/>
                    </a:ext>
                  </a:extLst>
                </a:gridCol>
                <a:gridCol w="4456175">
                  <a:extLst>
                    <a:ext uri="{9D8B030D-6E8A-4147-A177-3AD203B41FA5}">
                      <a16:colId xmlns:a16="http://schemas.microsoft.com/office/drawing/2014/main" xmlns="" val="3218967039"/>
                    </a:ext>
                  </a:extLst>
                </a:gridCol>
              </a:tblGrid>
              <a:tr h="179844">
                <a:tc>
                  <a:txBody>
                    <a:bodyPr/>
                    <a:lstStyle/>
                    <a:p>
                      <a:pPr marL="0" marR="0" algn="ctr">
                        <a:lnSpc>
                          <a:spcPct val="100000"/>
                        </a:lnSpc>
                        <a:spcAft>
                          <a:spcPts val="0"/>
                        </a:spcAft>
                      </a:pPr>
                      <a:r>
                        <a:rPr lang="en-US" sz="2000" kern="100" dirty="0">
                          <a:effectLst/>
                          <a:latin typeface="Aptos Display" panose="020B0004020202020204" pitchFamily="34" charset="0"/>
                        </a:rPr>
                        <a:t> S.N</a:t>
                      </a:r>
                      <a:endParaRPr lang="en-US" sz="2000" kern="100" dirty="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tc>
                <a:tc>
                  <a:txBody>
                    <a:bodyPr/>
                    <a:lstStyle/>
                    <a:p>
                      <a:pPr marL="0" marR="0">
                        <a:lnSpc>
                          <a:spcPct val="100000"/>
                        </a:lnSpc>
                        <a:spcAft>
                          <a:spcPts val="0"/>
                        </a:spcAft>
                      </a:pPr>
                      <a:r>
                        <a:rPr lang="en-US" sz="2000" kern="100" dirty="0">
                          <a:effectLst/>
                          <a:latin typeface="Aptos Display" panose="020B0004020202020204" pitchFamily="34" charset="0"/>
                        </a:rPr>
                        <a:t>Categories</a:t>
                      </a:r>
                      <a:endParaRPr lang="en-US" sz="2000" kern="100" dirty="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tc>
                <a:tc>
                  <a:txBody>
                    <a:bodyPr/>
                    <a:lstStyle/>
                    <a:p>
                      <a:pPr marL="0" marR="0" algn="just">
                        <a:lnSpc>
                          <a:spcPct val="100000"/>
                        </a:lnSpc>
                        <a:spcAft>
                          <a:spcPts val="0"/>
                        </a:spcAft>
                      </a:pPr>
                      <a:r>
                        <a:rPr lang="en-US" sz="2000" kern="100" dirty="0">
                          <a:effectLst/>
                          <a:latin typeface="Aptos Display" panose="020B0004020202020204" pitchFamily="34" charset="0"/>
                        </a:rPr>
                        <a:t>Key ecosystem services </a:t>
                      </a:r>
                      <a:endParaRPr lang="en-US" sz="2000" kern="100" dirty="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tc>
                <a:extLst>
                  <a:ext uri="{0D108BD9-81ED-4DB2-BD59-A6C34878D82A}">
                    <a16:rowId xmlns:a16="http://schemas.microsoft.com/office/drawing/2014/main" xmlns="" val="2697728138"/>
                  </a:ext>
                </a:extLst>
              </a:tr>
              <a:tr h="1042873">
                <a:tc>
                  <a:txBody>
                    <a:bodyPr/>
                    <a:lstStyle/>
                    <a:p>
                      <a:pPr marL="228600" marR="0">
                        <a:lnSpc>
                          <a:spcPct val="100000"/>
                        </a:lnSpc>
                        <a:spcAft>
                          <a:spcPts val="0"/>
                        </a:spcAft>
                      </a:pPr>
                      <a:r>
                        <a:rPr lang="en-US" sz="4800" kern="100">
                          <a:effectLst/>
                          <a:latin typeface="Aptos Display" panose="020B0004020202020204" pitchFamily="34" charset="0"/>
                        </a:rPr>
                        <a:t>1</a:t>
                      </a:r>
                      <a:endParaRPr lang="en-US" sz="1100" kern="10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nchor="ctr"/>
                </a:tc>
                <a:tc>
                  <a:txBody>
                    <a:bodyPr/>
                    <a:lstStyle/>
                    <a:p>
                      <a:pPr marL="0" marR="0">
                        <a:lnSpc>
                          <a:spcPct val="100000"/>
                        </a:lnSpc>
                        <a:spcAft>
                          <a:spcPts val="0"/>
                        </a:spcAft>
                      </a:pPr>
                      <a:r>
                        <a:rPr lang="en-US" sz="2000" kern="100" dirty="0">
                          <a:effectLst/>
                          <a:latin typeface="Aptos Display" panose="020B0004020202020204" pitchFamily="34" charset="0"/>
                        </a:rPr>
                        <a:t>Supporting ecosystem services </a:t>
                      </a:r>
                      <a:endParaRPr lang="en-US" sz="2000" kern="100" dirty="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nchor="ctr"/>
                </a:tc>
                <a:tc>
                  <a:txBody>
                    <a:bodyPr/>
                    <a:lstStyle/>
                    <a:p>
                      <a:pPr marL="342900" marR="0" lvl="0" indent="-342900" rtl="0">
                        <a:lnSpc>
                          <a:spcPct val="100000"/>
                        </a:lnSpc>
                        <a:spcAft>
                          <a:spcPts val="0"/>
                        </a:spcAft>
                        <a:buFont typeface="Symbol" panose="05050102010706020507" pitchFamily="18" charset="2"/>
                        <a:buChar char=""/>
                      </a:pPr>
                      <a:r>
                        <a:rPr lang="en-US" sz="2000" kern="100">
                          <a:effectLst/>
                          <a:latin typeface="Aptos Display" panose="020B0004020202020204" pitchFamily="34" charset="0"/>
                        </a:rPr>
                        <a:t>Soil formation</a:t>
                      </a:r>
                    </a:p>
                    <a:p>
                      <a:pPr marL="342900" marR="0" lvl="0" indent="-342900">
                        <a:lnSpc>
                          <a:spcPct val="100000"/>
                        </a:lnSpc>
                        <a:spcAft>
                          <a:spcPts val="0"/>
                        </a:spcAft>
                        <a:buFont typeface="Symbol" panose="05050102010706020507" pitchFamily="18" charset="2"/>
                        <a:buChar char=""/>
                      </a:pPr>
                      <a:r>
                        <a:rPr lang="en-US" sz="2000" kern="100">
                          <a:effectLst/>
                          <a:latin typeface="Aptos Display" panose="020B0004020202020204" pitchFamily="34" charset="0"/>
                        </a:rPr>
                        <a:t>Biodiversity</a:t>
                      </a:r>
                    </a:p>
                    <a:p>
                      <a:pPr marL="342900" marR="0" lvl="0" indent="-342900">
                        <a:lnSpc>
                          <a:spcPct val="100000"/>
                        </a:lnSpc>
                        <a:spcAft>
                          <a:spcPts val="0"/>
                        </a:spcAft>
                        <a:buFont typeface="Symbol" panose="05050102010706020507" pitchFamily="18" charset="2"/>
                        <a:buChar char=""/>
                      </a:pPr>
                      <a:r>
                        <a:rPr lang="en-US" sz="2000" kern="100">
                          <a:effectLst/>
                          <a:latin typeface="Aptos Display" panose="020B0004020202020204" pitchFamily="34" charset="0"/>
                        </a:rPr>
                        <a:t>Primary production</a:t>
                      </a:r>
                    </a:p>
                    <a:p>
                      <a:pPr marL="342900" marR="0" lvl="0" indent="-342900">
                        <a:lnSpc>
                          <a:spcPct val="100000"/>
                        </a:lnSpc>
                        <a:spcAft>
                          <a:spcPts val="0"/>
                        </a:spcAft>
                        <a:buFont typeface="Symbol" panose="05050102010706020507" pitchFamily="18" charset="2"/>
                        <a:buChar char=""/>
                      </a:pPr>
                      <a:r>
                        <a:rPr lang="en-US" sz="2000" kern="100">
                          <a:effectLst/>
                          <a:latin typeface="Aptos Display" panose="020B0004020202020204" pitchFamily="34" charset="0"/>
                        </a:rPr>
                        <a:t>Habitat</a:t>
                      </a:r>
                      <a:endParaRPr lang="en-US" sz="2000" kern="10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nchor="ctr"/>
                </a:tc>
                <a:extLst>
                  <a:ext uri="{0D108BD9-81ED-4DB2-BD59-A6C34878D82A}">
                    <a16:rowId xmlns:a16="http://schemas.microsoft.com/office/drawing/2014/main" xmlns="" val="2648689901"/>
                  </a:ext>
                </a:extLst>
              </a:tr>
              <a:tr h="1042873">
                <a:tc>
                  <a:txBody>
                    <a:bodyPr/>
                    <a:lstStyle/>
                    <a:p>
                      <a:pPr marL="228600" marR="0">
                        <a:lnSpc>
                          <a:spcPct val="100000"/>
                        </a:lnSpc>
                        <a:spcAft>
                          <a:spcPts val="0"/>
                        </a:spcAft>
                      </a:pPr>
                      <a:r>
                        <a:rPr lang="en-US" sz="4800" kern="100">
                          <a:effectLst/>
                          <a:latin typeface="Aptos Display" panose="020B0004020202020204" pitchFamily="34" charset="0"/>
                        </a:rPr>
                        <a:t>2</a:t>
                      </a:r>
                      <a:endParaRPr lang="en-US" sz="1100" kern="10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nchor="ctr"/>
                </a:tc>
                <a:tc>
                  <a:txBody>
                    <a:bodyPr/>
                    <a:lstStyle/>
                    <a:p>
                      <a:pPr marL="0" marR="0">
                        <a:lnSpc>
                          <a:spcPct val="100000"/>
                        </a:lnSpc>
                        <a:spcAft>
                          <a:spcPts val="0"/>
                        </a:spcAft>
                      </a:pPr>
                      <a:r>
                        <a:rPr lang="en-US" sz="2000" kern="100" dirty="0">
                          <a:effectLst/>
                          <a:latin typeface="Aptos Display" panose="020B0004020202020204" pitchFamily="34" charset="0"/>
                        </a:rPr>
                        <a:t>Provisioning ecosystem services </a:t>
                      </a:r>
                      <a:endParaRPr lang="en-US" sz="2000" kern="100" dirty="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nchor="ctr"/>
                </a:tc>
                <a:tc>
                  <a:txBody>
                    <a:bodyPr/>
                    <a:lstStyle/>
                    <a:p>
                      <a:pPr marL="342900" marR="0" lvl="0" indent="-342900" rtl="0">
                        <a:lnSpc>
                          <a:spcPct val="100000"/>
                        </a:lnSpc>
                        <a:spcAft>
                          <a:spcPts val="0"/>
                        </a:spcAft>
                        <a:buFont typeface="Symbol" panose="05050102010706020507" pitchFamily="18" charset="2"/>
                        <a:buChar char=""/>
                      </a:pPr>
                      <a:r>
                        <a:rPr lang="en-US" sz="2000" kern="100">
                          <a:effectLst/>
                          <a:latin typeface="Aptos Display" panose="020B0004020202020204" pitchFamily="34" charset="0"/>
                        </a:rPr>
                        <a:t>Food and fiber</a:t>
                      </a:r>
                    </a:p>
                    <a:p>
                      <a:pPr marL="342900" marR="0" lvl="0" indent="-342900">
                        <a:lnSpc>
                          <a:spcPct val="100000"/>
                        </a:lnSpc>
                        <a:spcAft>
                          <a:spcPts val="0"/>
                        </a:spcAft>
                        <a:buFont typeface="Symbol" panose="05050102010706020507" pitchFamily="18" charset="2"/>
                        <a:buChar char=""/>
                      </a:pPr>
                      <a:r>
                        <a:rPr lang="en-US" sz="2000" kern="100">
                          <a:effectLst/>
                          <a:latin typeface="Aptos Display" panose="020B0004020202020204" pitchFamily="34" charset="0"/>
                        </a:rPr>
                        <a:t>Wood</a:t>
                      </a:r>
                    </a:p>
                    <a:p>
                      <a:pPr marL="342900" marR="0" lvl="0" indent="-342900">
                        <a:lnSpc>
                          <a:spcPct val="100000"/>
                        </a:lnSpc>
                        <a:spcAft>
                          <a:spcPts val="0"/>
                        </a:spcAft>
                        <a:buFont typeface="Symbol" panose="05050102010706020507" pitchFamily="18" charset="2"/>
                        <a:buChar char=""/>
                      </a:pPr>
                      <a:r>
                        <a:rPr lang="en-US" sz="2000" kern="100">
                          <a:effectLst/>
                          <a:latin typeface="Aptos Display" panose="020B0004020202020204" pitchFamily="34" charset="0"/>
                        </a:rPr>
                        <a:t>Clean Water</a:t>
                      </a:r>
                    </a:p>
                    <a:p>
                      <a:pPr marL="342900" marR="0" lvl="0" indent="-342900">
                        <a:lnSpc>
                          <a:spcPct val="100000"/>
                        </a:lnSpc>
                        <a:spcAft>
                          <a:spcPts val="0"/>
                        </a:spcAft>
                        <a:buFont typeface="Symbol" panose="05050102010706020507" pitchFamily="18" charset="2"/>
                        <a:buChar char=""/>
                      </a:pPr>
                      <a:r>
                        <a:rPr lang="en-US" sz="2000" kern="100">
                          <a:effectLst/>
                          <a:latin typeface="Aptos Display" panose="020B0004020202020204" pitchFamily="34" charset="0"/>
                        </a:rPr>
                        <a:t>Medicinals</a:t>
                      </a:r>
                      <a:endParaRPr lang="en-US" sz="2000" kern="10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nchor="ctr"/>
                </a:tc>
                <a:extLst>
                  <a:ext uri="{0D108BD9-81ED-4DB2-BD59-A6C34878D82A}">
                    <a16:rowId xmlns:a16="http://schemas.microsoft.com/office/drawing/2014/main" xmlns="" val="2101490791"/>
                  </a:ext>
                </a:extLst>
              </a:tr>
              <a:tr h="1042873">
                <a:tc>
                  <a:txBody>
                    <a:bodyPr/>
                    <a:lstStyle/>
                    <a:p>
                      <a:pPr marL="228600" marR="0">
                        <a:lnSpc>
                          <a:spcPct val="100000"/>
                        </a:lnSpc>
                        <a:spcAft>
                          <a:spcPts val="0"/>
                        </a:spcAft>
                      </a:pPr>
                      <a:r>
                        <a:rPr lang="en-US" sz="4800" kern="100">
                          <a:effectLst/>
                          <a:latin typeface="Aptos Display" panose="020B0004020202020204" pitchFamily="34" charset="0"/>
                        </a:rPr>
                        <a:t>3</a:t>
                      </a:r>
                      <a:endParaRPr lang="en-US" sz="1100" kern="10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nchor="ctr"/>
                </a:tc>
                <a:tc>
                  <a:txBody>
                    <a:bodyPr/>
                    <a:lstStyle/>
                    <a:p>
                      <a:pPr marL="0" marR="0">
                        <a:lnSpc>
                          <a:spcPct val="100000"/>
                        </a:lnSpc>
                        <a:spcAft>
                          <a:spcPts val="0"/>
                        </a:spcAft>
                      </a:pPr>
                      <a:r>
                        <a:rPr lang="en-US" sz="2000" kern="100">
                          <a:effectLst/>
                          <a:latin typeface="Aptos Display" panose="020B0004020202020204" pitchFamily="34" charset="0"/>
                        </a:rPr>
                        <a:t>Regulating ecosystem services </a:t>
                      </a:r>
                      <a:endParaRPr lang="en-US" sz="2000" kern="10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nchor="ctr"/>
                </a:tc>
                <a:tc>
                  <a:txBody>
                    <a:bodyPr/>
                    <a:lstStyle/>
                    <a:p>
                      <a:pPr marL="342900" marR="0" lvl="0" indent="-342900" rtl="0">
                        <a:lnSpc>
                          <a:spcPct val="100000"/>
                        </a:lnSpc>
                        <a:spcAft>
                          <a:spcPts val="0"/>
                        </a:spcAft>
                        <a:buFont typeface="Symbol" panose="05050102010706020507" pitchFamily="18" charset="2"/>
                        <a:buChar char=""/>
                      </a:pPr>
                      <a:r>
                        <a:rPr lang="en-US" sz="2000" kern="100" dirty="0">
                          <a:effectLst/>
                          <a:latin typeface="Aptos Display" panose="020B0004020202020204" pitchFamily="34" charset="0"/>
                        </a:rPr>
                        <a:t>Climate Regulation</a:t>
                      </a:r>
                    </a:p>
                    <a:p>
                      <a:pPr marL="342900" marR="0" lvl="0" indent="-342900">
                        <a:lnSpc>
                          <a:spcPct val="100000"/>
                        </a:lnSpc>
                        <a:spcAft>
                          <a:spcPts val="0"/>
                        </a:spcAft>
                        <a:buFont typeface="Symbol" panose="05050102010706020507" pitchFamily="18" charset="2"/>
                        <a:buChar char=""/>
                      </a:pPr>
                      <a:r>
                        <a:rPr lang="en-US" sz="2000" kern="100" dirty="0">
                          <a:effectLst/>
                          <a:latin typeface="Aptos Display" panose="020B0004020202020204" pitchFamily="34" charset="0"/>
                        </a:rPr>
                        <a:t>Pollination of crops</a:t>
                      </a:r>
                    </a:p>
                    <a:p>
                      <a:pPr marL="342900" marR="0" lvl="0" indent="-342900">
                        <a:lnSpc>
                          <a:spcPct val="100000"/>
                        </a:lnSpc>
                        <a:spcAft>
                          <a:spcPts val="0"/>
                        </a:spcAft>
                        <a:buFont typeface="Symbol" panose="05050102010706020507" pitchFamily="18" charset="2"/>
                        <a:buChar char=""/>
                      </a:pPr>
                      <a:r>
                        <a:rPr lang="en-US" sz="2000" kern="100" dirty="0">
                          <a:effectLst/>
                          <a:latin typeface="Aptos Display" panose="020B0004020202020204" pitchFamily="34" charset="0"/>
                        </a:rPr>
                        <a:t>Store carbon</a:t>
                      </a:r>
                    </a:p>
                    <a:p>
                      <a:pPr marL="342900" marR="0" lvl="0" indent="-342900">
                        <a:lnSpc>
                          <a:spcPct val="100000"/>
                        </a:lnSpc>
                        <a:spcAft>
                          <a:spcPts val="0"/>
                        </a:spcAft>
                        <a:buFont typeface="Symbol" panose="05050102010706020507" pitchFamily="18" charset="2"/>
                        <a:buChar char=""/>
                      </a:pPr>
                      <a:r>
                        <a:rPr lang="en-US" sz="2000" kern="100" dirty="0">
                          <a:effectLst/>
                          <a:latin typeface="Aptos Display" panose="020B0004020202020204" pitchFamily="34" charset="0"/>
                        </a:rPr>
                        <a:t>Control flooding</a:t>
                      </a:r>
                      <a:endParaRPr lang="en-US" sz="2000" kern="100" dirty="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nchor="ctr"/>
                </a:tc>
                <a:extLst>
                  <a:ext uri="{0D108BD9-81ED-4DB2-BD59-A6C34878D82A}">
                    <a16:rowId xmlns:a16="http://schemas.microsoft.com/office/drawing/2014/main" xmlns="" val="1586469165"/>
                  </a:ext>
                </a:extLst>
              </a:tr>
              <a:tr h="1042873">
                <a:tc>
                  <a:txBody>
                    <a:bodyPr/>
                    <a:lstStyle/>
                    <a:p>
                      <a:pPr marL="228600" marR="0">
                        <a:lnSpc>
                          <a:spcPct val="100000"/>
                        </a:lnSpc>
                        <a:spcAft>
                          <a:spcPts val="0"/>
                        </a:spcAft>
                      </a:pPr>
                      <a:r>
                        <a:rPr lang="en-US" sz="4800" kern="100">
                          <a:effectLst/>
                          <a:latin typeface="Aptos Display" panose="020B0004020202020204" pitchFamily="34" charset="0"/>
                        </a:rPr>
                        <a:t>4</a:t>
                      </a:r>
                      <a:endParaRPr lang="en-US" sz="1100" kern="10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nchor="ctr"/>
                </a:tc>
                <a:tc>
                  <a:txBody>
                    <a:bodyPr/>
                    <a:lstStyle/>
                    <a:p>
                      <a:pPr marL="0" marR="0">
                        <a:lnSpc>
                          <a:spcPct val="100000"/>
                        </a:lnSpc>
                        <a:spcAft>
                          <a:spcPts val="0"/>
                        </a:spcAft>
                      </a:pPr>
                      <a:r>
                        <a:rPr lang="en-US" sz="2000" kern="100">
                          <a:effectLst/>
                          <a:latin typeface="Aptos Display" panose="020B0004020202020204" pitchFamily="34" charset="0"/>
                        </a:rPr>
                        <a:t>Cultural ecosystem Services </a:t>
                      </a:r>
                      <a:endParaRPr lang="en-US" sz="2000" kern="10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nchor="ctr"/>
                </a:tc>
                <a:tc>
                  <a:txBody>
                    <a:bodyPr/>
                    <a:lstStyle/>
                    <a:p>
                      <a:pPr marL="342900" marR="0" lvl="0" indent="-342900" rtl="0">
                        <a:lnSpc>
                          <a:spcPct val="100000"/>
                        </a:lnSpc>
                        <a:spcAft>
                          <a:spcPts val="0"/>
                        </a:spcAft>
                        <a:buFont typeface="Symbol" panose="05050102010706020507" pitchFamily="18" charset="2"/>
                        <a:buChar char=""/>
                      </a:pPr>
                      <a:r>
                        <a:rPr lang="en-US" sz="2000" kern="100" dirty="0">
                          <a:effectLst/>
                          <a:latin typeface="Aptos Display" panose="020B0004020202020204" pitchFamily="34" charset="0"/>
                        </a:rPr>
                        <a:t>Inspiration</a:t>
                      </a:r>
                    </a:p>
                    <a:p>
                      <a:pPr marL="342900" marR="0" lvl="0" indent="-342900">
                        <a:lnSpc>
                          <a:spcPct val="100000"/>
                        </a:lnSpc>
                        <a:spcAft>
                          <a:spcPts val="0"/>
                        </a:spcAft>
                        <a:buFont typeface="Symbol" panose="05050102010706020507" pitchFamily="18" charset="2"/>
                        <a:buChar char=""/>
                      </a:pPr>
                      <a:r>
                        <a:rPr lang="en-US" sz="2000" kern="100" dirty="0">
                          <a:effectLst/>
                          <a:latin typeface="Aptos Display" panose="020B0004020202020204" pitchFamily="34" charset="0"/>
                        </a:rPr>
                        <a:t>Recreation</a:t>
                      </a:r>
                    </a:p>
                    <a:p>
                      <a:pPr marL="342900" marR="0" lvl="0" indent="-342900">
                        <a:lnSpc>
                          <a:spcPct val="100000"/>
                        </a:lnSpc>
                        <a:spcAft>
                          <a:spcPts val="0"/>
                        </a:spcAft>
                        <a:buFont typeface="Symbol" panose="05050102010706020507" pitchFamily="18" charset="2"/>
                        <a:buChar char=""/>
                      </a:pPr>
                      <a:r>
                        <a:rPr lang="en-US" sz="2000" kern="100" dirty="0">
                          <a:effectLst/>
                          <a:latin typeface="Aptos Display" panose="020B0004020202020204" pitchFamily="34" charset="0"/>
                        </a:rPr>
                        <a:t>Education</a:t>
                      </a:r>
                    </a:p>
                    <a:p>
                      <a:pPr marL="342900" marR="0" lvl="0" indent="-342900">
                        <a:lnSpc>
                          <a:spcPct val="100000"/>
                        </a:lnSpc>
                        <a:spcAft>
                          <a:spcPts val="0"/>
                        </a:spcAft>
                        <a:buFont typeface="Symbol" panose="05050102010706020507" pitchFamily="18" charset="2"/>
                        <a:buChar char=""/>
                      </a:pPr>
                      <a:r>
                        <a:rPr lang="en-US" sz="2000" kern="100" dirty="0">
                          <a:effectLst/>
                          <a:latin typeface="Aptos Display" panose="020B0004020202020204" pitchFamily="34" charset="0"/>
                        </a:rPr>
                        <a:t>Aesthetic</a:t>
                      </a:r>
                      <a:endParaRPr lang="en-US" sz="2000" kern="100" dirty="0">
                        <a:effectLst/>
                        <a:latin typeface="Aptos Display" panose="020B0004020202020204" pitchFamily="34" charset="0"/>
                        <a:ea typeface="Calibri" panose="020F0502020204030204" pitchFamily="34" charset="0"/>
                        <a:cs typeface="Arial" panose="020B0604020202020204" pitchFamily="34" charset="0"/>
                      </a:endParaRPr>
                    </a:p>
                  </a:txBody>
                  <a:tcPr marL="66358" marR="66358" marT="0" marB="0" anchor="ctr"/>
                </a:tc>
                <a:extLst>
                  <a:ext uri="{0D108BD9-81ED-4DB2-BD59-A6C34878D82A}">
                    <a16:rowId xmlns:a16="http://schemas.microsoft.com/office/drawing/2014/main" xmlns="" val="1957927118"/>
                  </a:ext>
                </a:extLst>
              </a:tr>
            </a:tbl>
          </a:graphicData>
        </a:graphic>
      </p:graphicFrame>
      <p:sp>
        <p:nvSpPr>
          <p:cNvPr id="5" name="TextBox 4">
            <a:extLst>
              <a:ext uri="{FF2B5EF4-FFF2-40B4-BE49-F238E27FC236}">
                <a16:creationId xmlns:a16="http://schemas.microsoft.com/office/drawing/2014/main" xmlns="" id="{3D99C562-CB01-56F6-4DF7-C60B66FBB310}"/>
              </a:ext>
            </a:extLst>
          </p:cNvPr>
          <p:cNvSpPr txBox="1"/>
          <p:nvPr/>
        </p:nvSpPr>
        <p:spPr>
          <a:xfrm>
            <a:off x="1089128" y="318977"/>
            <a:ext cx="6236705" cy="369332"/>
          </a:xfrm>
          <a:prstGeom prst="rect">
            <a:avLst/>
          </a:prstGeom>
          <a:noFill/>
        </p:spPr>
        <p:txBody>
          <a:bodyPr wrap="square" rtlCol="0">
            <a:spAutoFit/>
          </a:bodyPr>
          <a:lstStyle/>
          <a:p>
            <a:r>
              <a:rPr lang="en-US" b="1" dirty="0">
                <a:solidFill>
                  <a:srgbClr val="002060"/>
                </a:solidFill>
                <a:latin typeface="Aptos Display" panose="020B0004020202020204" pitchFamily="34" charset="0"/>
              </a:rPr>
              <a:t>Key ecosystem services provided by rangelands</a:t>
            </a:r>
          </a:p>
        </p:txBody>
      </p:sp>
    </p:spTree>
    <p:extLst>
      <p:ext uri="{BB962C8B-B14F-4D97-AF65-F5344CB8AC3E}">
        <p14:creationId xmlns:p14="http://schemas.microsoft.com/office/powerpoint/2010/main" val="3718624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64CC6DE8-CFE6-F2C6-5ADF-8B75D83AB48C}"/>
              </a:ext>
            </a:extLst>
          </p:cNvPr>
          <p:cNvSpPr txBox="1"/>
          <p:nvPr/>
        </p:nvSpPr>
        <p:spPr>
          <a:xfrm>
            <a:off x="1796904" y="1701209"/>
            <a:ext cx="7963786" cy="553998"/>
          </a:xfrm>
          <a:prstGeom prst="rect">
            <a:avLst/>
          </a:prstGeom>
          <a:noFill/>
        </p:spPr>
        <p:txBody>
          <a:bodyPr wrap="square" rtlCol="0">
            <a:spAutoFit/>
          </a:bodyPr>
          <a:lstStyle/>
          <a:p>
            <a:r>
              <a:rPr lang="en-US" sz="3000" b="1" dirty="0">
                <a:solidFill>
                  <a:srgbClr val="002060"/>
                </a:solidFill>
                <a:latin typeface="Aptos Display" panose="020B0004020202020204" pitchFamily="34" charset="0"/>
              </a:rPr>
              <a:t>Thank you very much for your attention! </a:t>
            </a:r>
          </a:p>
        </p:txBody>
      </p:sp>
    </p:spTree>
    <p:extLst>
      <p:ext uri="{BB962C8B-B14F-4D97-AF65-F5344CB8AC3E}">
        <p14:creationId xmlns:p14="http://schemas.microsoft.com/office/powerpoint/2010/main" val="20494049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885</Words>
  <Application>Microsoft Office PowerPoint</Application>
  <PresentationFormat>Widescreen</PresentationFormat>
  <Paragraphs>86</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Aptos Display</vt:lpstr>
      <vt:lpstr>Arial</vt:lpstr>
      <vt:lpstr>Calibri</vt:lpstr>
      <vt:lpstr>Calibri Light</vt:lpstr>
      <vt:lpstr>Symbol</vt:lpstr>
      <vt:lpstr>Times New Roman</vt:lpstr>
      <vt:lpstr>Wingdings</vt:lpstr>
      <vt:lpstr>Office Theme</vt:lpstr>
      <vt:lpstr>Understanding the Key Concepts, Characteristics and Functions of Pasture and Rangeland Ecosystems   By   Dr. Muhammad Khurshid  </vt:lpstr>
      <vt:lpstr>What are pastures? </vt:lpstr>
      <vt:lpstr>Types of pastures </vt:lpstr>
      <vt:lpstr>Which of these are rangeland?</vt:lpstr>
      <vt:lpstr>PowerPoint Presentation</vt:lpstr>
      <vt:lpstr>PowerPoint Presentation</vt:lpstr>
      <vt:lpstr>PowerPoint Presentation</vt:lpstr>
      <vt:lpstr>PowerPoint Presentation</vt:lpstr>
      <vt:lpstr>What is rangeland good for?</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Key Concepts, Characteristics and Functions of Pasture and Rangeland Ecosystems   By   Dr. Muhammad Khurshid  </dc:title>
  <dc:creator>KHURSHID MUHAMMAD</dc:creator>
  <cp:lastModifiedBy>Admin</cp:lastModifiedBy>
  <cp:revision>8</cp:revision>
  <dcterms:created xsi:type="dcterms:W3CDTF">2024-11-18T06:47:57Z</dcterms:created>
  <dcterms:modified xsi:type="dcterms:W3CDTF">2024-11-20T12:05:28Z</dcterms:modified>
</cp:coreProperties>
</file>