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82" r:id="rId3"/>
    <p:sldId id="279" r:id="rId4"/>
    <p:sldId id="280" r:id="rId5"/>
    <p:sldId id="281" r:id="rId6"/>
    <p:sldId id="259" r:id="rId7"/>
    <p:sldId id="266" r:id="rId8"/>
    <p:sldId id="261" r:id="rId9"/>
    <p:sldId id="265" r:id="rId10"/>
    <p:sldId id="262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6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79" autoAdjust="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SSEIN WARIO" userId="37f4f3d1-f216-4f62-8022-6d42577bcb2c" providerId="ADAL" clId="{2F3BBD0D-EBB6-44C6-834A-BE7D5F25BF95}"/>
    <pc:docChg chg="modSld">
      <pc:chgData name="HUSSEIN WARIO" userId="37f4f3d1-f216-4f62-8022-6d42577bcb2c" providerId="ADAL" clId="{2F3BBD0D-EBB6-44C6-834A-BE7D5F25BF95}" dt="2024-11-27T11:41:24.375" v="90" actId="20577"/>
      <pc:docMkLst>
        <pc:docMk/>
      </pc:docMkLst>
      <pc:sldChg chg="modSp mod">
        <pc:chgData name="HUSSEIN WARIO" userId="37f4f3d1-f216-4f62-8022-6d42577bcb2c" providerId="ADAL" clId="{2F3BBD0D-EBB6-44C6-834A-BE7D5F25BF95}" dt="2024-11-27T11:41:24.375" v="90" actId="20577"/>
        <pc:sldMkLst>
          <pc:docMk/>
          <pc:sldMk cId="1714335181" sldId="259"/>
        </pc:sldMkLst>
        <pc:spChg chg="mod">
          <ac:chgData name="HUSSEIN WARIO" userId="37f4f3d1-f216-4f62-8022-6d42577bcb2c" providerId="ADAL" clId="{2F3BBD0D-EBB6-44C6-834A-BE7D5F25BF95}" dt="2024-11-27T11:41:24.375" v="90" actId="20577"/>
          <ac:spMkLst>
            <pc:docMk/>
            <pc:sldMk cId="1714335181" sldId="259"/>
            <ac:spMk id="23" creationId="{00000000-0000-0000-0000-000000000000}"/>
          </ac:spMkLst>
        </pc:spChg>
      </pc:sldChg>
      <pc:sldChg chg="modSp mod">
        <pc:chgData name="HUSSEIN WARIO" userId="37f4f3d1-f216-4f62-8022-6d42577bcb2c" providerId="ADAL" clId="{2F3BBD0D-EBB6-44C6-834A-BE7D5F25BF95}" dt="2024-11-27T03:30:10.651" v="52" actId="20577"/>
        <pc:sldMkLst>
          <pc:docMk/>
          <pc:sldMk cId="1040065123" sldId="271"/>
        </pc:sldMkLst>
        <pc:spChg chg="mod">
          <ac:chgData name="HUSSEIN WARIO" userId="37f4f3d1-f216-4f62-8022-6d42577bcb2c" providerId="ADAL" clId="{2F3BBD0D-EBB6-44C6-834A-BE7D5F25BF95}" dt="2024-11-27T03:30:10.651" v="52" actId="20577"/>
          <ac:spMkLst>
            <pc:docMk/>
            <pc:sldMk cId="1040065123" sldId="271"/>
            <ac:spMk id="21" creationId="{00000000-0000-0000-0000-000000000000}"/>
          </ac:spMkLst>
        </pc:spChg>
      </pc:sldChg>
      <pc:sldChg chg="modSp mod">
        <pc:chgData name="HUSSEIN WARIO" userId="37f4f3d1-f216-4f62-8022-6d42577bcb2c" providerId="ADAL" clId="{2F3BBD0D-EBB6-44C6-834A-BE7D5F25BF95}" dt="2024-11-27T03:30:27.918" v="53"/>
        <pc:sldMkLst>
          <pc:docMk/>
          <pc:sldMk cId="1391702162" sldId="272"/>
        </pc:sldMkLst>
        <pc:spChg chg="mod">
          <ac:chgData name="HUSSEIN WARIO" userId="37f4f3d1-f216-4f62-8022-6d42577bcb2c" providerId="ADAL" clId="{2F3BBD0D-EBB6-44C6-834A-BE7D5F25BF95}" dt="2024-11-27T03:30:27.918" v="53"/>
          <ac:spMkLst>
            <pc:docMk/>
            <pc:sldMk cId="1391702162" sldId="272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2EC71-BDA9-466A-B928-F20A7F844A5D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2A703-E9BF-4C8B-A7A2-8926F45FC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7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926A0-C573-4E86-BBEE-BBB17EED30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55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926A0-C573-4E86-BBEE-BBB17EED30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72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5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3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4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6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3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5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0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5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9AEAA-C070-4291-8285-0BE8852A2F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A9604-E431-4CE9-9077-DE792CB3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9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8" name="Titel 1"/>
          <p:cNvSpPr txBox="1">
            <a:spLocks noGrp="1"/>
          </p:cNvSpPr>
          <p:nvPr>
            <p:ph type="ctrTitle"/>
          </p:nvPr>
        </p:nvSpPr>
        <p:spPr>
          <a:xfrm>
            <a:off x="593649" y="0"/>
            <a:ext cx="11004698" cy="3031575"/>
          </a:xfrm>
        </p:spPr>
        <p:txBody>
          <a:bodyPr anchor="ctr">
            <a:normAutofit/>
          </a:bodyPr>
          <a:lstStyle/>
          <a:p>
            <a:pPr lvl="0"/>
            <a:r>
              <a:rPr lang="en-US" sz="4800" b="1" dirty="0">
                <a:solidFill>
                  <a:srgbClr val="3B3838"/>
                </a:solidFill>
                <a:latin typeface="Calibri" pitchFamily="34"/>
              </a:rPr>
              <a:t/>
            </a:r>
            <a:br>
              <a:rPr lang="en-US" sz="4800" b="1" dirty="0">
                <a:solidFill>
                  <a:srgbClr val="3B3838"/>
                </a:solidFill>
                <a:latin typeface="Calibri" pitchFamily="34"/>
              </a:rPr>
            </a:br>
            <a:r>
              <a:rPr lang="en-US" sz="4800" b="1" dirty="0"/>
              <a:t>Linking time and space in research on pastoral mobility</a:t>
            </a:r>
            <a:endParaRPr lang="de-DE" sz="4800" b="1" dirty="0">
              <a:solidFill>
                <a:srgbClr val="3B3838"/>
              </a:solidFill>
              <a:latin typeface="Calibri" pitchFamily="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56561" y="3120912"/>
            <a:ext cx="11025567" cy="174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Hussein T. Wario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27.11.2024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47F798-8792-FA14-F57F-DF25DF744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73" y="5535834"/>
            <a:ext cx="3890555" cy="12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1" y="1134949"/>
            <a:ext cx="12097064" cy="342151"/>
          </a:xfrm>
          <a:custGeom>
            <a:avLst/>
            <a:gdLst/>
            <a:ahLst/>
            <a:cxnLst/>
            <a:rect l="l" t="t" r="r" b="b"/>
            <a:pathLst>
              <a:path w="5419090" h="202564">
                <a:moveTo>
                  <a:pt x="0" y="202298"/>
                </a:moveTo>
                <a:lnTo>
                  <a:pt x="5418670" y="202298"/>
                </a:lnTo>
                <a:lnTo>
                  <a:pt x="5418670" y="0"/>
                </a:lnTo>
                <a:lnTo>
                  <a:pt x="0" y="0"/>
                </a:lnTo>
                <a:lnTo>
                  <a:pt x="0" y="202298"/>
                </a:lnTo>
                <a:close/>
              </a:path>
            </a:pathLst>
          </a:custGeom>
          <a:solidFill>
            <a:srgbClr val="008342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76BE2997-B58B-4EAD-0678-A5549EE8F357}"/>
              </a:ext>
            </a:extLst>
          </p:cNvPr>
          <p:cNvSpPr txBox="1"/>
          <p:nvPr/>
        </p:nvSpPr>
        <p:spPr>
          <a:xfrm>
            <a:off x="323850" y="400050"/>
            <a:ext cx="8629650" cy="466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0876" lvl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defRPr/>
            </a:pPr>
            <a:r>
              <a:rPr lang="en-US" sz="2700" b="1" kern="0" dirty="0">
                <a:ea typeface="Cambria" panose="02040503050406030204" pitchFamily="18" charset="0"/>
              </a:rPr>
              <a:t>Pastoralism – a production system in tandem with nature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D2B72EE0-25B0-D268-B49C-99ED423407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30" y="529238"/>
            <a:ext cx="1622181" cy="51527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05F55A95-91C1-A215-6CE3-DD95A73D1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113" y="3269999"/>
            <a:ext cx="2374034" cy="189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xmlns="" id="{2F1B1A98-3D17-DDAF-6842-27C1FB03E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113" y="1472297"/>
            <a:ext cx="2374034" cy="171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E0C157F-FCA9-9666-2968-51C15016FB1D}"/>
              </a:ext>
            </a:extLst>
          </p:cNvPr>
          <p:cNvSpPr/>
          <p:nvPr/>
        </p:nvSpPr>
        <p:spPr>
          <a:xfrm>
            <a:off x="381000" y="2171700"/>
            <a:ext cx="8915400" cy="42862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323E"/>
                </a:solidFill>
                <a:highlight>
                  <a:srgbClr val="FFFFFF"/>
                </a:highlight>
              </a:rPr>
              <a:t>Pastoralism is a way of life with distinct economic and cultural values.</a:t>
            </a:r>
          </a:p>
          <a:p>
            <a:pPr marL="214313" indent="-214313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323E"/>
                </a:solidFill>
                <a:highlight>
                  <a:srgbClr val="FFFFFF"/>
                </a:highlight>
              </a:rPr>
              <a:t>It involves production from naturally occurring forage</a:t>
            </a:r>
          </a:p>
          <a:p>
            <a:pPr marL="557213" lvl="1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323E"/>
                </a:solidFill>
                <a:highlight>
                  <a:srgbClr val="FFFFFF"/>
                </a:highlight>
              </a:rPr>
              <a:t>Converts plant material that cannot be eaten by humans into high-quality food and other products – meat, milk, hides, fur, i.e. uses low levels of external inputs to produce high-value products</a:t>
            </a:r>
          </a:p>
          <a:p>
            <a:pPr marL="214313" indent="-214313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323E"/>
                </a:solidFill>
                <a:highlight>
                  <a:srgbClr val="FFFFFF"/>
                </a:highlight>
              </a:rPr>
              <a:t>It functions in an environment that is highly variable and uncertain, i.e. experiences frequent change, and cannot support crop farming unless with high levels of external inputs.</a:t>
            </a:r>
          </a:p>
          <a:p>
            <a:pPr marL="214313" indent="-214313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323E"/>
                </a:solidFill>
                <a:highlight>
                  <a:srgbClr val="FFFFFF"/>
                </a:highlight>
              </a:rPr>
              <a:t>Livestock closely linked with cultural practices that define the identity of pastoralist communities.</a:t>
            </a:r>
          </a:p>
          <a:p>
            <a:pPr marL="214313" indent="-214313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323E"/>
                </a:solidFill>
                <a:highlight>
                  <a:srgbClr val="FFFFFF"/>
                </a:highlight>
              </a:rPr>
              <a:t>It is the most sustainable livelihood in the drylands and co-exists with other land uses such as conservation.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0D5133-DA27-14E3-E023-618F6B1FD6E4}"/>
              </a:ext>
            </a:extLst>
          </p:cNvPr>
          <p:cNvSpPr txBox="1"/>
          <p:nvPr/>
        </p:nvSpPr>
        <p:spPr>
          <a:xfrm>
            <a:off x="438150" y="1600200"/>
            <a:ext cx="60952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0" dirty="0">
                <a:ea typeface="Cambria" panose="02040503050406030204" pitchFamily="18" charset="0"/>
              </a:rPr>
              <a:t>Introduction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2F53049-0D01-C532-E7F2-A6B0062A5B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217" y="5260476"/>
            <a:ext cx="2395538" cy="159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3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1" y="1134949"/>
            <a:ext cx="12097064" cy="342151"/>
          </a:xfrm>
          <a:custGeom>
            <a:avLst/>
            <a:gdLst/>
            <a:ahLst/>
            <a:cxnLst/>
            <a:rect l="l" t="t" r="r" b="b"/>
            <a:pathLst>
              <a:path w="5419090" h="202564">
                <a:moveTo>
                  <a:pt x="0" y="202298"/>
                </a:moveTo>
                <a:lnTo>
                  <a:pt x="5418670" y="202298"/>
                </a:lnTo>
                <a:lnTo>
                  <a:pt x="5418670" y="0"/>
                </a:lnTo>
                <a:lnTo>
                  <a:pt x="0" y="0"/>
                </a:lnTo>
                <a:lnTo>
                  <a:pt x="0" y="202298"/>
                </a:lnTo>
                <a:close/>
              </a:path>
            </a:pathLst>
          </a:custGeom>
          <a:solidFill>
            <a:srgbClr val="008342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D2B72EE0-25B0-D268-B49C-99ED423407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30" y="529238"/>
            <a:ext cx="1622181" cy="5152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25FBF4-529E-3A07-98BA-BECB9823ED07}"/>
              </a:ext>
            </a:extLst>
          </p:cNvPr>
          <p:cNvSpPr txBox="1"/>
          <p:nvPr/>
        </p:nvSpPr>
        <p:spPr>
          <a:xfrm>
            <a:off x="609600" y="328931"/>
            <a:ext cx="6572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kern="0" dirty="0">
                <a:ea typeface="Cambria" panose="02040503050406030204" pitchFamily="18" charset="0"/>
              </a:rPr>
              <a:t>Who are the pastoralists? – a global outlook</a:t>
            </a:r>
          </a:p>
          <a:p>
            <a:endParaRPr lang="en-US" sz="21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798C5FE-16D3-96BB-0036-43152C03B9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7"/>
          <a:stretch/>
        </p:blipFill>
        <p:spPr>
          <a:xfrm>
            <a:off x="2375339" y="2266115"/>
            <a:ext cx="7076678" cy="34569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757DF64-DF92-50B8-A0E4-CEC298DF21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237" y="1695622"/>
            <a:ext cx="1560568" cy="1037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D90F585-1D53-0C3B-93E3-998458BA4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50" y="5813933"/>
            <a:ext cx="1144308" cy="8582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3D310BC-02DA-3869-C440-702DF1C068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3425148"/>
            <a:ext cx="1627632" cy="1085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D6ED17E-E101-92F5-094B-CE95FA7B11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37" y="937801"/>
            <a:ext cx="2000250" cy="11251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606CE9A-8259-808B-487F-E59025AA73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288" y="3047132"/>
            <a:ext cx="1555997" cy="10378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4FAEC870-B8B0-6ECC-3BCF-E8E952D46E7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983454"/>
            <a:ext cx="1627632" cy="10840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2932E9F-CDEB-AC29-938B-3938A23FD5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289" y="4269108"/>
            <a:ext cx="1559593" cy="10378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F93C92E5-EA08-5917-5FA3-4EE9175165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87" y="5658022"/>
            <a:ext cx="1555691" cy="103783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A73EA726-82C8-AE5B-A754-F34E49C97D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18" y="996679"/>
            <a:ext cx="1602308" cy="10662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96F12DCD-70C6-2BDB-01B2-DDECA4D574A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791" y="5790236"/>
            <a:ext cx="1360866" cy="9056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6EED46E-D29F-756D-F3C7-6CBC0E1487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5" y="1892367"/>
            <a:ext cx="1751891" cy="965133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7B5910CF-5E9A-4818-11DC-C4A2B1BF51FF}"/>
              </a:ext>
            </a:extLst>
          </p:cNvPr>
          <p:cNvCxnSpPr>
            <a:cxnSpLocks/>
          </p:cNvCxnSpPr>
          <p:nvPr/>
        </p:nvCxnSpPr>
        <p:spPr>
          <a:xfrm>
            <a:off x="6880837" y="3886200"/>
            <a:ext cx="2301263" cy="17718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0662B6A0-4685-2CE8-03B5-59BABF92417E}"/>
              </a:ext>
            </a:extLst>
          </p:cNvPr>
          <p:cNvCxnSpPr>
            <a:cxnSpLocks/>
          </p:cNvCxnSpPr>
          <p:nvPr/>
        </p:nvCxnSpPr>
        <p:spPr>
          <a:xfrm>
            <a:off x="8766257" y="4591055"/>
            <a:ext cx="934032" cy="5218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DC5AB977-0AE8-8460-1DAF-B056D991B97C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524750" y="3566051"/>
            <a:ext cx="2175539" cy="1363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227B0C7A-2E8D-7C5D-673C-20AB8EF619F2}"/>
              </a:ext>
            </a:extLst>
          </p:cNvPr>
          <p:cNvCxnSpPr>
            <a:cxnSpLocks/>
          </p:cNvCxnSpPr>
          <p:nvPr/>
        </p:nvCxnSpPr>
        <p:spPr>
          <a:xfrm flipV="1">
            <a:off x="7467601" y="2633436"/>
            <a:ext cx="1927691" cy="8417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xmlns="" id="{5DC60845-C446-2E99-BB79-F6E476E14309}"/>
              </a:ext>
            </a:extLst>
          </p:cNvPr>
          <p:cNvCxnSpPr>
            <a:cxnSpLocks/>
          </p:cNvCxnSpPr>
          <p:nvPr/>
        </p:nvCxnSpPr>
        <p:spPr>
          <a:xfrm flipV="1">
            <a:off x="6383686" y="2062942"/>
            <a:ext cx="798164" cy="6016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7F6DA9FA-908E-FFCB-989C-7D7ACF75F0A3}"/>
              </a:ext>
            </a:extLst>
          </p:cNvPr>
          <p:cNvCxnSpPr>
            <a:cxnSpLocks/>
          </p:cNvCxnSpPr>
          <p:nvPr/>
        </p:nvCxnSpPr>
        <p:spPr>
          <a:xfrm>
            <a:off x="6823687" y="3967956"/>
            <a:ext cx="929663" cy="18459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FA94E46E-005A-925E-DAB7-342EA3012784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6073224" y="4743451"/>
            <a:ext cx="310463" cy="10467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xmlns="" id="{10B3A5F0-B5EF-BCDF-3296-268CF5F8C1C2}"/>
              </a:ext>
            </a:extLst>
          </p:cNvPr>
          <p:cNvCxnSpPr>
            <a:cxnSpLocks/>
          </p:cNvCxnSpPr>
          <p:nvPr/>
        </p:nvCxnSpPr>
        <p:spPr>
          <a:xfrm flipV="1">
            <a:off x="2694432" y="4686300"/>
            <a:ext cx="2127430" cy="685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xmlns="" id="{D6907A37-3448-120E-FF75-9A1ED6FB15E5}"/>
              </a:ext>
            </a:extLst>
          </p:cNvPr>
          <p:cNvCxnSpPr>
            <a:cxnSpLocks/>
          </p:cNvCxnSpPr>
          <p:nvPr/>
        </p:nvCxnSpPr>
        <p:spPr>
          <a:xfrm>
            <a:off x="2637283" y="3829050"/>
            <a:ext cx="2308205" cy="3598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F6385905-D092-880D-E6BC-19B7E4A9ACAD}"/>
              </a:ext>
            </a:extLst>
          </p:cNvPr>
          <p:cNvCxnSpPr>
            <a:cxnSpLocks/>
          </p:cNvCxnSpPr>
          <p:nvPr/>
        </p:nvCxnSpPr>
        <p:spPr>
          <a:xfrm>
            <a:off x="2709523" y="2440159"/>
            <a:ext cx="1346702" cy="9147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xmlns="" id="{A87666E8-E7E1-2243-C3F3-577009ECBE5E}"/>
              </a:ext>
            </a:extLst>
          </p:cNvPr>
          <p:cNvCxnSpPr>
            <a:cxnSpLocks/>
          </p:cNvCxnSpPr>
          <p:nvPr/>
        </p:nvCxnSpPr>
        <p:spPr>
          <a:xfrm>
            <a:off x="5416755" y="2062942"/>
            <a:ext cx="1022145" cy="14589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27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Introduction to livestock mobility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114" y="1363946"/>
            <a:ext cx="6269390" cy="437119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01824" y="1146806"/>
            <a:ext cx="5246168" cy="54666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Livestock mobility as a production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Mobility is complex  - guided by extensive knowledge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However spatial-temporal understanding of mobility has been limited by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Often livestock mobility is represented using arrows – seasonal patterns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4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Introduction to livestock mobility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114" y="1363946"/>
            <a:ext cx="6269390" cy="437119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10425" y="1146805"/>
            <a:ext cx="5454652" cy="5179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Such depictions oversimplifies the realities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Limits understanding of linkage between herders and their knowledge of places that guides mobility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Thus methods needed to contribute to understanding of mobility in details and at multiple scales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7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case study from Southern Ethiopia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1010" y="1622075"/>
            <a:ext cx="6219062" cy="4080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Study undertaken among the Borana pastoralists of southern Ethiopia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Objective: </a:t>
            </a:r>
            <a:r>
              <a:rPr lang="en-US" sz="2400" dirty="0">
                <a:solidFill>
                  <a:schemeClr val="tx1"/>
                </a:solidFill>
              </a:rPr>
              <a:t>to contribute to the understanding of pastoral livestock mobility using </a:t>
            </a:r>
            <a:r>
              <a:rPr lang="en-US" sz="2400" b="1" dirty="0">
                <a:solidFill>
                  <a:schemeClr val="tx1"/>
                </a:solidFill>
              </a:rPr>
              <a:t>methodologies that allow focus at different scales</a:t>
            </a:r>
            <a:r>
              <a:rPr lang="en-US" sz="2400" dirty="0">
                <a:solidFill>
                  <a:schemeClr val="tx1"/>
                </a:solidFill>
              </a:rPr>
              <a:t> - from communal to individual herd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814" y="1514677"/>
            <a:ext cx="5457129" cy="520747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485777" y="1022856"/>
            <a:ext cx="3592946" cy="511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Study area</a:t>
            </a:r>
          </a:p>
        </p:txBody>
      </p:sp>
    </p:spTree>
    <p:extLst>
      <p:ext uri="{BB962C8B-B14F-4D97-AF65-F5344CB8AC3E}">
        <p14:creationId xmlns:p14="http://schemas.microsoft.com/office/powerpoint/2010/main" val="1714335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endParaRPr lang="en-US" dirty="0"/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Methods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443539" y="5531332"/>
            <a:ext cx="6460204" cy="925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Herder interviews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Photography by herders</a:t>
            </a:r>
          </a:p>
          <a:p>
            <a:pPr algn="ctr"/>
            <a:endParaRPr lang="en-US" sz="2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15" y="4187186"/>
            <a:ext cx="3464872" cy="25982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15" y="1459638"/>
            <a:ext cx="3474108" cy="26065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7358" y="1270882"/>
            <a:ext cx="1636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Spatial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18509" y="1270881"/>
            <a:ext cx="256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Spatial + temporal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8037" y="1931107"/>
            <a:ext cx="43310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Participatory mapping and analysis of rangeland characteristics and use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Retrospective seasonal calendars interviews (91 herds over 12 months)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9464" y="1856622"/>
            <a:ext cx="3144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Real time GPS tracking - 3 herds for 14 months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697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Participatory mapping and analysis of mobility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6543" y="2075936"/>
            <a:ext cx="5941580" cy="4134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Google earth image – provided a visual aid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Aided in recall - from mental maps - of the details that distinguished the units.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Showed that location and the borders of each grazing unit is communal knowledge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Ease of geo-referencing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23" y="1788010"/>
            <a:ext cx="5739612" cy="430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9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93654" y="1112125"/>
            <a:ext cx="5530410" cy="5244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The method revealed:-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How varied space constraints prompted reorganization of use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Reorganizing of access to grazing spaces as adaptive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Localities with more areas under year round use – more constrained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method provided base on which other aspects of mobility can be plotted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92" y="1491623"/>
            <a:ext cx="5918200" cy="468630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Participatory mapping and analysis of mobility </a:t>
            </a:r>
          </a:p>
        </p:txBody>
      </p:sp>
    </p:spTree>
    <p:extLst>
      <p:ext uri="{BB962C8B-B14F-4D97-AF65-F5344CB8AC3E}">
        <p14:creationId xmlns:p14="http://schemas.microsoft.com/office/powerpoint/2010/main" val="584191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Photos by herders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2179675"/>
            <a:ext cx="3747504" cy="281349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131" y="2155615"/>
            <a:ext cx="3721964" cy="2803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921" y="2179675"/>
            <a:ext cx="3706254" cy="277969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4911" y="5253571"/>
            <a:ext cx="93991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Complements herder explanations of grazing itineraries and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Important in improving recall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06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Real time GPS tracking of livestock mobility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234" y="1417202"/>
            <a:ext cx="7281459" cy="536166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43441" y="1932822"/>
            <a:ext cx="3882851" cy="4920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  </a:t>
            </a: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Triangulation with other methods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Constraints visualized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Influence of social controls - grazing and water points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Elaborates decisions by herders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Disparities between regulations and practice can be observed and explanation sort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284817" y="4167962"/>
            <a:ext cx="3949994" cy="1448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9362" y="1072205"/>
            <a:ext cx="140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Wet Season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1873" y="1101826"/>
            <a:ext cx="1563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Dry season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4818" y="1101826"/>
            <a:ext cx="3681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Area with high mobility constraints</a:t>
            </a:r>
          </a:p>
        </p:txBody>
      </p:sp>
    </p:spTree>
    <p:extLst>
      <p:ext uri="{BB962C8B-B14F-4D97-AF65-F5344CB8AC3E}">
        <p14:creationId xmlns:p14="http://schemas.microsoft.com/office/powerpoint/2010/main" val="1040065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Real time GPS tracking of livestock mobility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22" y="1383213"/>
            <a:ext cx="7407644" cy="54700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190" y="1736437"/>
            <a:ext cx="4003111" cy="5015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Clarifies differences in  grazing constraints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Elaborates on production practices such 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Access to certain areas to enhance performance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Mobility of HHs and use of satellite camps to access distant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3223" y="4408248"/>
            <a:ext cx="3933311" cy="218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7790" y="1010594"/>
            <a:ext cx="1329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Wet season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5040" y="971822"/>
            <a:ext cx="1223469" cy="37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Dry season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4818" y="1101826"/>
            <a:ext cx="3681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Area with low mobility constraints</a:t>
            </a:r>
          </a:p>
        </p:txBody>
      </p:sp>
    </p:spTree>
    <p:extLst>
      <p:ext uri="{BB962C8B-B14F-4D97-AF65-F5344CB8AC3E}">
        <p14:creationId xmlns:p14="http://schemas.microsoft.com/office/powerpoint/2010/main" val="139170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BF6E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11"/>
          <p:cNvSpPr>
            <a:spLocks noMove="1" noResize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6009967" y="0"/>
            <a:ext cx="6176982" cy="6853245"/>
            <a:chOff x="6009967" y="0"/>
            <a:chExt cx="6176982" cy="6853245"/>
          </a:xfrm>
        </p:grpSpPr>
        <p:sp>
          <p:nvSpPr>
            <p:cNvPr id="6" name="Freeform 11"/>
            <p:cNvSpPr/>
            <p:nvPr/>
          </p:nvSpPr>
          <p:spPr>
            <a:xfrm flipH="1">
              <a:off x="11968938" y="2422300"/>
              <a:ext cx="218011" cy="6464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2"/>
            <p:cNvSpPr/>
            <p:nvPr/>
          </p:nvSpPr>
          <p:spPr>
            <a:xfrm flipH="1">
              <a:off x="10507452" y="3022585"/>
              <a:ext cx="1400924" cy="23972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3"/>
            <p:cNvSpPr/>
            <p:nvPr/>
          </p:nvSpPr>
          <p:spPr>
            <a:xfrm flipH="1">
              <a:off x="9118643" y="5387169"/>
              <a:ext cx="1320183" cy="14660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4"/>
            <p:cNvSpPr/>
            <p:nvPr/>
          </p:nvSpPr>
          <p:spPr>
            <a:xfrm flipH="1">
              <a:off x="9736339" y="6478066"/>
              <a:ext cx="371429" cy="375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5"/>
            <p:cNvSpPr/>
            <p:nvPr/>
          </p:nvSpPr>
          <p:spPr>
            <a:xfrm flipH="1">
              <a:off x="10188509" y="3068762"/>
              <a:ext cx="1780428" cy="34362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6"/>
            <p:cNvSpPr/>
            <p:nvPr/>
          </p:nvSpPr>
          <p:spPr>
            <a:xfrm flipH="1">
              <a:off x="11908377" y="0"/>
              <a:ext cx="230127" cy="30225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7"/>
            <p:cNvSpPr/>
            <p:nvPr/>
          </p:nvSpPr>
          <p:spPr>
            <a:xfrm flipH="1">
              <a:off x="11847816" y="2803248"/>
              <a:ext cx="169566" cy="50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8"/>
            <p:cNvSpPr/>
            <p:nvPr/>
          </p:nvSpPr>
          <p:spPr>
            <a:xfrm flipH="1">
              <a:off x="10107768" y="5419877"/>
              <a:ext cx="411800" cy="1058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19"/>
            <p:cNvSpPr/>
            <p:nvPr/>
          </p:nvSpPr>
          <p:spPr>
            <a:xfrm flipH="1">
              <a:off x="6009967" y="221229"/>
              <a:ext cx="4497485" cy="5165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20"/>
            <p:cNvSpPr/>
            <p:nvPr/>
          </p:nvSpPr>
          <p:spPr>
            <a:xfrm flipH="1">
              <a:off x="9837270" y="6505005"/>
              <a:ext cx="351239" cy="348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21"/>
            <p:cNvSpPr/>
            <p:nvPr/>
          </p:nvSpPr>
          <p:spPr>
            <a:xfrm flipH="1">
              <a:off x="10438817" y="5296735"/>
              <a:ext cx="80741" cy="2289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2"/>
            <p:cNvSpPr/>
            <p:nvPr/>
          </p:nvSpPr>
          <p:spPr>
            <a:xfrm flipH="1">
              <a:off x="9829196" y="6210632"/>
              <a:ext cx="516764" cy="642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09626" y="315532"/>
            <a:ext cx="11955623" cy="8312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7039" y="867551"/>
            <a:ext cx="11440215" cy="5811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participatory nature of the methods – had herders involved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Methods built on to each other – enhancing the results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Looking at the varied scale – communal and individual levels provided better insight towards understanding of herding and mobility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This is important as even individual households within the same system, specialize in making use of different sets of scales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Improvement in tracking devices for real time itineraries over extended period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3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591</Words>
  <Application>Microsoft Office PowerPoint</Application>
  <PresentationFormat>Widescreen</PresentationFormat>
  <Paragraphs>84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Century Gothic</vt:lpstr>
      <vt:lpstr>Office Theme</vt:lpstr>
      <vt:lpstr> Linking time and space in research on pastoral mobility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TADICHA</dc:creator>
  <cp:lastModifiedBy>Admin</cp:lastModifiedBy>
  <cp:revision>248</cp:revision>
  <dcterms:created xsi:type="dcterms:W3CDTF">2019-08-15T07:17:42Z</dcterms:created>
  <dcterms:modified xsi:type="dcterms:W3CDTF">2024-11-27T13:05:44Z</dcterms:modified>
</cp:coreProperties>
</file>