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Lato 2" panose="020B0604020202020204" charset="0"/>
      <p:regular r:id="rId28"/>
    </p:embeddedFont>
    <p:embeddedFont>
      <p:font typeface="Tex Gyre Termes Bold" panose="020B0604020202020204" charset="0"/>
      <p:regular r:id="rId29"/>
      <p:bold r:id="rId30"/>
    </p:embeddedFont>
    <p:embeddedFont>
      <p:font typeface="Tex Gyre Termes Italics" panose="020B0604020202020204" charset="0"/>
      <p:regular r:id="rId31"/>
      <p:italic r:id="rId32"/>
    </p:embeddedFont>
    <p:embeddedFont>
      <p:font typeface="Tex Gyre Termes" panose="020B0604020202020204" charset="0"/>
      <p:regular r:id="rId33"/>
    </p:embeddedFont>
    <p:embeddedFont>
      <p:font typeface="Lato 1 Bold" panose="020B0604020202020204" charset="0"/>
      <p:regular r:id="rId34"/>
      <p:bold r:id="rId35"/>
    </p:embeddedFont>
    <p:embeddedFont>
      <p:font typeface="Lato 1 Italics" panose="020B0604020202020204" charset="0"/>
      <p:regular r:id="rId36"/>
      <p:italic r:id="rId37"/>
    </p:embeddedFont>
    <p:embeddedFont>
      <p:font typeface="Lato 1" panose="020B0604020202020204" charset="0"/>
      <p:regular r:id="rId38"/>
    </p:embeddedFon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autoAdjust="0"/>
    <p:restoredTop sz="94658" autoAdjust="0"/>
  </p:normalViewPr>
  <p:slideViewPr>
    <p:cSldViewPr>
      <p:cViewPr varScale="1">
        <p:scale>
          <a:sx n="56" d="100"/>
          <a:sy n="56" d="100"/>
        </p:scale>
        <p:origin x="533"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01.12.2024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https://www.researchgate.net/publication/330441833_prosopis_leaves</a:t>
            </a:r>
          </a:p>
          <a:p>
            <a:endParaRPr lang="en-US"/>
          </a:p>
          <a:p>
            <a:r>
              <a:rPr lang="en-US"/>
              <a:t>In 1977, as part of its response to severe drought in the Sahel, the United Nations convened a conference on desertification in Nairobi (UNCOD). Kenya’s country position paper at this conference made it clear that the principal causes of desertification in Kenya were envisaged to be ‘improper livestock and range management’ (Republic of Kenya 1984: 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05358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https://www.researchgate.net/publication/330441833_prosopis_leaves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704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https://www.researchgate.net/publication/330441833_prosopis_leaves</a:t>
            </a:r>
          </a:p>
          <a:p>
            <a:endParaRPr lang="en-US"/>
          </a:p>
          <a:p>
            <a:r>
              <a:rPr lang="en-US"/>
              <a:t>https://geohubkenya.wordpress.com/2022/02/22/kenya-faces-devastating-prosopis-invasion-what-can-be-done/#:~:text=We%20found%20that%20the%20shrub%20expanded%20from,the%20same%20period%20grasslands%20declined%20by%2086%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3806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watch?v=pVNL1HWf7RQ"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296544" y="-526587"/>
            <a:ext cx="8370769" cy="11340174"/>
          </a:xfrm>
          <a:prstGeom prst="rect">
            <a:avLst/>
          </a:prstGeom>
          <a:solidFill>
            <a:srgbClr val="0A664D"/>
          </a:solidFill>
        </p:spPr>
        <p:txBody>
          <a:bodyPr/>
          <a:lstStyle/>
          <a:p>
            <a:endParaRPr lang="en-US"/>
          </a:p>
        </p:txBody>
      </p:sp>
      <p:sp>
        <p:nvSpPr>
          <p:cNvPr id="3" name="AutoShape 3"/>
          <p:cNvSpPr/>
          <p:nvPr/>
        </p:nvSpPr>
        <p:spPr>
          <a:xfrm>
            <a:off x="10009188" y="-181768"/>
            <a:ext cx="9525" cy="10650536"/>
          </a:xfrm>
          <a:prstGeom prst="rect">
            <a:avLst/>
          </a:prstGeom>
          <a:solidFill>
            <a:srgbClr val="373737"/>
          </a:solidFill>
        </p:spPr>
        <p:txBody>
          <a:bodyPr/>
          <a:lstStyle/>
          <a:p>
            <a:endParaRPr lang="en-US"/>
          </a:p>
        </p:txBody>
      </p:sp>
      <p:sp>
        <p:nvSpPr>
          <p:cNvPr id="4" name="Freeform 4"/>
          <p:cNvSpPr/>
          <p:nvPr/>
        </p:nvSpPr>
        <p:spPr>
          <a:xfrm>
            <a:off x="0" y="0"/>
            <a:ext cx="2544852" cy="1654153"/>
          </a:xfrm>
          <a:custGeom>
            <a:avLst/>
            <a:gdLst/>
            <a:ahLst/>
            <a:cxnLst/>
            <a:rect l="l" t="t" r="r" b="b"/>
            <a:pathLst>
              <a:path w="2544852" h="1654153">
                <a:moveTo>
                  <a:pt x="0" y="0"/>
                </a:moveTo>
                <a:lnTo>
                  <a:pt x="2544852" y="0"/>
                </a:lnTo>
                <a:lnTo>
                  <a:pt x="2544852" y="1654153"/>
                </a:lnTo>
                <a:lnTo>
                  <a:pt x="0" y="1654153"/>
                </a:lnTo>
                <a:lnTo>
                  <a:pt x="0" y="0"/>
                </a:lnTo>
                <a:close/>
              </a:path>
            </a:pathLst>
          </a:custGeom>
          <a:blipFill>
            <a:blip r:embed="rId2"/>
            <a:stretch>
              <a:fillRect/>
            </a:stretch>
          </a:blipFill>
        </p:spPr>
        <p:txBody>
          <a:bodyPr/>
          <a:lstStyle/>
          <a:p>
            <a:endParaRPr lang="en-US"/>
          </a:p>
        </p:txBody>
      </p:sp>
      <p:sp>
        <p:nvSpPr>
          <p:cNvPr id="5" name="Freeform 5"/>
          <p:cNvSpPr/>
          <p:nvPr/>
        </p:nvSpPr>
        <p:spPr>
          <a:xfrm>
            <a:off x="10296544" y="2932511"/>
            <a:ext cx="7991456" cy="5320893"/>
          </a:xfrm>
          <a:custGeom>
            <a:avLst/>
            <a:gdLst/>
            <a:ahLst/>
            <a:cxnLst/>
            <a:rect l="l" t="t" r="r" b="b"/>
            <a:pathLst>
              <a:path w="7991456" h="5320893">
                <a:moveTo>
                  <a:pt x="0" y="0"/>
                </a:moveTo>
                <a:lnTo>
                  <a:pt x="7991456" y="0"/>
                </a:lnTo>
                <a:lnTo>
                  <a:pt x="7991456" y="5320894"/>
                </a:lnTo>
                <a:lnTo>
                  <a:pt x="0" y="5320894"/>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1071472" y="3096818"/>
            <a:ext cx="8554766" cy="2357457"/>
          </a:xfrm>
          <a:prstGeom prst="rect">
            <a:avLst/>
          </a:prstGeom>
        </p:spPr>
        <p:txBody>
          <a:bodyPr lIns="0" tIns="0" rIns="0" bIns="0" rtlCol="0" anchor="t">
            <a:spAutoFit/>
          </a:bodyPr>
          <a:lstStyle/>
          <a:p>
            <a:pPr algn="l">
              <a:lnSpc>
                <a:spcPts val="9000"/>
              </a:lnSpc>
            </a:pPr>
            <a:r>
              <a:rPr lang="en-US" sz="9000" i="1" spc="-180">
                <a:solidFill>
                  <a:srgbClr val="373737"/>
                </a:solidFill>
                <a:latin typeface="Tex Gyre Termes Italics"/>
                <a:ea typeface="Tex Gyre Termes Italics"/>
                <a:cs typeface="Tex Gyre Termes Italics"/>
                <a:sym typeface="Tex Gyre Termes Italics"/>
              </a:rPr>
              <a:t>Prosopis julifloris</a:t>
            </a:r>
            <a:r>
              <a:rPr lang="en-US" sz="9000" spc="-180">
                <a:solidFill>
                  <a:srgbClr val="373737"/>
                </a:solidFill>
                <a:latin typeface="Tex Gyre Termes"/>
                <a:ea typeface="Tex Gyre Termes"/>
                <a:cs typeface="Tex Gyre Termes"/>
                <a:sym typeface="Tex Gyre Termes"/>
              </a:rPr>
              <a:t> in East Africa</a:t>
            </a:r>
          </a:p>
        </p:txBody>
      </p:sp>
      <p:sp>
        <p:nvSpPr>
          <p:cNvPr id="7" name="TextBox 7"/>
          <p:cNvSpPr txBox="1"/>
          <p:nvPr/>
        </p:nvSpPr>
        <p:spPr>
          <a:xfrm>
            <a:off x="1028700" y="7245330"/>
            <a:ext cx="7868658" cy="472694"/>
          </a:xfrm>
          <a:prstGeom prst="rect">
            <a:avLst/>
          </a:prstGeom>
        </p:spPr>
        <p:txBody>
          <a:bodyPr lIns="0" tIns="0" rIns="0" bIns="0" rtlCol="0" anchor="t">
            <a:spAutoFit/>
          </a:bodyPr>
          <a:lstStyle/>
          <a:p>
            <a:pPr algn="l">
              <a:lnSpc>
                <a:spcPts val="3870"/>
              </a:lnSpc>
            </a:pPr>
            <a:r>
              <a:rPr lang="en-US" sz="2764">
                <a:solidFill>
                  <a:srgbClr val="373737"/>
                </a:solidFill>
                <a:latin typeface="Lato 1"/>
                <a:ea typeface="Lato 1"/>
                <a:cs typeface="Lato 1"/>
                <a:sym typeface="Lato 1"/>
              </a:rPr>
              <a:t>Evan Griffith DVM, MPH, MS</a:t>
            </a:r>
          </a:p>
        </p:txBody>
      </p:sp>
      <p:sp>
        <p:nvSpPr>
          <p:cNvPr id="8" name="TextBox 8"/>
          <p:cNvSpPr txBox="1"/>
          <p:nvPr/>
        </p:nvSpPr>
        <p:spPr>
          <a:xfrm>
            <a:off x="10669722" y="8532770"/>
            <a:ext cx="7245101" cy="316230"/>
          </a:xfrm>
          <a:prstGeom prst="rect">
            <a:avLst/>
          </a:prstGeom>
        </p:spPr>
        <p:txBody>
          <a:bodyPr lIns="0" tIns="0" rIns="0" bIns="0" rtlCol="0" anchor="t">
            <a:spAutoFit/>
          </a:bodyPr>
          <a:lstStyle/>
          <a:p>
            <a:pPr algn="l">
              <a:lnSpc>
                <a:spcPts val="2520"/>
              </a:lnSpc>
            </a:pPr>
            <a:r>
              <a:rPr lang="en-US" sz="1800" b="1">
                <a:solidFill>
                  <a:srgbClr val="FFFFFF"/>
                </a:solidFill>
                <a:latin typeface="Lato 1 Bold"/>
                <a:ea typeface="Lato 1 Bold"/>
                <a:cs typeface="Lato 1 Bold"/>
                <a:sym typeface="Lato 1 Bold"/>
              </a:rPr>
              <a:t>Source: https://www.landerprosopis.com/history-of-prosopis-juliflora</a:t>
            </a:r>
          </a:p>
        </p:txBody>
      </p:sp>
      <p:sp>
        <p:nvSpPr>
          <p:cNvPr id="9" name="TextBox 9"/>
          <p:cNvSpPr txBox="1"/>
          <p:nvPr/>
        </p:nvSpPr>
        <p:spPr>
          <a:xfrm>
            <a:off x="1028700" y="6133808"/>
            <a:ext cx="8640310" cy="669216"/>
          </a:xfrm>
          <a:prstGeom prst="rect">
            <a:avLst/>
          </a:prstGeom>
        </p:spPr>
        <p:txBody>
          <a:bodyPr lIns="0" tIns="0" rIns="0" bIns="0" rtlCol="0" anchor="t">
            <a:spAutoFit/>
          </a:bodyPr>
          <a:lstStyle/>
          <a:p>
            <a:pPr algn="l">
              <a:lnSpc>
                <a:spcPts val="5163"/>
              </a:lnSpc>
            </a:pPr>
            <a:r>
              <a:rPr lang="en-US" sz="4694" spc="234">
                <a:solidFill>
                  <a:srgbClr val="373737"/>
                </a:solidFill>
                <a:latin typeface="Lato 1"/>
                <a:ea typeface="Lato 1"/>
                <a:cs typeface="Lato 1"/>
                <a:sym typeface="Lato 1"/>
              </a:rPr>
              <a:t>Challenges and Opportunities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03451"/>
            <a:ext cx="8529633" cy="10493903"/>
          </a:xfrm>
          <a:prstGeom prst="rect">
            <a:avLst/>
          </a:prstGeom>
          <a:solidFill>
            <a:srgbClr val="0A664D">
              <a:alpha val="19608"/>
            </a:srgbClr>
          </a:solidFill>
        </p:spPr>
        <p:txBody>
          <a:bodyPr/>
          <a:lstStyle/>
          <a:p>
            <a:endParaRPr lang="en-US"/>
          </a:p>
        </p:txBody>
      </p:sp>
      <p:grpSp>
        <p:nvGrpSpPr>
          <p:cNvPr id="3" name="Group 3"/>
          <p:cNvGrpSpPr/>
          <p:nvPr/>
        </p:nvGrpSpPr>
        <p:grpSpPr>
          <a:xfrm>
            <a:off x="8265261" y="1816351"/>
            <a:ext cx="10022739" cy="6178290"/>
            <a:chOff x="0" y="0"/>
            <a:chExt cx="13363653" cy="8237721"/>
          </a:xfrm>
        </p:grpSpPr>
        <p:sp>
          <p:nvSpPr>
            <p:cNvPr id="4" name="TextBox 4"/>
            <p:cNvSpPr txBox="1"/>
            <p:nvPr/>
          </p:nvSpPr>
          <p:spPr>
            <a:xfrm>
              <a:off x="2200606" y="76200"/>
              <a:ext cx="9438950" cy="1447803"/>
            </a:xfrm>
            <a:prstGeom prst="rect">
              <a:avLst/>
            </a:prstGeom>
          </p:spPr>
          <p:txBody>
            <a:bodyPr lIns="0" tIns="0" rIns="0" bIns="0" rtlCol="0" anchor="t">
              <a:spAutoFit/>
            </a:bodyPr>
            <a:lstStyle/>
            <a:p>
              <a:pPr algn="l">
                <a:lnSpc>
                  <a:spcPts val="8250"/>
                </a:lnSpc>
              </a:pPr>
              <a:r>
                <a:rPr lang="en-US" sz="7500" spc="-150">
                  <a:solidFill>
                    <a:srgbClr val="373737"/>
                  </a:solidFill>
                  <a:latin typeface="Tex Gyre Termes"/>
                  <a:ea typeface="Tex Gyre Termes"/>
                  <a:cs typeface="Tex Gyre Termes"/>
                  <a:sym typeface="Tex Gyre Termes"/>
                </a:rPr>
                <a:t>Table of Contents</a:t>
              </a:r>
            </a:p>
          </p:txBody>
        </p:sp>
        <p:sp>
          <p:nvSpPr>
            <p:cNvPr id="5" name="TextBox 5"/>
            <p:cNvSpPr txBox="1"/>
            <p:nvPr/>
          </p:nvSpPr>
          <p:spPr>
            <a:xfrm>
              <a:off x="2200606" y="1928788"/>
              <a:ext cx="9438950" cy="4134485"/>
            </a:xfrm>
            <a:prstGeom prst="rect">
              <a:avLst/>
            </a:prstGeom>
          </p:spPr>
          <p:txBody>
            <a:bodyPr lIns="0" tIns="0" rIns="0" bIns="0" rtlCol="0" anchor="t">
              <a:spAutoFit/>
            </a:bodyPr>
            <a:lstStyle/>
            <a:p>
              <a:pPr algn="l">
                <a:lnSpc>
                  <a:spcPts val="4199"/>
                </a:lnSpc>
              </a:pPr>
              <a:r>
                <a:rPr lang="en-US" sz="2799" spc="139">
                  <a:solidFill>
                    <a:srgbClr val="373737"/>
                  </a:solidFill>
                  <a:latin typeface="Lato 1"/>
                  <a:ea typeface="Lato 1"/>
                  <a:cs typeface="Lato 1"/>
                  <a:sym typeface="Lato 1"/>
                </a:rPr>
                <a:t>Ecology</a:t>
              </a:r>
            </a:p>
            <a:p>
              <a:pPr algn="l">
                <a:lnSpc>
                  <a:spcPts val="4199"/>
                </a:lnSpc>
              </a:pPr>
              <a:r>
                <a:rPr lang="en-US" sz="2799" spc="139">
                  <a:solidFill>
                    <a:srgbClr val="373737"/>
                  </a:solidFill>
                  <a:latin typeface="Lato 1"/>
                  <a:ea typeface="Lato 1"/>
                  <a:cs typeface="Lato 1"/>
                  <a:sym typeface="Lato 1"/>
                </a:rPr>
                <a:t>History of introduction</a:t>
              </a:r>
            </a:p>
            <a:p>
              <a:pPr algn="l">
                <a:lnSpc>
                  <a:spcPts val="4199"/>
                </a:lnSpc>
              </a:pPr>
              <a:r>
                <a:rPr lang="en-US" sz="2799" spc="139">
                  <a:solidFill>
                    <a:srgbClr val="373737"/>
                  </a:solidFill>
                  <a:latin typeface="Lato 1"/>
                  <a:ea typeface="Lato 1"/>
                  <a:cs typeface="Lato 1"/>
                  <a:sym typeface="Lato 1"/>
                </a:rPr>
                <a:t>Turkana Case Study</a:t>
              </a:r>
            </a:p>
            <a:p>
              <a:pPr algn="l">
                <a:lnSpc>
                  <a:spcPts val="4199"/>
                </a:lnSpc>
              </a:pPr>
              <a:r>
                <a:rPr lang="en-US" sz="2799" spc="139">
                  <a:solidFill>
                    <a:srgbClr val="373737"/>
                  </a:solidFill>
                  <a:latin typeface="Lato 1"/>
                  <a:ea typeface="Lato 1"/>
                  <a:cs typeface="Lato 1"/>
                  <a:sym typeface="Lato 1"/>
                </a:rPr>
                <a:t>Potential Management Strategies</a:t>
              </a:r>
            </a:p>
            <a:p>
              <a:pPr algn="l">
                <a:lnSpc>
                  <a:spcPts val="4199"/>
                </a:lnSpc>
              </a:pPr>
              <a:r>
                <a:rPr lang="en-US" sz="2799" spc="139">
                  <a:solidFill>
                    <a:srgbClr val="373737"/>
                  </a:solidFill>
                  <a:latin typeface="Lato 1"/>
                  <a:ea typeface="Lato 1"/>
                  <a:cs typeface="Lato 1"/>
                  <a:sym typeface="Lato 1"/>
                </a:rPr>
                <a:t>Conclusions</a:t>
              </a:r>
            </a:p>
            <a:p>
              <a:pPr algn="l">
                <a:lnSpc>
                  <a:spcPts val="4199"/>
                </a:lnSpc>
              </a:pPr>
              <a:endParaRPr lang="en-US" sz="2799" spc="139">
                <a:solidFill>
                  <a:srgbClr val="373737"/>
                </a:solidFill>
                <a:latin typeface="Lato 1"/>
                <a:ea typeface="Lato 1"/>
                <a:cs typeface="Lato 1"/>
                <a:sym typeface="Lato 1"/>
              </a:endParaRPr>
            </a:p>
          </p:txBody>
        </p:sp>
        <p:sp>
          <p:nvSpPr>
            <p:cNvPr id="6" name="TextBox 6"/>
            <p:cNvSpPr txBox="1"/>
            <p:nvPr/>
          </p:nvSpPr>
          <p:spPr>
            <a:xfrm>
              <a:off x="3579896" y="7712576"/>
              <a:ext cx="8059660" cy="525145"/>
            </a:xfrm>
            <a:prstGeom prst="rect">
              <a:avLst/>
            </a:prstGeom>
          </p:spPr>
          <p:txBody>
            <a:bodyPr lIns="0" tIns="0" rIns="0" bIns="0" rtlCol="0" anchor="t">
              <a:spAutoFit/>
            </a:bodyPr>
            <a:lstStyle/>
            <a:p>
              <a:pPr algn="r">
                <a:lnSpc>
                  <a:spcPts val="3359"/>
                </a:lnSpc>
              </a:pPr>
              <a:r>
                <a:rPr lang="en-US" sz="2400">
                  <a:solidFill>
                    <a:srgbClr val="373737"/>
                  </a:solidFill>
                  <a:latin typeface="Lato 1"/>
                  <a:ea typeface="Lato 1"/>
                  <a:cs typeface="Lato 1"/>
                  <a:sym typeface="Lato 1"/>
                </a:rPr>
                <a:t>Unit 2</a:t>
              </a:r>
            </a:p>
          </p:txBody>
        </p:sp>
        <p:sp>
          <p:nvSpPr>
            <p:cNvPr id="7" name="AutoShape 7"/>
            <p:cNvSpPr/>
            <p:nvPr/>
          </p:nvSpPr>
          <p:spPr>
            <a:xfrm>
              <a:off x="0" y="7178017"/>
              <a:ext cx="13363653" cy="12700"/>
            </a:xfrm>
            <a:prstGeom prst="rect">
              <a:avLst/>
            </a:prstGeom>
            <a:solidFill>
              <a:srgbClr val="373737"/>
            </a:solidFill>
          </p:spPr>
          <p:txBody>
            <a:bodyPr/>
            <a:lstStyle/>
            <a:p>
              <a:endParaRPr lang="en-US"/>
            </a:p>
          </p:txBody>
        </p:sp>
      </p:grpSp>
      <p:sp>
        <p:nvSpPr>
          <p:cNvPr id="8" name="Freeform 8"/>
          <p:cNvSpPr/>
          <p:nvPr/>
        </p:nvSpPr>
        <p:spPr>
          <a:xfrm>
            <a:off x="0" y="2307397"/>
            <a:ext cx="8529633" cy="5672206"/>
          </a:xfrm>
          <a:custGeom>
            <a:avLst/>
            <a:gdLst/>
            <a:ahLst/>
            <a:cxnLst/>
            <a:rect l="l" t="t" r="r" b="b"/>
            <a:pathLst>
              <a:path w="8529633" h="5672206">
                <a:moveTo>
                  <a:pt x="0" y="0"/>
                </a:moveTo>
                <a:lnTo>
                  <a:pt x="8529633" y="0"/>
                </a:lnTo>
                <a:lnTo>
                  <a:pt x="8529633" y="5672206"/>
                </a:lnTo>
                <a:lnTo>
                  <a:pt x="0" y="5672206"/>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801678" y="8116357"/>
            <a:ext cx="4926277" cy="586422"/>
          </a:xfrm>
          <a:prstGeom prst="rect">
            <a:avLst/>
          </a:prstGeom>
        </p:spPr>
        <p:txBody>
          <a:bodyPr lIns="0" tIns="0" rIns="0" bIns="0" rtlCol="0" anchor="t">
            <a:spAutoFit/>
          </a:bodyPr>
          <a:lstStyle/>
          <a:p>
            <a:pPr algn="ctr">
              <a:lnSpc>
                <a:spcPts val="2327"/>
              </a:lnSpc>
              <a:spcBef>
                <a:spcPct val="0"/>
              </a:spcBef>
            </a:pPr>
            <a:r>
              <a:rPr lang="en-US" sz="1662">
                <a:solidFill>
                  <a:srgbClr val="373737"/>
                </a:solidFill>
                <a:latin typeface="Lato 1"/>
                <a:ea typeface="Lato 1"/>
                <a:cs typeface="Lato 1"/>
                <a:sym typeface="Lato 1"/>
              </a:rPr>
              <a:t>Invasive Prosopis along the Turkwel River. Source: https://nowater-nolife.org/lake-turkanas-values/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611173" y="-748053"/>
            <a:ext cx="7917206"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11686867" y="4158335"/>
            <a:ext cx="5572433" cy="1970330"/>
            <a:chOff x="0" y="0"/>
            <a:chExt cx="7429911" cy="2627106"/>
          </a:xfrm>
        </p:grpSpPr>
        <p:sp>
          <p:nvSpPr>
            <p:cNvPr id="4" name="TextBox 4"/>
            <p:cNvSpPr txBox="1"/>
            <p:nvPr/>
          </p:nvSpPr>
          <p:spPr>
            <a:xfrm>
              <a:off x="0" y="1909980"/>
              <a:ext cx="7429911" cy="717127"/>
            </a:xfrm>
            <a:prstGeom prst="rect">
              <a:avLst/>
            </a:prstGeom>
          </p:spPr>
          <p:txBody>
            <a:bodyPr lIns="0" tIns="0" rIns="0" bIns="0" rtlCol="0" anchor="t">
              <a:spAutoFit/>
            </a:bodyPr>
            <a:lstStyle/>
            <a:p>
              <a:pPr algn="l">
                <a:lnSpc>
                  <a:spcPts val="4419"/>
                </a:lnSpc>
              </a:pPr>
              <a:r>
                <a:rPr lang="en-US" sz="3399" spc="169">
                  <a:solidFill>
                    <a:srgbClr val="373737"/>
                  </a:solidFill>
                  <a:latin typeface="Lato 1"/>
                  <a:ea typeface="Lato 1"/>
                  <a:cs typeface="Lato 1"/>
                  <a:sym typeface="Lato 1"/>
                </a:rPr>
                <a:t>Ecology</a:t>
              </a:r>
            </a:p>
          </p:txBody>
        </p:sp>
        <p:sp>
          <p:nvSpPr>
            <p:cNvPr id="5" name="TextBox 5"/>
            <p:cNvSpPr txBox="1"/>
            <p:nvPr/>
          </p:nvSpPr>
          <p:spPr>
            <a:xfrm>
              <a:off x="0" y="66675"/>
              <a:ext cx="7429911" cy="1554692"/>
            </a:xfrm>
            <a:prstGeom prst="rect">
              <a:avLst/>
            </a:prstGeom>
          </p:spPr>
          <p:txBody>
            <a:bodyPr lIns="0" tIns="0" rIns="0" bIns="0" rtlCol="0" anchor="t">
              <a:spAutoFit/>
            </a:bodyPr>
            <a:lstStyle/>
            <a:p>
              <a:pPr algn="l">
                <a:lnSpc>
                  <a:spcPts val="8800"/>
                </a:lnSpc>
              </a:pPr>
              <a:r>
                <a:rPr lang="en-US" sz="8000" spc="-160">
                  <a:solidFill>
                    <a:srgbClr val="373737"/>
                  </a:solidFill>
                  <a:latin typeface="Tex Gyre Termes"/>
                  <a:ea typeface="Tex Gyre Termes"/>
                  <a:cs typeface="Tex Gyre Termes"/>
                  <a:sym typeface="Tex Gyre Termes"/>
                </a:rPr>
                <a:t>Prosopis</a:t>
              </a:r>
            </a:p>
          </p:txBody>
        </p:sp>
      </p:grpSp>
      <p:grpSp>
        <p:nvGrpSpPr>
          <p:cNvPr id="6" name="Group 6"/>
          <p:cNvGrpSpPr/>
          <p:nvPr/>
        </p:nvGrpSpPr>
        <p:grpSpPr>
          <a:xfrm>
            <a:off x="2904817" y="1458133"/>
            <a:ext cx="6220131" cy="7857243"/>
            <a:chOff x="0" y="0"/>
            <a:chExt cx="8293508" cy="10476324"/>
          </a:xfrm>
        </p:grpSpPr>
        <p:sp>
          <p:nvSpPr>
            <p:cNvPr id="7" name="TextBox 7"/>
            <p:cNvSpPr txBox="1"/>
            <p:nvPr/>
          </p:nvSpPr>
          <p:spPr>
            <a:xfrm>
              <a:off x="0" y="-57150"/>
              <a:ext cx="8293508" cy="655320"/>
            </a:xfrm>
            <a:prstGeom prst="rect">
              <a:avLst/>
            </a:prstGeom>
          </p:spPr>
          <p:txBody>
            <a:bodyPr lIns="0" tIns="0" rIns="0" bIns="0" rtlCol="0" anchor="t">
              <a:spAutoFit/>
            </a:bodyPr>
            <a:lstStyle/>
            <a:p>
              <a:pPr algn="l">
                <a:lnSpc>
                  <a:spcPts val="4147"/>
                </a:lnSpc>
              </a:pPr>
              <a:endParaRPr/>
            </a:p>
          </p:txBody>
        </p:sp>
        <p:sp>
          <p:nvSpPr>
            <p:cNvPr id="8" name="TextBox 8"/>
            <p:cNvSpPr txBox="1"/>
            <p:nvPr/>
          </p:nvSpPr>
          <p:spPr>
            <a:xfrm>
              <a:off x="0" y="723677"/>
              <a:ext cx="8293508" cy="9752647"/>
            </a:xfrm>
            <a:prstGeom prst="rect">
              <a:avLst/>
            </a:prstGeom>
          </p:spPr>
          <p:txBody>
            <a:bodyPr lIns="0" tIns="0" rIns="0" bIns="0" rtlCol="0" anchor="t">
              <a:spAutoFit/>
            </a:bodyPr>
            <a:lstStyle/>
            <a:p>
              <a:pPr marL="526256" lvl="1" indent="-263128" algn="l">
                <a:lnSpc>
                  <a:spcPts val="4899"/>
                </a:lnSpc>
                <a:buFont typeface="Arial"/>
                <a:buChar char="•"/>
              </a:pPr>
              <a:r>
                <a:rPr lang="en-US" sz="2437">
                  <a:solidFill>
                    <a:srgbClr val="373737"/>
                  </a:solidFill>
                  <a:latin typeface="Lato 1"/>
                  <a:ea typeface="Lato 1"/>
                  <a:cs typeface="Lato 1"/>
                  <a:sym typeface="Lato 1"/>
                </a:rPr>
                <a:t>45 species of Prosopis around the world</a:t>
              </a:r>
            </a:p>
            <a:p>
              <a:pPr marL="526256" lvl="1" indent="-263128" algn="l">
                <a:lnSpc>
                  <a:spcPts val="4899"/>
                </a:lnSpc>
                <a:buFont typeface="Arial"/>
                <a:buChar char="•"/>
              </a:pPr>
              <a:r>
                <a:rPr lang="en-US" sz="2437">
                  <a:solidFill>
                    <a:srgbClr val="373737"/>
                  </a:solidFill>
                  <a:latin typeface="Lato 1"/>
                  <a:ea typeface="Lato 1"/>
                  <a:cs typeface="Lato 1"/>
                  <a:sym typeface="Lato 1"/>
                </a:rPr>
                <a:t>P. juliflora, chilensis, and pallida are the most common spp. in East Africa</a:t>
              </a:r>
            </a:p>
            <a:p>
              <a:pPr marL="526256" lvl="1" indent="-263128" algn="l">
                <a:lnSpc>
                  <a:spcPts val="4899"/>
                </a:lnSpc>
                <a:buFont typeface="Arial"/>
                <a:buChar char="•"/>
              </a:pPr>
              <a:r>
                <a:rPr lang="en-US" sz="2437">
                  <a:solidFill>
                    <a:srgbClr val="373737"/>
                  </a:solidFill>
                  <a:latin typeface="Lato 1"/>
                  <a:ea typeface="Lato 1"/>
                  <a:cs typeface="Lato 1"/>
                  <a:sym typeface="Lato 1"/>
                </a:rPr>
                <a:t>P. julifloris is among the </a:t>
              </a:r>
              <a:r>
                <a:rPr lang="en-US" sz="2437" b="1">
                  <a:solidFill>
                    <a:srgbClr val="E3A01F"/>
                  </a:solidFill>
                  <a:latin typeface="Lato 1 Bold"/>
                  <a:ea typeface="Lato 1 Bold"/>
                  <a:cs typeface="Lato 1 Bold"/>
                  <a:sym typeface="Lato 1 Bold"/>
                </a:rPr>
                <a:t>top 100</a:t>
              </a:r>
              <a:r>
                <a:rPr lang="en-US" sz="2437">
                  <a:solidFill>
                    <a:srgbClr val="373737"/>
                  </a:solidFill>
                  <a:latin typeface="Lato 1"/>
                  <a:ea typeface="Lato 1"/>
                  <a:cs typeface="Lato 1"/>
                  <a:sym typeface="Lato 1"/>
                </a:rPr>
                <a:t> most invasive plant species - IUCN</a:t>
              </a:r>
            </a:p>
            <a:p>
              <a:pPr marL="526256" lvl="1" indent="-263128" algn="l">
                <a:lnSpc>
                  <a:spcPts val="4899"/>
                </a:lnSpc>
                <a:buFont typeface="Arial"/>
                <a:buChar char="•"/>
              </a:pPr>
              <a:r>
                <a:rPr lang="en-US" sz="2437">
                  <a:solidFill>
                    <a:srgbClr val="373737"/>
                  </a:solidFill>
                  <a:latin typeface="Lato 1"/>
                  <a:ea typeface="Lato 1"/>
                  <a:cs typeface="Lato 1"/>
                  <a:sym typeface="Lato 1"/>
                </a:rPr>
                <a:t>Native to dryland areas of Mexico, South America and the Caribbean</a:t>
              </a:r>
            </a:p>
            <a:p>
              <a:pPr marL="526256" lvl="1" indent="-263128" algn="l">
                <a:lnSpc>
                  <a:spcPts val="4899"/>
                </a:lnSpc>
                <a:buFont typeface="Arial"/>
                <a:buChar char="•"/>
              </a:pPr>
              <a:r>
                <a:rPr lang="en-US" sz="2437">
                  <a:solidFill>
                    <a:srgbClr val="373737"/>
                  </a:solidFill>
                  <a:latin typeface="Lato 1"/>
                  <a:ea typeface="Lato 1"/>
                  <a:cs typeface="Lato 1"/>
                  <a:sym typeface="Lato 1"/>
                </a:rPr>
                <a:t>Prolific pod producer</a:t>
              </a:r>
            </a:p>
            <a:p>
              <a:pPr marL="526256" lvl="1" indent="-263128" algn="l">
                <a:lnSpc>
                  <a:spcPts val="4899"/>
                </a:lnSpc>
                <a:buFont typeface="Arial"/>
                <a:buChar char="•"/>
              </a:pPr>
              <a:r>
                <a:rPr lang="en-US" sz="2437">
                  <a:solidFill>
                    <a:srgbClr val="373737"/>
                  </a:solidFill>
                  <a:latin typeface="Lato 1"/>
                  <a:ea typeface="Lato 1"/>
                  <a:cs typeface="Lato 1"/>
                  <a:sym typeface="Lato 1"/>
                </a:rPr>
                <a:t>Seeds germinate and grow very fast</a:t>
              </a:r>
            </a:p>
            <a:p>
              <a:pPr marL="526256" lvl="1" indent="-263128" algn="l">
                <a:lnSpc>
                  <a:spcPts val="4899"/>
                </a:lnSpc>
                <a:buFont typeface="Arial"/>
                <a:buChar char="•"/>
              </a:pPr>
              <a:r>
                <a:rPr lang="en-US" sz="2437">
                  <a:solidFill>
                    <a:srgbClr val="373737"/>
                  </a:solidFill>
                  <a:latin typeface="Lato 1"/>
                  <a:ea typeface="Lato 1"/>
                  <a:cs typeface="Lato 1"/>
                  <a:sym typeface="Lato 1"/>
                </a:rPr>
                <a:t>Cut stems grow rapidly</a:t>
              </a:r>
            </a:p>
            <a:p>
              <a:pPr marL="526256" lvl="1" indent="-263128" algn="l">
                <a:lnSpc>
                  <a:spcPts val="4899"/>
                </a:lnSpc>
                <a:buFont typeface="Arial"/>
                <a:buChar char="•"/>
              </a:pPr>
              <a:r>
                <a:rPr lang="en-US" sz="2437">
                  <a:solidFill>
                    <a:srgbClr val="373737"/>
                  </a:solidFill>
                  <a:latin typeface="Lato 1"/>
                  <a:ea typeface="Lato 1"/>
                  <a:cs typeface="Lato 1"/>
                  <a:sym typeface="Lato 1"/>
                </a:rPr>
                <a:t>Roots can grow to a depth of 53m in search of water</a:t>
              </a:r>
            </a:p>
          </p:txBody>
        </p:sp>
      </p:grpSp>
      <p:sp>
        <p:nvSpPr>
          <p:cNvPr id="9" name="AutoShape 9"/>
          <p:cNvSpPr/>
          <p:nvPr/>
        </p:nvSpPr>
        <p:spPr>
          <a:xfrm>
            <a:off x="10321951" y="-90587"/>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3088"/>
            <a:ext cx="6344658" cy="405765"/>
          </a:xfrm>
          <a:prstGeom prst="rect">
            <a:avLst/>
          </a:prstGeom>
        </p:spPr>
        <p:txBody>
          <a:bodyPr lIns="0" tIns="0" rIns="0" bIns="0" rtlCol="0" anchor="t">
            <a:spAutoFit/>
          </a:bodyPr>
          <a:lstStyle/>
          <a:p>
            <a:pPr algn="l">
              <a:lnSpc>
                <a:spcPts val="3359"/>
              </a:lnSpc>
            </a:pPr>
            <a:r>
              <a:rPr lang="en-US" sz="2400">
                <a:solidFill>
                  <a:srgbClr val="373737"/>
                </a:solidFill>
                <a:latin typeface="Lato 1"/>
                <a:ea typeface="Lato 1"/>
                <a:cs typeface="Lato 1"/>
                <a:sym typeface="Lato 1"/>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1780867" y="2074363"/>
            <a:ext cx="381000" cy="342900"/>
          </a:xfrm>
          <a:prstGeom prst="rect">
            <a:avLst/>
          </a:prstGeom>
          <a:solidFill>
            <a:srgbClr val="373737"/>
          </a:solidFill>
        </p:spPr>
        <p:txBody>
          <a:bodyPr/>
          <a:lstStyle/>
          <a:p>
            <a:endParaRPr lang="en-US"/>
          </a:p>
        </p:txBody>
      </p:sp>
      <p:sp>
        <p:nvSpPr>
          <p:cNvPr id="13" name="AutoShape 13"/>
          <p:cNvSpPr/>
          <p:nvPr/>
        </p:nvSpPr>
        <p:spPr>
          <a:xfrm>
            <a:off x="1780867" y="5043855"/>
            <a:ext cx="381000" cy="342900"/>
          </a:xfrm>
          <a:prstGeom prst="rect">
            <a:avLst/>
          </a:prstGeom>
          <a:solidFill>
            <a:srgbClr val="373737"/>
          </a:solidFill>
        </p:spPr>
        <p:txBody>
          <a:bodyPr/>
          <a:lstStyle/>
          <a:p>
            <a:endParaRPr lang="en-US"/>
          </a:p>
        </p:txBody>
      </p:sp>
      <p:sp>
        <p:nvSpPr>
          <p:cNvPr id="14" name="AutoShape 14"/>
          <p:cNvSpPr/>
          <p:nvPr/>
        </p:nvSpPr>
        <p:spPr>
          <a:xfrm>
            <a:off x="1780867" y="7869737"/>
            <a:ext cx="381000" cy="342900"/>
          </a:xfrm>
          <a:prstGeom prst="rect">
            <a:avLst/>
          </a:prstGeom>
          <a:solidFill>
            <a:srgbClr val="373737"/>
          </a:solid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611173" y="-748053"/>
            <a:ext cx="7917206"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11783560" y="4158335"/>
            <a:ext cx="5572433" cy="1970330"/>
            <a:chOff x="0" y="0"/>
            <a:chExt cx="7429911" cy="2627106"/>
          </a:xfrm>
        </p:grpSpPr>
        <p:sp>
          <p:nvSpPr>
            <p:cNvPr id="4" name="TextBox 4"/>
            <p:cNvSpPr txBox="1"/>
            <p:nvPr/>
          </p:nvSpPr>
          <p:spPr>
            <a:xfrm>
              <a:off x="0" y="1909980"/>
              <a:ext cx="7429911" cy="717127"/>
            </a:xfrm>
            <a:prstGeom prst="rect">
              <a:avLst/>
            </a:prstGeom>
          </p:spPr>
          <p:txBody>
            <a:bodyPr lIns="0" tIns="0" rIns="0" bIns="0" rtlCol="0" anchor="t">
              <a:spAutoFit/>
            </a:bodyPr>
            <a:lstStyle/>
            <a:p>
              <a:pPr algn="l">
                <a:lnSpc>
                  <a:spcPts val="4419"/>
                </a:lnSpc>
              </a:pPr>
              <a:r>
                <a:rPr lang="en-US" sz="3399" spc="169">
                  <a:solidFill>
                    <a:srgbClr val="373737"/>
                  </a:solidFill>
                  <a:latin typeface="Lato 1"/>
                  <a:ea typeface="Lato 1"/>
                  <a:cs typeface="Lato 1"/>
                  <a:sym typeface="Lato 1"/>
                </a:rPr>
                <a:t>Introduction and Spread</a:t>
              </a:r>
            </a:p>
          </p:txBody>
        </p:sp>
        <p:sp>
          <p:nvSpPr>
            <p:cNvPr id="5" name="TextBox 5"/>
            <p:cNvSpPr txBox="1"/>
            <p:nvPr/>
          </p:nvSpPr>
          <p:spPr>
            <a:xfrm>
              <a:off x="0" y="66675"/>
              <a:ext cx="7429911" cy="1554692"/>
            </a:xfrm>
            <a:prstGeom prst="rect">
              <a:avLst/>
            </a:prstGeom>
          </p:spPr>
          <p:txBody>
            <a:bodyPr lIns="0" tIns="0" rIns="0" bIns="0" rtlCol="0" anchor="t">
              <a:spAutoFit/>
            </a:bodyPr>
            <a:lstStyle/>
            <a:p>
              <a:pPr algn="l">
                <a:lnSpc>
                  <a:spcPts val="8800"/>
                </a:lnSpc>
              </a:pPr>
              <a:r>
                <a:rPr lang="en-US" sz="8000" spc="-160">
                  <a:solidFill>
                    <a:srgbClr val="373737"/>
                  </a:solidFill>
                  <a:latin typeface="Tex Gyre Termes"/>
                  <a:ea typeface="Tex Gyre Termes"/>
                  <a:cs typeface="Tex Gyre Termes"/>
                  <a:sym typeface="Tex Gyre Termes"/>
                </a:rPr>
                <a:t>Prosopis</a:t>
              </a:r>
            </a:p>
          </p:txBody>
        </p:sp>
      </p:grpSp>
      <p:grpSp>
        <p:nvGrpSpPr>
          <p:cNvPr id="6" name="Group 6"/>
          <p:cNvGrpSpPr/>
          <p:nvPr/>
        </p:nvGrpSpPr>
        <p:grpSpPr>
          <a:xfrm>
            <a:off x="2923869" y="315259"/>
            <a:ext cx="6220131" cy="4204008"/>
            <a:chOff x="0" y="0"/>
            <a:chExt cx="8293508" cy="5605345"/>
          </a:xfrm>
        </p:grpSpPr>
        <p:sp>
          <p:nvSpPr>
            <p:cNvPr id="7" name="TextBox 7"/>
            <p:cNvSpPr txBox="1"/>
            <p:nvPr/>
          </p:nvSpPr>
          <p:spPr>
            <a:xfrm>
              <a:off x="0" y="-47625"/>
              <a:ext cx="8293508" cy="557741"/>
            </a:xfrm>
            <a:prstGeom prst="rect">
              <a:avLst/>
            </a:prstGeom>
          </p:spPr>
          <p:txBody>
            <a:bodyPr lIns="0" tIns="0" rIns="0" bIns="0" rtlCol="0" anchor="t">
              <a:spAutoFit/>
            </a:bodyPr>
            <a:lstStyle/>
            <a:p>
              <a:pPr algn="l">
                <a:lnSpc>
                  <a:spcPts val="3587"/>
                </a:lnSpc>
              </a:pPr>
              <a:r>
                <a:rPr lang="en-US" sz="2562" b="1" spc="128">
                  <a:solidFill>
                    <a:srgbClr val="373737"/>
                  </a:solidFill>
                  <a:latin typeface="Lato 1 Bold"/>
                  <a:ea typeface="Lato 1 Bold"/>
                  <a:cs typeface="Lato 1 Bold"/>
                  <a:sym typeface="Lato 1 Bold"/>
                </a:rPr>
                <a:t>Introduction to Africa</a:t>
              </a:r>
            </a:p>
          </p:txBody>
        </p:sp>
        <p:sp>
          <p:nvSpPr>
            <p:cNvPr id="8" name="TextBox 8"/>
            <p:cNvSpPr txBox="1"/>
            <p:nvPr/>
          </p:nvSpPr>
          <p:spPr>
            <a:xfrm>
              <a:off x="0" y="759448"/>
              <a:ext cx="8293508" cy="48458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First reported in Senegal in 1822</a:t>
              </a:r>
            </a:p>
            <a:p>
              <a:pPr marL="561341" lvl="1" indent="-280670" algn="l">
                <a:lnSpc>
                  <a:spcPts val="3640"/>
                </a:lnSpc>
                <a:buFont typeface="Arial"/>
                <a:buChar char="•"/>
              </a:pPr>
              <a:r>
                <a:rPr lang="en-US" sz="2600">
                  <a:solidFill>
                    <a:srgbClr val="373737"/>
                  </a:solidFill>
                  <a:latin typeface="Lato 1"/>
                  <a:ea typeface="Lato 1"/>
                  <a:cs typeface="Lato 1"/>
                  <a:sym typeface="Lato 1"/>
                </a:rPr>
                <a:t>Introduced to Ethiopia, Somalia, Sudan, and Kenya in the 1970s </a:t>
              </a:r>
            </a:p>
            <a:p>
              <a:pPr marL="561341" lvl="1" indent="-280670" algn="l">
                <a:lnSpc>
                  <a:spcPts val="3640"/>
                </a:lnSpc>
                <a:buFont typeface="Arial"/>
                <a:buChar char="•"/>
              </a:pPr>
              <a:r>
                <a:rPr lang="en-US" sz="2600">
                  <a:solidFill>
                    <a:srgbClr val="373737"/>
                  </a:solidFill>
                  <a:latin typeface="Lato 1"/>
                  <a:ea typeface="Lato 1"/>
                  <a:cs typeface="Lato 1"/>
                  <a:sym typeface="Lato 1"/>
                </a:rPr>
                <a:t>FAO, NORAD, other NGOs and national governments</a:t>
              </a:r>
            </a:p>
            <a:p>
              <a:pPr marL="561341" lvl="1" indent="-280670" algn="l">
                <a:lnSpc>
                  <a:spcPts val="3640"/>
                </a:lnSpc>
                <a:buFont typeface="Arial"/>
                <a:buChar char="•"/>
              </a:pPr>
              <a:r>
                <a:rPr lang="en-US" sz="2600">
                  <a:solidFill>
                    <a:srgbClr val="373737"/>
                  </a:solidFill>
                  <a:latin typeface="Lato 1"/>
                  <a:ea typeface="Lato 1"/>
                  <a:cs typeface="Lato 1"/>
                  <a:sym typeface="Lato 1"/>
                </a:rPr>
                <a:t>Prevent desertification and soil erosion</a:t>
              </a:r>
            </a:p>
            <a:p>
              <a:pPr marL="561341" lvl="1" indent="-280670" algn="l">
                <a:lnSpc>
                  <a:spcPts val="3640"/>
                </a:lnSpc>
                <a:buFont typeface="Arial"/>
                <a:buChar char="•"/>
              </a:pPr>
              <a:r>
                <a:rPr lang="en-US" sz="2600">
                  <a:solidFill>
                    <a:srgbClr val="373737"/>
                  </a:solidFill>
                  <a:latin typeface="Lato 1"/>
                  <a:ea typeface="Lato 1"/>
                  <a:cs typeface="Lato 1"/>
                  <a:sym typeface="Lato 1"/>
                </a:rPr>
                <a:t>Provide firewood and livestock fodder</a:t>
              </a:r>
            </a:p>
            <a:p>
              <a:pPr marL="561341" lvl="1" indent="-280670" algn="l">
                <a:lnSpc>
                  <a:spcPts val="3640"/>
                </a:lnSpc>
                <a:buFont typeface="Arial"/>
                <a:buChar char="•"/>
              </a:pPr>
              <a:r>
                <a:rPr lang="en-US" sz="2600">
                  <a:solidFill>
                    <a:srgbClr val="373737"/>
                  </a:solidFill>
                  <a:latin typeface="Lato 1"/>
                  <a:ea typeface="Lato 1"/>
                  <a:cs typeface="Lato 1"/>
                  <a:sym typeface="Lato 1"/>
                </a:rPr>
                <a:t>Pastoralism as detrimental narrative </a:t>
              </a:r>
            </a:p>
          </p:txBody>
        </p:sp>
      </p:grpSp>
      <p:sp>
        <p:nvSpPr>
          <p:cNvPr id="9" name="AutoShape 9"/>
          <p:cNvSpPr/>
          <p:nvPr/>
        </p:nvSpPr>
        <p:spPr>
          <a:xfrm>
            <a:off x="10321951" y="-90587"/>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3088"/>
            <a:ext cx="6344658" cy="405765"/>
          </a:xfrm>
          <a:prstGeom prst="rect">
            <a:avLst/>
          </a:prstGeom>
        </p:spPr>
        <p:txBody>
          <a:bodyPr lIns="0" tIns="0" rIns="0" bIns="0" rtlCol="0" anchor="t">
            <a:spAutoFit/>
          </a:bodyPr>
          <a:lstStyle/>
          <a:p>
            <a:pPr algn="l">
              <a:lnSpc>
                <a:spcPts val="3359"/>
              </a:lnSpc>
            </a:pPr>
            <a:r>
              <a:rPr lang="en-US" sz="2400">
                <a:solidFill>
                  <a:srgbClr val="373737"/>
                </a:solidFill>
                <a:latin typeface="Lato 1"/>
                <a:ea typeface="Lato 1"/>
                <a:cs typeface="Lato 1"/>
                <a:sym typeface="Lato 1"/>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1780867" y="2074363"/>
            <a:ext cx="381000" cy="342900"/>
          </a:xfrm>
          <a:prstGeom prst="rect">
            <a:avLst/>
          </a:prstGeom>
          <a:solidFill>
            <a:srgbClr val="373737"/>
          </a:solidFill>
        </p:spPr>
        <p:txBody>
          <a:bodyPr/>
          <a:lstStyle/>
          <a:p>
            <a:endParaRPr lang="en-US"/>
          </a:p>
        </p:txBody>
      </p:sp>
      <p:sp>
        <p:nvSpPr>
          <p:cNvPr id="13" name="AutoShape 13"/>
          <p:cNvSpPr/>
          <p:nvPr/>
        </p:nvSpPr>
        <p:spPr>
          <a:xfrm>
            <a:off x="1780867" y="5043855"/>
            <a:ext cx="381000" cy="342900"/>
          </a:xfrm>
          <a:prstGeom prst="rect">
            <a:avLst/>
          </a:prstGeom>
          <a:solidFill>
            <a:srgbClr val="373737"/>
          </a:solidFill>
        </p:spPr>
        <p:txBody>
          <a:bodyPr/>
          <a:lstStyle/>
          <a:p>
            <a:endParaRPr lang="en-US"/>
          </a:p>
        </p:txBody>
      </p:sp>
      <p:sp>
        <p:nvSpPr>
          <p:cNvPr id="14" name="AutoShape 14"/>
          <p:cNvSpPr/>
          <p:nvPr/>
        </p:nvSpPr>
        <p:spPr>
          <a:xfrm>
            <a:off x="1780867" y="7869737"/>
            <a:ext cx="381000" cy="342900"/>
          </a:xfrm>
          <a:prstGeom prst="rect">
            <a:avLst/>
          </a:prstGeom>
          <a:solidFill>
            <a:srgbClr val="373737"/>
          </a:solidFill>
        </p:spPr>
        <p:txBody>
          <a:bodyPr/>
          <a:lstStyle/>
          <a:p>
            <a:endParaRPr lang="en-US"/>
          </a:p>
        </p:txBody>
      </p:sp>
      <p:grpSp>
        <p:nvGrpSpPr>
          <p:cNvPr id="15" name="Group 15"/>
          <p:cNvGrpSpPr/>
          <p:nvPr/>
        </p:nvGrpSpPr>
        <p:grpSpPr>
          <a:xfrm>
            <a:off x="2923869" y="4774658"/>
            <a:ext cx="6220131" cy="5118408"/>
            <a:chOff x="0" y="0"/>
            <a:chExt cx="8293508" cy="6824545"/>
          </a:xfrm>
        </p:grpSpPr>
        <p:sp>
          <p:nvSpPr>
            <p:cNvPr id="16" name="TextBox 16"/>
            <p:cNvSpPr txBox="1"/>
            <p:nvPr/>
          </p:nvSpPr>
          <p:spPr>
            <a:xfrm>
              <a:off x="0" y="-47625"/>
              <a:ext cx="8293508" cy="557741"/>
            </a:xfrm>
            <a:prstGeom prst="rect">
              <a:avLst/>
            </a:prstGeom>
          </p:spPr>
          <p:txBody>
            <a:bodyPr lIns="0" tIns="0" rIns="0" bIns="0" rtlCol="0" anchor="t">
              <a:spAutoFit/>
            </a:bodyPr>
            <a:lstStyle/>
            <a:p>
              <a:pPr algn="l">
                <a:lnSpc>
                  <a:spcPts val="3587"/>
                </a:lnSpc>
              </a:pPr>
              <a:r>
                <a:rPr lang="en-US" sz="2562" b="1" spc="128">
                  <a:solidFill>
                    <a:srgbClr val="373737"/>
                  </a:solidFill>
                  <a:latin typeface="Lato 1 Bold"/>
                  <a:ea typeface="Lato 1 Bold"/>
                  <a:cs typeface="Lato 1 Bold"/>
                  <a:sym typeface="Lato 1 Bold"/>
                </a:rPr>
                <a:t>Rapid spread: 500-1300 hectares/year</a:t>
              </a:r>
            </a:p>
          </p:txBody>
        </p:sp>
        <p:sp>
          <p:nvSpPr>
            <p:cNvPr id="17" name="TextBox 17"/>
            <p:cNvSpPr txBox="1"/>
            <p:nvPr/>
          </p:nvSpPr>
          <p:spPr>
            <a:xfrm>
              <a:off x="0" y="759448"/>
              <a:ext cx="8293508" cy="60650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Populates littoral zones of lakes, floodplains and inland valley wetlands</a:t>
              </a:r>
            </a:p>
            <a:p>
              <a:pPr marL="561341" lvl="1" indent="-280670" algn="l">
                <a:lnSpc>
                  <a:spcPts val="3640"/>
                </a:lnSpc>
                <a:buFont typeface="Arial"/>
                <a:buChar char="•"/>
              </a:pPr>
              <a:r>
                <a:rPr lang="en-US" sz="2600">
                  <a:solidFill>
                    <a:srgbClr val="373737"/>
                  </a:solidFill>
                  <a:latin typeface="Lato 1"/>
                  <a:ea typeface="Lato 1"/>
                  <a:cs typeface="Lato 1"/>
                  <a:sym typeface="Lato 1"/>
                </a:rPr>
                <a:t>Areas around boreholes, canals, and other irrigation structures</a:t>
              </a:r>
            </a:p>
            <a:p>
              <a:pPr marL="561341" lvl="1" indent="-280670" algn="l">
                <a:lnSpc>
                  <a:spcPts val="3640"/>
                </a:lnSpc>
                <a:buFont typeface="Arial"/>
                <a:buChar char="•"/>
              </a:pPr>
              <a:r>
                <a:rPr lang="en-US" sz="2600">
                  <a:solidFill>
                    <a:srgbClr val="373737"/>
                  </a:solidFill>
                  <a:latin typeface="Lato 1"/>
                  <a:ea typeface="Lato 1"/>
                  <a:cs typeface="Lato 1"/>
                  <a:sym typeface="Lato 1"/>
                </a:rPr>
                <a:t>Outcompetes and suppresses native species (e.g., allelopathic suppression)</a:t>
              </a:r>
            </a:p>
            <a:p>
              <a:pPr marL="561341" lvl="1" indent="-280670" algn="l">
                <a:lnSpc>
                  <a:spcPts val="3640"/>
                </a:lnSpc>
                <a:buFont typeface="Arial"/>
                <a:buChar char="•"/>
              </a:pPr>
              <a:r>
                <a:rPr lang="en-US" sz="2600">
                  <a:solidFill>
                    <a:srgbClr val="373737"/>
                  </a:solidFill>
                  <a:latin typeface="Lato 1"/>
                  <a:ea typeface="Lato 1"/>
                  <a:cs typeface="Lato 1"/>
                  <a:sym typeface="Lato 1"/>
                </a:rPr>
                <a:t> Endozoochorous dispersal of seeds</a:t>
              </a:r>
            </a:p>
            <a:p>
              <a:pPr marL="1122681" lvl="2" indent="-374227" algn="l">
                <a:lnSpc>
                  <a:spcPts val="3640"/>
                </a:lnSpc>
                <a:buFont typeface="Arial"/>
                <a:buChar char="⚬"/>
              </a:pPr>
              <a:r>
                <a:rPr lang="en-US" sz="2600">
                  <a:solidFill>
                    <a:srgbClr val="373737"/>
                  </a:solidFill>
                  <a:latin typeface="Lato 1"/>
                  <a:ea typeface="Lato 1"/>
                  <a:cs typeface="Lato 1"/>
                  <a:sym typeface="Lato 1"/>
                </a:rPr>
                <a:t>livestock coridors </a:t>
              </a:r>
            </a:p>
            <a:p>
              <a:pPr marL="1122681" lvl="2" indent="-374227" algn="l">
                <a:lnSpc>
                  <a:spcPts val="3640"/>
                </a:lnSpc>
                <a:buFont typeface="Arial"/>
                <a:buChar char="⚬"/>
              </a:pPr>
              <a:r>
                <a:rPr lang="en-US" sz="2600">
                  <a:solidFill>
                    <a:srgbClr val="373737"/>
                  </a:solidFill>
                  <a:latin typeface="Lato 1"/>
                  <a:ea typeface="Lato 1"/>
                  <a:cs typeface="Lato 1"/>
                  <a:sym typeface="Lato 1"/>
                </a:rPr>
                <a:t>herd compostion changes from grazers (cattle) to browsers (goats) </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3" name="AutoShape 3"/>
          <p:cNvSpPr/>
          <p:nvPr/>
        </p:nvSpPr>
        <p:spPr>
          <a:xfrm>
            <a:off x="1780867" y="2074363"/>
            <a:ext cx="381000" cy="342900"/>
          </a:xfrm>
          <a:prstGeom prst="rect">
            <a:avLst/>
          </a:prstGeom>
          <a:solidFill>
            <a:srgbClr val="373737"/>
          </a:solidFill>
        </p:spPr>
        <p:txBody>
          <a:bodyPr/>
          <a:lstStyle/>
          <a:p>
            <a:endParaRPr lang="en-US"/>
          </a:p>
        </p:txBody>
      </p:sp>
      <p:sp>
        <p:nvSpPr>
          <p:cNvPr id="4" name="AutoShape 4"/>
          <p:cNvSpPr/>
          <p:nvPr/>
        </p:nvSpPr>
        <p:spPr>
          <a:xfrm>
            <a:off x="1780867" y="5043855"/>
            <a:ext cx="381000" cy="342900"/>
          </a:xfrm>
          <a:prstGeom prst="rect">
            <a:avLst/>
          </a:prstGeom>
          <a:solidFill>
            <a:srgbClr val="373737"/>
          </a:solidFill>
        </p:spPr>
        <p:txBody>
          <a:bodyPr/>
          <a:lstStyle/>
          <a:p>
            <a:endParaRPr lang="en-US"/>
          </a:p>
        </p:txBody>
      </p:sp>
      <p:sp>
        <p:nvSpPr>
          <p:cNvPr id="5" name="AutoShape 5"/>
          <p:cNvSpPr/>
          <p:nvPr/>
        </p:nvSpPr>
        <p:spPr>
          <a:xfrm>
            <a:off x="1780867" y="7869737"/>
            <a:ext cx="381000" cy="342900"/>
          </a:xfrm>
          <a:prstGeom prst="rect">
            <a:avLst/>
          </a:prstGeom>
          <a:solidFill>
            <a:srgbClr val="373737"/>
          </a:solidFill>
        </p:spPr>
        <p:txBody>
          <a:bodyPr/>
          <a:lstStyle/>
          <a:p>
            <a:endParaRPr lang="en-US"/>
          </a:p>
        </p:txBody>
      </p:sp>
      <p:sp>
        <p:nvSpPr>
          <p:cNvPr id="6" name="Freeform 6"/>
          <p:cNvSpPr/>
          <p:nvPr/>
        </p:nvSpPr>
        <p:spPr>
          <a:xfrm>
            <a:off x="11101162" y="2074363"/>
            <a:ext cx="6409482" cy="6699546"/>
          </a:xfrm>
          <a:custGeom>
            <a:avLst/>
            <a:gdLst/>
            <a:ahLst/>
            <a:cxnLst/>
            <a:rect l="l" t="t" r="r" b="b"/>
            <a:pathLst>
              <a:path w="6409482" h="6699546">
                <a:moveTo>
                  <a:pt x="0" y="0"/>
                </a:moveTo>
                <a:lnTo>
                  <a:pt x="6409482" y="0"/>
                </a:lnTo>
                <a:lnTo>
                  <a:pt x="6409482" y="6699547"/>
                </a:lnTo>
                <a:lnTo>
                  <a:pt x="0" y="6699547"/>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6100402" y="396634"/>
            <a:ext cx="8443098" cy="889762"/>
          </a:xfrm>
          <a:prstGeom prst="rect">
            <a:avLst/>
          </a:prstGeom>
        </p:spPr>
        <p:txBody>
          <a:bodyPr lIns="0" tIns="0" rIns="0" bIns="0" rtlCol="0" anchor="t">
            <a:spAutoFit/>
          </a:bodyPr>
          <a:lstStyle/>
          <a:p>
            <a:pPr algn="l">
              <a:lnSpc>
                <a:spcPts val="6941"/>
              </a:lnSpc>
            </a:pPr>
            <a:r>
              <a:rPr lang="en-US" sz="6310" spc="-126">
                <a:solidFill>
                  <a:srgbClr val="373737"/>
                </a:solidFill>
                <a:latin typeface="Tex Gyre Termes"/>
                <a:ea typeface="Tex Gyre Termes"/>
                <a:cs typeface="Tex Gyre Termes"/>
                <a:sym typeface="Tex Gyre Termes"/>
              </a:rPr>
              <a:t>Prosopis distribution</a:t>
            </a:r>
          </a:p>
        </p:txBody>
      </p:sp>
      <p:sp>
        <p:nvSpPr>
          <p:cNvPr id="8" name="TextBox 8"/>
          <p:cNvSpPr txBox="1"/>
          <p:nvPr/>
        </p:nvSpPr>
        <p:spPr>
          <a:xfrm rot="-5400000">
            <a:off x="-2167442" y="5883088"/>
            <a:ext cx="6344658" cy="405765"/>
          </a:xfrm>
          <a:prstGeom prst="rect">
            <a:avLst/>
          </a:prstGeom>
        </p:spPr>
        <p:txBody>
          <a:bodyPr lIns="0" tIns="0" rIns="0" bIns="0" rtlCol="0" anchor="t">
            <a:spAutoFit/>
          </a:bodyPr>
          <a:lstStyle/>
          <a:p>
            <a:pPr algn="l">
              <a:lnSpc>
                <a:spcPts val="3359"/>
              </a:lnSpc>
            </a:pPr>
            <a:r>
              <a:rPr lang="en-US" sz="2400" spc="120">
                <a:solidFill>
                  <a:srgbClr val="373737"/>
                </a:solidFill>
                <a:latin typeface="Lato 1"/>
                <a:ea typeface="Lato 1"/>
                <a:cs typeface="Lato 1"/>
                <a:sym typeface="Lato 1"/>
              </a:rPr>
              <a:t>Pastoralism and Transhumanence</a:t>
            </a:r>
          </a:p>
        </p:txBody>
      </p:sp>
      <p:sp>
        <p:nvSpPr>
          <p:cNvPr id="9" name="TextBox 9"/>
          <p:cNvSpPr txBox="1"/>
          <p:nvPr/>
        </p:nvSpPr>
        <p:spPr>
          <a:xfrm>
            <a:off x="3521449" y="1920696"/>
            <a:ext cx="6220131" cy="6924410"/>
          </a:xfrm>
          <a:prstGeom prst="rect">
            <a:avLst/>
          </a:prstGeom>
        </p:spPr>
        <p:txBody>
          <a:bodyPr lIns="0" tIns="0" rIns="0" bIns="0" rtlCol="0" anchor="t">
            <a:spAutoFit/>
          </a:bodyPr>
          <a:lstStyle/>
          <a:p>
            <a:pPr marL="540465" lvl="1" indent="-270233" algn="l">
              <a:lnSpc>
                <a:spcPts val="4581"/>
              </a:lnSpc>
              <a:buFont typeface="Arial"/>
              <a:buChar char="•"/>
            </a:pPr>
            <a:r>
              <a:rPr lang="en-US" sz="2503" spc="125">
                <a:solidFill>
                  <a:srgbClr val="373737"/>
                </a:solidFill>
                <a:latin typeface="Lato 1"/>
                <a:ea typeface="Lato 1"/>
                <a:cs typeface="Lato 1"/>
                <a:sym typeface="Lato 1"/>
              </a:rPr>
              <a:t>Somalia</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Dolow and Belet Hawa districts</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550,000 hectares in Somaliland</a:t>
            </a:r>
          </a:p>
          <a:p>
            <a:pPr marL="540465" lvl="1" indent="-270233" algn="l">
              <a:lnSpc>
                <a:spcPts val="4581"/>
              </a:lnSpc>
              <a:buFont typeface="Arial"/>
              <a:buChar char="•"/>
            </a:pPr>
            <a:r>
              <a:rPr lang="en-US" sz="2503" spc="125">
                <a:solidFill>
                  <a:srgbClr val="373737"/>
                </a:solidFill>
                <a:latin typeface="Lato 1"/>
                <a:ea typeface="Lato 1"/>
                <a:cs typeface="Lato 1"/>
                <a:sym typeface="Lato 1"/>
              </a:rPr>
              <a:t>Ethiopia</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1 million hectares</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Afar (12%), Somalia regions in the east and southeast</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Also SNNP and Tigray regions</a:t>
            </a:r>
          </a:p>
          <a:p>
            <a:pPr marL="540465" lvl="1" indent="-270233" algn="l">
              <a:lnSpc>
                <a:spcPts val="4581"/>
              </a:lnSpc>
              <a:buFont typeface="Arial"/>
              <a:buChar char="•"/>
            </a:pPr>
            <a:r>
              <a:rPr lang="en-US" sz="2503" spc="125">
                <a:solidFill>
                  <a:srgbClr val="373737"/>
                </a:solidFill>
                <a:latin typeface="Lato 1"/>
                <a:ea typeface="Lato 1"/>
                <a:cs typeface="Lato 1"/>
                <a:sym typeface="Lato 1"/>
              </a:rPr>
              <a:t> Kenya</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1.5 million hectares</a:t>
            </a:r>
          </a:p>
          <a:p>
            <a:pPr marL="1080930" lvl="2" indent="-360310" algn="l">
              <a:lnSpc>
                <a:spcPts val="4581"/>
              </a:lnSpc>
              <a:buFont typeface="Arial"/>
              <a:buChar char="⚬"/>
            </a:pPr>
            <a:r>
              <a:rPr lang="en-US" sz="2503" spc="125">
                <a:solidFill>
                  <a:srgbClr val="373737"/>
                </a:solidFill>
                <a:latin typeface="Lato 1"/>
                <a:ea typeface="Lato 1"/>
                <a:cs typeface="Lato 1"/>
                <a:sym typeface="Lato 1"/>
              </a:rPr>
              <a:t>Baringo, Tana River, and Turkana</a:t>
            </a:r>
          </a:p>
          <a:p>
            <a:pPr algn="l">
              <a:lnSpc>
                <a:spcPts val="4581"/>
              </a:lnSpc>
            </a:pPr>
            <a:endParaRPr lang="en-US" sz="2503" spc="125">
              <a:solidFill>
                <a:srgbClr val="373737"/>
              </a:solidFill>
              <a:latin typeface="Lato 1"/>
              <a:ea typeface="Lato 1"/>
              <a:cs typeface="Lato 1"/>
              <a:sym typeface="Lato 1"/>
            </a:endParaRPr>
          </a:p>
        </p:txBody>
      </p:sp>
      <p:sp>
        <p:nvSpPr>
          <p:cNvPr id="10" name="TextBox 10"/>
          <p:cNvSpPr txBox="1"/>
          <p:nvPr/>
        </p:nvSpPr>
        <p:spPr>
          <a:xfrm>
            <a:off x="11576356" y="9051509"/>
            <a:ext cx="5934289" cy="365958"/>
          </a:xfrm>
          <a:prstGeom prst="rect">
            <a:avLst/>
          </a:prstGeom>
        </p:spPr>
        <p:txBody>
          <a:bodyPr lIns="0" tIns="0" rIns="0" bIns="0" rtlCol="0" anchor="t">
            <a:spAutoFit/>
          </a:bodyPr>
          <a:lstStyle/>
          <a:p>
            <a:pPr algn="ctr">
              <a:lnSpc>
                <a:spcPts val="2929"/>
              </a:lnSpc>
              <a:spcBef>
                <a:spcPct val="0"/>
              </a:spcBef>
            </a:pPr>
            <a:r>
              <a:rPr lang="en-US" sz="2092">
                <a:solidFill>
                  <a:srgbClr val="373737"/>
                </a:solidFill>
                <a:latin typeface="Lato 1"/>
                <a:ea typeface="Lato 1"/>
                <a:cs typeface="Lato 1"/>
                <a:sym typeface="Lato 1"/>
              </a:rPr>
              <a:t>Sintayehu et al., 2020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3"/>
          <a:stretch>
            <a:fillRect/>
          </a:stretch>
        </p:blipFill>
        <p:spPr>
          <a:xfrm>
            <a:off x="0" y="4015"/>
            <a:ext cx="18288000" cy="102789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611173" y="-748053"/>
            <a:ext cx="7917206"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11686867" y="4158335"/>
            <a:ext cx="5572433" cy="1970330"/>
            <a:chOff x="0" y="0"/>
            <a:chExt cx="7429911" cy="2627106"/>
          </a:xfrm>
        </p:grpSpPr>
        <p:sp>
          <p:nvSpPr>
            <p:cNvPr id="4" name="TextBox 4"/>
            <p:cNvSpPr txBox="1"/>
            <p:nvPr/>
          </p:nvSpPr>
          <p:spPr>
            <a:xfrm>
              <a:off x="0" y="1909980"/>
              <a:ext cx="7429911" cy="717127"/>
            </a:xfrm>
            <a:prstGeom prst="rect">
              <a:avLst/>
            </a:prstGeom>
          </p:spPr>
          <p:txBody>
            <a:bodyPr lIns="0" tIns="0" rIns="0" bIns="0" rtlCol="0" anchor="t">
              <a:spAutoFit/>
            </a:bodyPr>
            <a:lstStyle/>
            <a:p>
              <a:pPr algn="l">
                <a:lnSpc>
                  <a:spcPts val="4419"/>
                </a:lnSpc>
              </a:pPr>
              <a:r>
                <a:rPr lang="en-US" sz="3399" spc="169">
                  <a:solidFill>
                    <a:srgbClr val="373737"/>
                  </a:solidFill>
                  <a:latin typeface="Lato 1"/>
                  <a:ea typeface="Lato 1"/>
                  <a:cs typeface="Lato 1"/>
                  <a:sym typeface="Lato 1"/>
                </a:rPr>
                <a:t>Ecological Impact</a:t>
              </a:r>
            </a:p>
          </p:txBody>
        </p:sp>
        <p:sp>
          <p:nvSpPr>
            <p:cNvPr id="5" name="TextBox 5"/>
            <p:cNvSpPr txBox="1"/>
            <p:nvPr/>
          </p:nvSpPr>
          <p:spPr>
            <a:xfrm>
              <a:off x="0" y="66675"/>
              <a:ext cx="7429911" cy="1554692"/>
            </a:xfrm>
            <a:prstGeom prst="rect">
              <a:avLst/>
            </a:prstGeom>
          </p:spPr>
          <p:txBody>
            <a:bodyPr lIns="0" tIns="0" rIns="0" bIns="0" rtlCol="0" anchor="t">
              <a:spAutoFit/>
            </a:bodyPr>
            <a:lstStyle/>
            <a:p>
              <a:pPr algn="l">
                <a:lnSpc>
                  <a:spcPts val="8800"/>
                </a:lnSpc>
              </a:pPr>
              <a:r>
                <a:rPr lang="en-US" sz="8000" spc="-160">
                  <a:solidFill>
                    <a:srgbClr val="373737"/>
                  </a:solidFill>
                  <a:latin typeface="Tex Gyre Termes"/>
                  <a:ea typeface="Tex Gyre Termes"/>
                  <a:cs typeface="Tex Gyre Termes"/>
                  <a:sym typeface="Tex Gyre Termes"/>
                </a:rPr>
                <a:t>Prosopis</a:t>
              </a:r>
            </a:p>
          </p:txBody>
        </p:sp>
      </p:grpSp>
      <p:grpSp>
        <p:nvGrpSpPr>
          <p:cNvPr id="6" name="Group 6"/>
          <p:cNvGrpSpPr/>
          <p:nvPr/>
        </p:nvGrpSpPr>
        <p:grpSpPr>
          <a:xfrm>
            <a:off x="2733367" y="2656798"/>
            <a:ext cx="6800649" cy="6117380"/>
            <a:chOff x="0" y="0"/>
            <a:chExt cx="9067533" cy="8156507"/>
          </a:xfrm>
        </p:grpSpPr>
        <p:sp>
          <p:nvSpPr>
            <p:cNvPr id="7" name="TextBox 7"/>
            <p:cNvSpPr txBox="1"/>
            <p:nvPr/>
          </p:nvSpPr>
          <p:spPr>
            <a:xfrm>
              <a:off x="0" y="-66675"/>
              <a:ext cx="9067533" cy="652941"/>
            </a:xfrm>
            <a:prstGeom prst="rect">
              <a:avLst/>
            </a:prstGeom>
          </p:spPr>
          <p:txBody>
            <a:bodyPr lIns="0" tIns="0" rIns="0" bIns="0" rtlCol="0" anchor="t">
              <a:spAutoFit/>
            </a:bodyPr>
            <a:lstStyle/>
            <a:p>
              <a:pPr algn="l">
                <a:lnSpc>
                  <a:spcPts val="4114"/>
                </a:lnSpc>
              </a:pPr>
              <a:r>
                <a:rPr lang="en-US" sz="2938" spc="146">
                  <a:solidFill>
                    <a:srgbClr val="373737"/>
                  </a:solidFill>
                  <a:latin typeface="Lato 1"/>
                  <a:ea typeface="Lato 1"/>
                  <a:cs typeface="Lato 1"/>
                  <a:sym typeface="Lato 1"/>
                </a:rPr>
                <a:t>Baringo (1988 - 2016) </a:t>
              </a:r>
            </a:p>
          </p:txBody>
        </p:sp>
        <p:sp>
          <p:nvSpPr>
            <p:cNvPr id="8" name="TextBox 8"/>
            <p:cNvSpPr txBox="1"/>
            <p:nvPr/>
          </p:nvSpPr>
          <p:spPr>
            <a:xfrm>
              <a:off x="0" y="873726"/>
              <a:ext cx="9067533" cy="7282781"/>
            </a:xfrm>
            <a:prstGeom prst="rect">
              <a:avLst/>
            </a:prstGeom>
          </p:spPr>
          <p:txBody>
            <a:bodyPr lIns="0" tIns="0" rIns="0" bIns="0" rtlCol="0" anchor="t">
              <a:spAutoFit/>
            </a:bodyPr>
            <a:lstStyle/>
            <a:p>
              <a:pPr marL="613730" lvl="1" indent="-306865" algn="l">
                <a:lnSpc>
                  <a:spcPts val="3979"/>
                </a:lnSpc>
                <a:buFont typeface="Arial"/>
                <a:buChar char="•"/>
              </a:pPr>
              <a:r>
                <a:rPr lang="en-US" sz="2842">
                  <a:solidFill>
                    <a:srgbClr val="373737"/>
                  </a:solidFill>
                  <a:latin typeface="Lato 1"/>
                  <a:ea typeface="Lato 1"/>
                  <a:cs typeface="Lato 1"/>
                  <a:sym typeface="Lato 1"/>
                </a:rPr>
                <a:t>Expanded from 882 hectares to 18,792. </a:t>
              </a:r>
            </a:p>
            <a:p>
              <a:pPr marL="613730" lvl="1" indent="-306865" algn="l">
                <a:lnSpc>
                  <a:spcPts val="3979"/>
                </a:lnSpc>
                <a:buFont typeface="Arial"/>
                <a:buChar char="•"/>
              </a:pPr>
              <a:r>
                <a:rPr lang="en-US" sz="2842">
                  <a:solidFill>
                    <a:srgbClr val="373737"/>
                  </a:solidFill>
                  <a:latin typeface="Lato 1"/>
                  <a:ea typeface="Lato 1"/>
                  <a:cs typeface="Lato 1"/>
                  <a:sym typeface="Lato 1"/>
                </a:rPr>
                <a:t>86% decline in grasslands</a:t>
              </a:r>
            </a:p>
            <a:p>
              <a:pPr marL="613730" lvl="1" indent="-306865" algn="l">
                <a:lnSpc>
                  <a:spcPts val="3979"/>
                </a:lnSpc>
                <a:buFont typeface="Arial"/>
                <a:buChar char="•"/>
              </a:pPr>
              <a:r>
                <a:rPr lang="en-US" sz="2842">
                  <a:solidFill>
                    <a:srgbClr val="373737"/>
                  </a:solidFill>
                  <a:latin typeface="Lato 1"/>
                  <a:ea typeface="Lato 1"/>
                  <a:cs typeface="Lato 1"/>
                  <a:sym typeface="Lato 1"/>
                </a:rPr>
                <a:t>57% decline in irrigated cropland </a:t>
              </a:r>
            </a:p>
            <a:p>
              <a:pPr marL="613730" lvl="1" indent="-306865" algn="l">
                <a:lnSpc>
                  <a:spcPts val="3979"/>
                </a:lnSpc>
                <a:buFont typeface="Arial"/>
                <a:buChar char="•"/>
              </a:pPr>
              <a:r>
                <a:rPr lang="en-US" sz="2842">
                  <a:solidFill>
                    <a:srgbClr val="373737"/>
                  </a:solidFill>
                  <a:latin typeface="Lato 1"/>
                  <a:ea typeface="Lato 1"/>
                  <a:cs typeface="Lato 1"/>
                  <a:sym typeface="Lato 1"/>
                </a:rPr>
                <a:t>37% decline in rainfed cropland</a:t>
              </a:r>
            </a:p>
            <a:p>
              <a:pPr marL="613730" lvl="1" indent="-306865" algn="l">
                <a:lnSpc>
                  <a:spcPts val="3979"/>
                </a:lnSpc>
                <a:buFont typeface="Arial"/>
                <a:buChar char="•"/>
              </a:pPr>
              <a:r>
                <a:rPr lang="en-US" sz="2842">
                  <a:solidFill>
                    <a:srgbClr val="373737"/>
                  </a:solidFill>
                  <a:latin typeface="Lato 1"/>
                  <a:ea typeface="Lato 1"/>
                  <a:cs typeface="Lato 1"/>
                  <a:sym typeface="Lato 1"/>
                </a:rPr>
                <a:t>Prosopis caused over 30% of these negative changes; most important cause in decrease in grasslands and croplands in the region</a:t>
              </a:r>
            </a:p>
            <a:p>
              <a:pPr algn="l">
                <a:lnSpc>
                  <a:spcPts val="3979"/>
                </a:lnSpc>
              </a:pPr>
              <a:endParaRPr lang="en-US" sz="2842">
                <a:solidFill>
                  <a:srgbClr val="373737"/>
                </a:solidFill>
                <a:latin typeface="Lato 1"/>
                <a:ea typeface="Lato 1"/>
                <a:cs typeface="Lato 1"/>
                <a:sym typeface="Lato 1"/>
              </a:endParaRPr>
            </a:p>
            <a:p>
              <a:pPr algn="l">
                <a:lnSpc>
                  <a:spcPts val="3979"/>
                </a:lnSpc>
              </a:pPr>
              <a:r>
                <a:rPr lang="en-US" sz="2842">
                  <a:solidFill>
                    <a:srgbClr val="373737"/>
                  </a:solidFill>
                  <a:latin typeface="Lato 1"/>
                  <a:ea typeface="Lato 1"/>
                  <a:cs typeface="Lato 1"/>
                  <a:sym typeface="Lato 1"/>
                </a:rPr>
                <a:t>Mbaabu et al. (2019)</a:t>
              </a:r>
            </a:p>
          </p:txBody>
        </p:sp>
      </p:grpSp>
      <p:sp>
        <p:nvSpPr>
          <p:cNvPr id="9" name="AutoShape 9"/>
          <p:cNvSpPr/>
          <p:nvPr/>
        </p:nvSpPr>
        <p:spPr>
          <a:xfrm>
            <a:off x="10321951" y="-90587"/>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3088"/>
            <a:ext cx="6344658" cy="405765"/>
          </a:xfrm>
          <a:prstGeom prst="rect">
            <a:avLst/>
          </a:prstGeom>
        </p:spPr>
        <p:txBody>
          <a:bodyPr lIns="0" tIns="0" rIns="0" bIns="0" rtlCol="0" anchor="t">
            <a:spAutoFit/>
          </a:bodyPr>
          <a:lstStyle/>
          <a:p>
            <a:pPr algn="l">
              <a:lnSpc>
                <a:spcPts val="3359"/>
              </a:lnSpc>
            </a:pPr>
            <a:r>
              <a:rPr lang="en-US" sz="2400">
                <a:solidFill>
                  <a:srgbClr val="373737"/>
                </a:solidFill>
                <a:latin typeface="Lato 1"/>
                <a:ea typeface="Lato 1"/>
                <a:cs typeface="Lato 1"/>
                <a:sym typeface="Lato 1"/>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1780867" y="2074363"/>
            <a:ext cx="381000" cy="342900"/>
          </a:xfrm>
          <a:prstGeom prst="rect">
            <a:avLst/>
          </a:prstGeom>
          <a:solidFill>
            <a:srgbClr val="373737"/>
          </a:solidFill>
        </p:spPr>
        <p:txBody>
          <a:bodyPr/>
          <a:lstStyle/>
          <a:p>
            <a:endParaRPr lang="en-US"/>
          </a:p>
        </p:txBody>
      </p:sp>
      <p:sp>
        <p:nvSpPr>
          <p:cNvPr id="13" name="AutoShape 13"/>
          <p:cNvSpPr/>
          <p:nvPr/>
        </p:nvSpPr>
        <p:spPr>
          <a:xfrm>
            <a:off x="1780867" y="5043855"/>
            <a:ext cx="381000" cy="342900"/>
          </a:xfrm>
          <a:prstGeom prst="rect">
            <a:avLst/>
          </a:prstGeom>
          <a:solidFill>
            <a:srgbClr val="373737"/>
          </a:solidFill>
        </p:spPr>
        <p:txBody>
          <a:bodyPr/>
          <a:lstStyle/>
          <a:p>
            <a:endParaRPr lang="en-US"/>
          </a:p>
        </p:txBody>
      </p:sp>
      <p:sp>
        <p:nvSpPr>
          <p:cNvPr id="14" name="AutoShape 14"/>
          <p:cNvSpPr/>
          <p:nvPr/>
        </p:nvSpPr>
        <p:spPr>
          <a:xfrm>
            <a:off x="1780867" y="7869737"/>
            <a:ext cx="381000" cy="342900"/>
          </a:xfrm>
          <a:prstGeom prst="rect">
            <a:avLst/>
          </a:prstGeom>
          <a:solidFill>
            <a:srgbClr val="373737"/>
          </a:solid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grpSp>
        <p:nvGrpSpPr>
          <p:cNvPr id="3" name="Group 3"/>
          <p:cNvGrpSpPr/>
          <p:nvPr/>
        </p:nvGrpSpPr>
        <p:grpSpPr>
          <a:xfrm>
            <a:off x="1028700" y="1028700"/>
            <a:ext cx="9369971" cy="4337977"/>
            <a:chOff x="0" y="0"/>
            <a:chExt cx="12493294" cy="5783969"/>
          </a:xfrm>
        </p:grpSpPr>
        <p:sp>
          <p:nvSpPr>
            <p:cNvPr id="4" name="TextBox 4"/>
            <p:cNvSpPr txBox="1"/>
            <p:nvPr/>
          </p:nvSpPr>
          <p:spPr>
            <a:xfrm>
              <a:off x="0" y="76200"/>
              <a:ext cx="12493294" cy="3031916"/>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Etirae in Turkana County, Kenya</a:t>
              </a:r>
            </a:p>
          </p:txBody>
        </p:sp>
        <p:sp>
          <p:nvSpPr>
            <p:cNvPr id="5" name="TextBox 5"/>
            <p:cNvSpPr txBox="1"/>
            <p:nvPr/>
          </p:nvSpPr>
          <p:spPr>
            <a:xfrm>
              <a:off x="0" y="3701300"/>
              <a:ext cx="10533842" cy="2082669"/>
            </a:xfrm>
            <a:prstGeom prst="rect">
              <a:avLst/>
            </a:prstGeom>
          </p:spPr>
          <p:txBody>
            <a:bodyPr lIns="0" tIns="0" rIns="0" bIns="0" rtlCol="0" anchor="t">
              <a:spAutoFit/>
            </a:bodyPr>
            <a:lstStyle/>
            <a:p>
              <a:pPr algn="l">
                <a:lnSpc>
                  <a:spcPts val="4200"/>
                </a:lnSpc>
              </a:pPr>
              <a:r>
                <a:rPr lang="en-US" sz="2800">
                  <a:solidFill>
                    <a:srgbClr val="373737"/>
                  </a:solidFill>
                  <a:latin typeface="Lato 1"/>
                  <a:ea typeface="Lato 1"/>
                  <a:cs typeface="Lato 1"/>
                  <a:sym typeface="Lato 1"/>
                </a:rPr>
                <a:t>Etirae is ubiqutious in Turkana, and has spread into farmland, pasture, and along rivers and floodplains</a:t>
              </a:r>
            </a:p>
          </p:txBody>
        </p:sp>
      </p:grpSp>
      <p:sp>
        <p:nvSpPr>
          <p:cNvPr id="6" name="AutoShape 6"/>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7" name="TextBox 7"/>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8" name="Freeform 8"/>
          <p:cNvSpPr/>
          <p:nvPr/>
        </p:nvSpPr>
        <p:spPr>
          <a:xfrm>
            <a:off x="1028700" y="5788704"/>
            <a:ext cx="11192246" cy="3469596"/>
          </a:xfrm>
          <a:custGeom>
            <a:avLst/>
            <a:gdLst/>
            <a:ahLst/>
            <a:cxnLst/>
            <a:rect l="l" t="t" r="r" b="b"/>
            <a:pathLst>
              <a:path w="11192246" h="3469596">
                <a:moveTo>
                  <a:pt x="0" y="0"/>
                </a:moveTo>
                <a:lnTo>
                  <a:pt x="11192246" y="0"/>
                </a:lnTo>
                <a:lnTo>
                  <a:pt x="11192246" y="3469596"/>
                </a:lnTo>
                <a:lnTo>
                  <a:pt x="0" y="3469596"/>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211573" y="9364091"/>
            <a:ext cx="2195810" cy="441960"/>
          </a:xfrm>
          <a:prstGeom prst="rect">
            <a:avLst/>
          </a:prstGeom>
        </p:spPr>
        <p:txBody>
          <a:bodyPr lIns="0" tIns="0" rIns="0" bIns="0" rtlCol="0" anchor="t">
            <a:spAutoFit/>
          </a:bodyPr>
          <a:lstStyle/>
          <a:p>
            <a:pPr algn="ctr">
              <a:lnSpc>
                <a:spcPts val="3600"/>
              </a:lnSpc>
              <a:spcBef>
                <a:spcPct val="0"/>
              </a:spcBef>
            </a:pPr>
            <a:r>
              <a:rPr lang="en-US" sz="2400" spc="120">
                <a:solidFill>
                  <a:srgbClr val="000000"/>
                </a:solidFill>
                <a:latin typeface="Lato 1"/>
                <a:ea typeface="Lato 1"/>
                <a:cs typeface="Lato 1"/>
                <a:sym typeface="Lato 1"/>
              </a:rPr>
              <a:t>Ng et al., 2018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530979" y="3187146"/>
            <a:ext cx="5204792" cy="6866480"/>
          </a:xfrm>
          <a:custGeom>
            <a:avLst/>
            <a:gdLst/>
            <a:ahLst/>
            <a:cxnLst/>
            <a:rect l="l" t="t" r="r" b="b"/>
            <a:pathLst>
              <a:path w="5204792" h="6866480">
                <a:moveTo>
                  <a:pt x="0" y="0"/>
                </a:moveTo>
                <a:lnTo>
                  <a:pt x="5204791" y="0"/>
                </a:lnTo>
                <a:lnTo>
                  <a:pt x="5204791" y="6866479"/>
                </a:lnTo>
                <a:lnTo>
                  <a:pt x="0" y="6866479"/>
                </a:lnTo>
                <a:lnTo>
                  <a:pt x="0" y="0"/>
                </a:lnTo>
                <a:close/>
              </a:path>
            </a:pathLst>
          </a:custGeom>
          <a:blipFill>
            <a:blip r:embed="rId2"/>
            <a:stretch>
              <a:fillRect/>
            </a:stretch>
          </a:blipFill>
        </p:spPr>
        <p:txBody>
          <a:bodyPr/>
          <a:lstStyle/>
          <a:p>
            <a:endParaRPr lang="en-US"/>
          </a:p>
        </p:txBody>
      </p:sp>
      <p:sp>
        <p:nvSpPr>
          <p:cNvPr id="5" name="Freeform 5"/>
          <p:cNvSpPr/>
          <p:nvPr/>
        </p:nvSpPr>
        <p:spPr>
          <a:xfrm>
            <a:off x="8650904" y="314893"/>
            <a:ext cx="5229163" cy="8221954"/>
          </a:xfrm>
          <a:custGeom>
            <a:avLst/>
            <a:gdLst/>
            <a:ahLst/>
            <a:cxnLst/>
            <a:rect l="l" t="t" r="r" b="b"/>
            <a:pathLst>
              <a:path w="5229163" h="8221954">
                <a:moveTo>
                  <a:pt x="0" y="0"/>
                </a:moveTo>
                <a:lnTo>
                  <a:pt x="5229163" y="0"/>
                </a:lnTo>
                <a:lnTo>
                  <a:pt x="5229163" y="8221954"/>
                </a:lnTo>
                <a:lnTo>
                  <a:pt x="0" y="8221954"/>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530979" y="372043"/>
            <a:ext cx="4816137" cy="1003302"/>
          </a:xfrm>
          <a:prstGeom prst="rect">
            <a:avLst/>
          </a:prstGeom>
        </p:spPr>
        <p:txBody>
          <a:bodyPr lIns="0" tIns="0" rIns="0" bIns="0" rtlCol="0" anchor="t">
            <a:spAutoFit/>
          </a:bodyPr>
          <a:lstStyle/>
          <a:p>
            <a:pPr algn="l">
              <a:lnSpc>
                <a:spcPts val="7700"/>
              </a:lnSpc>
            </a:pPr>
            <a:r>
              <a:rPr lang="en-US" sz="7000">
                <a:solidFill>
                  <a:srgbClr val="373737"/>
                </a:solidFill>
                <a:latin typeface="Tex Gyre Termes"/>
                <a:ea typeface="Tex Gyre Termes"/>
                <a:cs typeface="Tex Gyre Termes"/>
                <a:sym typeface="Tex Gyre Termes"/>
              </a:rPr>
              <a:t>Distribution</a:t>
            </a:r>
          </a:p>
        </p:txBody>
      </p:sp>
      <p:sp>
        <p:nvSpPr>
          <p:cNvPr id="7" name="TextBox 7"/>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8" name="TextBox 8"/>
          <p:cNvSpPr txBox="1"/>
          <p:nvPr/>
        </p:nvSpPr>
        <p:spPr>
          <a:xfrm>
            <a:off x="530979" y="1474551"/>
            <a:ext cx="6543920" cy="1356360"/>
          </a:xfrm>
          <a:prstGeom prst="rect">
            <a:avLst/>
          </a:prstGeom>
        </p:spPr>
        <p:txBody>
          <a:bodyPr lIns="0" tIns="0" rIns="0" bIns="0" rtlCol="0" anchor="t">
            <a:spAutoFit/>
          </a:bodyPr>
          <a:lstStyle/>
          <a:p>
            <a:pPr marL="518162" lvl="1" indent="-259081" algn="l">
              <a:lnSpc>
                <a:spcPts val="3600"/>
              </a:lnSpc>
              <a:buFont typeface="Arial"/>
              <a:buChar char="•"/>
            </a:pPr>
            <a:r>
              <a:rPr lang="en-US" sz="2400">
                <a:solidFill>
                  <a:srgbClr val="373737"/>
                </a:solidFill>
                <a:latin typeface="Lato 1"/>
                <a:ea typeface="Lato 1"/>
                <a:cs typeface="Lato 1"/>
                <a:sym typeface="Lato 1"/>
              </a:rPr>
              <a:t>Presence, absence data used to model Prosopis suitability in Turkana - Ng et al., 2018</a:t>
            </a:r>
          </a:p>
        </p:txBody>
      </p:sp>
      <p:sp>
        <p:nvSpPr>
          <p:cNvPr id="9" name="TextBox 9"/>
          <p:cNvSpPr txBox="1"/>
          <p:nvPr/>
        </p:nvSpPr>
        <p:spPr>
          <a:xfrm>
            <a:off x="7993525" y="8711565"/>
            <a:ext cx="6543920" cy="899160"/>
          </a:xfrm>
          <a:prstGeom prst="rect">
            <a:avLst/>
          </a:prstGeom>
        </p:spPr>
        <p:txBody>
          <a:bodyPr lIns="0" tIns="0" rIns="0" bIns="0" rtlCol="0" anchor="t">
            <a:spAutoFit/>
          </a:bodyPr>
          <a:lstStyle/>
          <a:p>
            <a:pPr marL="518162" lvl="1" indent="-259081" algn="l">
              <a:lnSpc>
                <a:spcPts val="3600"/>
              </a:lnSpc>
              <a:buFont typeface="Arial"/>
              <a:buChar char="•"/>
            </a:pPr>
            <a:r>
              <a:rPr lang="en-US" sz="2400">
                <a:solidFill>
                  <a:srgbClr val="373737"/>
                </a:solidFill>
                <a:latin typeface="Lato 1"/>
                <a:ea typeface="Lato 1"/>
                <a:cs typeface="Lato 1"/>
                <a:sym typeface="Lato 1"/>
              </a:rPr>
              <a:t>Tarach and Turkwel River basins</a:t>
            </a:r>
          </a:p>
          <a:p>
            <a:pPr marL="518162" lvl="1" indent="-259081" algn="l">
              <a:lnSpc>
                <a:spcPts val="3600"/>
              </a:lnSpc>
              <a:buFont typeface="Arial"/>
              <a:buChar char="•"/>
            </a:pPr>
            <a:r>
              <a:rPr lang="en-US" sz="2400">
                <a:solidFill>
                  <a:srgbClr val="373737"/>
                </a:solidFill>
                <a:latin typeface="Lato 1"/>
                <a:ea typeface="Lato 1"/>
                <a:cs typeface="Lato 1"/>
                <a:sym typeface="Lato 1"/>
              </a:rPr>
              <a:t>Kerio river to a lesser extent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03451"/>
            <a:ext cx="8529633" cy="10493903"/>
          </a:xfrm>
          <a:prstGeom prst="rect">
            <a:avLst/>
          </a:prstGeom>
          <a:solidFill>
            <a:srgbClr val="0A664D">
              <a:alpha val="19608"/>
            </a:srgbClr>
          </a:solidFill>
        </p:spPr>
        <p:txBody>
          <a:bodyPr/>
          <a:lstStyle/>
          <a:p>
            <a:endParaRPr lang="en-US"/>
          </a:p>
        </p:txBody>
      </p:sp>
      <p:grpSp>
        <p:nvGrpSpPr>
          <p:cNvPr id="3" name="Group 3"/>
          <p:cNvGrpSpPr/>
          <p:nvPr/>
        </p:nvGrpSpPr>
        <p:grpSpPr>
          <a:xfrm>
            <a:off x="8529633" y="2318677"/>
            <a:ext cx="10022739" cy="7371544"/>
            <a:chOff x="0" y="0"/>
            <a:chExt cx="13363653" cy="9828725"/>
          </a:xfrm>
        </p:grpSpPr>
        <p:sp>
          <p:nvSpPr>
            <p:cNvPr id="4" name="TextBox 4"/>
            <p:cNvSpPr txBox="1"/>
            <p:nvPr/>
          </p:nvSpPr>
          <p:spPr>
            <a:xfrm>
              <a:off x="2200606" y="76200"/>
              <a:ext cx="9438950" cy="3031916"/>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One Health PhD Research</a:t>
              </a:r>
            </a:p>
          </p:txBody>
        </p:sp>
        <p:sp>
          <p:nvSpPr>
            <p:cNvPr id="5" name="TextBox 5"/>
            <p:cNvSpPr txBox="1"/>
            <p:nvPr/>
          </p:nvSpPr>
          <p:spPr>
            <a:xfrm>
              <a:off x="2200606" y="3512901"/>
              <a:ext cx="9438950" cy="4134485"/>
            </a:xfrm>
            <a:prstGeom prst="rect">
              <a:avLst/>
            </a:prstGeom>
          </p:spPr>
          <p:txBody>
            <a:bodyPr lIns="0" tIns="0" rIns="0" bIns="0" rtlCol="0" anchor="t">
              <a:spAutoFit/>
            </a:bodyPr>
            <a:lstStyle/>
            <a:p>
              <a:pPr marL="604519" lvl="1" indent="-302260" algn="l">
                <a:lnSpc>
                  <a:spcPts val="4199"/>
                </a:lnSpc>
                <a:buFont typeface="Arial"/>
                <a:buChar char="•"/>
              </a:pPr>
              <a:r>
                <a:rPr lang="en-US" sz="2799">
                  <a:solidFill>
                    <a:srgbClr val="373737"/>
                  </a:solidFill>
                  <a:latin typeface="Lato 1"/>
                  <a:ea typeface="Lato 1"/>
                  <a:cs typeface="Lato 1"/>
                  <a:sym typeface="Lato 1"/>
                </a:rPr>
                <a:t>Identify relationships between people, livestock, and the environment in Turkana</a:t>
              </a:r>
            </a:p>
            <a:p>
              <a:pPr marL="604519" lvl="1" indent="-302260" algn="l">
                <a:lnSpc>
                  <a:spcPts val="4199"/>
                </a:lnSpc>
                <a:buFont typeface="Arial"/>
                <a:buChar char="•"/>
              </a:pPr>
              <a:r>
                <a:rPr lang="en-US" sz="2799">
                  <a:solidFill>
                    <a:srgbClr val="373737"/>
                  </a:solidFill>
                  <a:latin typeface="Lato 1"/>
                  <a:ea typeface="Lato 1"/>
                  <a:cs typeface="Lato 1"/>
                  <a:sym typeface="Lato 1"/>
                </a:rPr>
                <a:t>Men and women focus groups</a:t>
              </a:r>
            </a:p>
            <a:p>
              <a:pPr marL="604519" lvl="1" indent="-302260" algn="l">
                <a:lnSpc>
                  <a:spcPts val="4199"/>
                </a:lnSpc>
                <a:buFont typeface="Arial"/>
                <a:buChar char="•"/>
              </a:pPr>
              <a:r>
                <a:rPr lang="en-US" sz="2799">
                  <a:solidFill>
                    <a:srgbClr val="373737"/>
                  </a:solidFill>
                  <a:latin typeface="Lato 1"/>
                  <a:ea typeface="Lato 1"/>
                  <a:cs typeface="Lato 1"/>
                  <a:sym typeface="Lato 1"/>
                </a:rPr>
                <a:t>Fuzzy Cognitive Mapping and grounded theory qualitative analysis</a:t>
              </a:r>
            </a:p>
          </p:txBody>
        </p:sp>
        <p:sp>
          <p:nvSpPr>
            <p:cNvPr id="6" name="TextBox 6"/>
            <p:cNvSpPr txBox="1"/>
            <p:nvPr/>
          </p:nvSpPr>
          <p:spPr>
            <a:xfrm>
              <a:off x="3579896" y="9296689"/>
              <a:ext cx="8059660" cy="532036"/>
            </a:xfrm>
            <a:prstGeom prst="rect">
              <a:avLst/>
            </a:prstGeom>
          </p:spPr>
          <p:txBody>
            <a:bodyPr lIns="0" tIns="0" rIns="0" bIns="0" rtlCol="0" anchor="t">
              <a:spAutoFit/>
            </a:bodyPr>
            <a:lstStyle/>
            <a:p>
              <a:pPr algn="r">
                <a:lnSpc>
                  <a:spcPts val="3359"/>
                </a:lnSpc>
              </a:pPr>
              <a:r>
                <a:rPr lang="en-US" sz="2399" spc="143">
                  <a:solidFill>
                    <a:srgbClr val="373737"/>
                  </a:solidFill>
                  <a:latin typeface="Tex Gyre Termes"/>
                  <a:ea typeface="Tex Gyre Termes"/>
                  <a:cs typeface="Tex Gyre Termes"/>
                  <a:sym typeface="Tex Gyre Termes"/>
                </a:rPr>
                <a:t>Module 2</a:t>
              </a:r>
            </a:p>
          </p:txBody>
        </p:sp>
        <p:sp>
          <p:nvSpPr>
            <p:cNvPr id="7" name="AutoShape 7"/>
            <p:cNvSpPr/>
            <p:nvPr/>
          </p:nvSpPr>
          <p:spPr>
            <a:xfrm>
              <a:off x="0" y="8762130"/>
              <a:ext cx="13363653" cy="12700"/>
            </a:xfrm>
            <a:prstGeom prst="rect">
              <a:avLst/>
            </a:prstGeom>
            <a:solidFill>
              <a:srgbClr val="373737"/>
            </a:solidFill>
          </p:spPr>
          <p:txBody>
            <a:bodyPr/>
            <a:lstStyle/>
            <a:p>
              <a:endParaRPr lang="en-US"/>
            </a:p>
          </p:txBody>
        </p:sp>
      </p:grpSp>
      <p:sp>
        <p:nvSpPr>
          <p:cNvPr id="8" name="Freeform 8"/>
          <p:cNvSpPr/>
          <p:nvPr/>
        </p:nvSpPr>
        <p:spPr>
          <a:xfrm>
            <a:off x="1028700" y="0"/>
            <a:ext cx="6541327" cy="10287000"/>
          </a:xfrm>
          <a:custGeom>
            <a:avLst/>
            <a:gdLst/>
            <a:ahLst/>
            <a:cxnLst/>
            <a:rect l="l" t="t" r="r" b="b"/>
            <a:pathLst>
              <a:path w="6541327" h="10287000">
                <a:moveTo>
                  <a:pt x="0" y="0"/>
                </a:moveTo>
                <a:lnTo>
                  <a:pt x="6541327" y="0"/>
                </a:lnTo>
                <a:lnTo>
                  <a:pt x="6541327" y="10287000"/>
                </a:lnTo>
                <a:lnTo>
                  <a:pt x="0" y="10287000"/>
                </a:lnTo>
                <a:lnTo>
                  <a:pt x="0" y="0"/>
                </a:lnTo>
                <a:close/>
              </a:path>
            </a:pathLst>
          </a:custGeom>
          <a:blipFill>
            <a:blip r:embed="rId2"/>
            <a:stretch>
              <a:fillRect t="-2371" b="-2371"/>
            </a:stretch>
          </a:blipFill>
        </p:spPr>
        <p:txBody>
          <a:bodyPr/>
          <a:lstStyle/>
          <a:p>
            <a:endParaRPr lang="en-US"/>
          </a:p>
        </p:txBody>
      </p:sp>
      <p:sp>
        <p:nvSpPr>
          <p:cNvPr id="9" name="Freeform 9"/>
          <p:cNvSpPr/>
          <p:nvPr/>
        </p:nvSpPr>
        <p:spPr>
          <a:xfrm>
            <a:off x="15743148" y="0"/>
            <a:ext cx="2544852" cy="1654153"/>
          </a:xfrm>
          <a:custGeom>
            <a:avLst/>
            <a:gdLst/>
            <a:ahLst/>
            <a:cxnLst/>
            <a:rect l="l" t="t" r="r" b="b"/>
            <a:pathLst>
              <a:path w="2544852" h="1654153">
                <a:moveTo>
                  <a:pt x="0" y="0"/>
                </a:moveTo>
                <a:lnTo>
                  <a:pt x="2544852" y="0"/>
                </a:lnTo>
                <a:lnTo>
                  <a:pt x="2544852" y="1654153"/>
                </a:lnTo>
                <a:lnTo>
                  <a:pt x="0" y="1654153"/>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1191" y="8066345"/>
            <a:ext cx="8360736" cy="2761179"/>
          </a:xfrm>
          <a:prstGeom prst="rect">
            <a:avLst/>
          </a:prstGeom>
          <a:solidFill>
            <a:srgbClr val="0A664D"/>
          </a:solidFill>
        </p:spPr>
        <p:txBody>
          <a:bodyPr/>
          <a:lstStyle/>
          <a:p>
            <a:endParaRPr lang="en-US"/>
          </a:p>
        </p:txBody>
      </p:sp>
      <p:sp>
        <p:nvSpPr>
          <p:cNvPr id="3" name="Freeform 3"/>
          <p:cNvSpPr/>
          <p:nvPr/>
        </p:nvSpPr>
        <p:spPr>
          <a:xfrm>
            <a:off x="0" y="0"/>
            <a:ext cx="1754275" cy="1140684"/>
          </a:xfrm>
          <a:custGeom>
            <a:avLst/>
            <a:gdLst/>
            <a:ahLst/>
            <a:cxnLst/>
            <a:rect l="l" t="t" r="r" b="b"/>
            <a:pathLst>
              <a:path w="1754275" h="1140684">
                <a:moveTo>
                  <a:pt x="0" y="0"/>
                </a:moveTo>
                <a:lnTo>
                  <a:pt x="1754275" y="0"/>
                </a:lnTo>
                <a:lnTo>
                  <a:pt x="1754275" y="1140684"/>
                </a:lnTo>
                <a:lnTo>
                  <a:pt x="0" y="1140684"/>
                </a:lnTo>
                <a:lnTo>
                  <a:pt x="0" y="0"/>
                </a:lnTo>
                <a:close/>
              </a:path>
            </a:pathLst>
          </a:custGeom>
          <a:blipFill>
            <a:blip r:embed="rId2"/>
            <a:stretch>
              <a:fillRect/>
            </a:stretch>
          </a:blipFill>
        </p:spPr>
        <p:txBody>
          <a:bodyPr/>
          <a:lstStyle/>
          <a:p>
            <a:endParaRPr lang="en-US"/>
          </a:p>
        </p:txBody>
      </p:sp>
      <p:grpSp>
        <p:nvGrpSpPr>
          <p:cNvPr id="4" name="Group 4"/>
          <p:cNvGrpSpPr/>
          <p:nvPr/>
        </p:nvGrpSpPr>
        <p:grpSpPr>
          <a:xfrm>
            <a:off x="7574198" y="8066345"/>
            <a:ext cx="10713802" cy="2220655"/>
            <a:chOff x="0" y="0"/>
            <a:chExt cx="14285069" cy="2960873"/>
          </a:xfrm>
        </p:grpSpPr>
        <p:pic>
          <p:nvPicPr>
            <p:cNvPr id="5" name="Picture 5"/>
            <p:cNvPicPr>
              <a:picLocks noChangeAspect="1"/>
            </p:cNvPicPr>
            <p:nvPr/>
          </p:nvPicPr>
          <p:blipFill>
            <a:blip r:embed="rId3"/>
            <a:srcRect t="7947" b="7947"/>
            <a:stretch>
              <a:fillRect/>
            </a:stretch>
          </p:blipFill>
          <p:spPr>
            <a:xfrm>
              <a:off x="0" y="0"/>
              <a:ext cx="4693956" cy="2960873"/>
            </a:xfrm>
            <a:prstGeom prst="rect">
              <a:avLst/>
            </a:prstGeom>
          </p:spPr>
        </p:pic>
        <p:pic>
          <p:nvPicPr>
            <p:cNvPr id="6" name="Picture 6"/>
            <p:cNvPicPr>
              <a:picLocks noChangeAspect="1"/>
            </p:cNvPicPr>
            <p:nvPr/>
          </p:nvPicPr>
          <p:blipFill>
            <a:blip r:embed="rId4"/>
            <a:srcRect t="26345" b="26345"/>
            <a:stretch>
              <a:fillRect/>
            </a:stretch>
          </p:blipFill>
          <p:spPr>
            <a:xfrm>
              <a:off x="4795556" y="0"/>
              <a:ext cx="4693956" cy="2960873"/>
            </a:xfrm>
            <a:prstGeom prst="rect">
              <a:avLst/>
            </a:prstGeom>
          </p:spPr>
        </p:pic>
        <p:pic>
          <p:nvPicPr>
            <p:cNvPr id="7" name="Picture 7"/>
            <p:cNvPicPr>
              <a:picLocks noChangeAspect="1"/>
            </p:cNvPicPr>
            <p:nvPr/>
          </p:nvPicPr>
          <p:blipFill>
            <a:blip r:embed="rId5"/>
            <a:srcRect t="7947" b="7947"/>
            <a:stretch>
              <a:fillRect/>
            </a:stretch>
          </p:blipFill>
          <p:spPr>
            <a:xfrm>
              <a:off x="9591112" y="0"/>
              <a:ext cx="4693956" cy="2960873"/>
            </a:xfrm>
            <a:prstGeom prst="rect">
              <a:avLst/>
            </a:prstGeom>
          </p:spPr>
        </p:pic>
      </p:grpSp>
      <p:sp>
        <p:nvSpPr>
          <p:cNvPr id="8" name="Freeform 8"/>
          <p:cNvSpPr/>
          <p:nvPr/>
        </p:nvSpPr>
        <p:spPr>
          <a:xfrm>
            <a:off x="9752620" y="218609"/>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028700" y="1028700"/>
            <a:ext cx="5762933" cy="1813538"/>
          </a:xfrm>
          <a:prstGeom prst="rect">
            <a:avLst/>
          </a:prstGeom>
        </p:spPr>
        <p:txBody>
          <a:bodyPr lIns="0" tIns="0" rIns="0" bIns="0" rtlCol="0" anchor="t">
            <a:spAutoFit/>
          </a:bodyPr>
          <a:lstStyle/>
          <a:p>
            <a:pPr algn="l">
              <a:lnSpc>
                <a:spcPts val="7199"/>
              </a:lnSpc>
            </a:pPr>
            <a:r>
              <a:rPr lang="en-US" sz="5999" b="1" spc="59">
                <a:solidFill>
                  <a:srgbClr val="373737"/>
                </a:solidFill>
                <a:latin typeface="Lato 1 Bold"/>
                <a:ea typeface="Lato 1 Bold"/>
                <a:cs typeface="Lato 1 Bold"/>
                <a:sym typeface="Lato 1 Bold"/>
              </a:rPr>
              <a:t>Fuzzy Cognitive Mapping</a:t>
            </a:r>
          </a:p>
        </p:txBody>
      </p:sp>
      <p:sp>
        <p:nvSpPr>
          <p:cNvPr id="10" name="TextBox 10"/>
          <p:cNvSpPr txBox="1"/>
          <p:nvPr/>
        </p:nvSpPr>
        <p:spPr>
          <a:xfrm>
            <a:off x="947519" y="9210675"/>
            <a:ext cx="5316693"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11" name="TextBox 11"/>
          <p:cNvSpPr txBox="1"/>
          <p:nvPr/>
        </p:nvSpPr>
        <p:spPr>
          <a:xfrm>
            <a:off x="401894" y="3504207"/>
            <a:ext cx="6715105" cy="3862070"/>
          </a:xfrm>
          <a:prstGeom prst="rect">
            <a:avLst/>
          </a:prstGeom>
        </p:spPr>
        <p:txBody>
          <a:bodyPr lIns="0" tIns="0" rIns="0" bIns="0" rtlCol="0" anchor="t">
            <a:spAutoFit/>
          </a:bodyPr>
          <a:lstStyle/>
          <a:p>
            <a:pPr marL="734059" lvl="1" indent="-367030" algn="l">
              <a:lnSpc>
                <a:spcPts val="4419"/>
              </a:lnSpc>
              <a:buFont typeface="Arial"/>
              <a:buChar char="•"/>
            </a:pPr>
            <a:r>
              <a:rPr lang="en-US" sz="3399">
                <a:solidFill>
                  <a:srgbClr val="373737"/>
                </a:solidFill>
                <a:latin typeface="Lato 1"/>
                <a:ea typeface="Lato 1"/>
                <a:cs typeface="Lato 1"/>
                <a:sym typeface="Lato 1"/>
              </a:rPr>
              <a:t>Participatory systems mapping</a:t>
            </a:r>
          </a:p>
          <a:p>
            <a:pPr marL="734059" lvl="1" indent="-367030" algn="l">
              <a:lnSpc>
                <a:spcPts val="4419"/>
              </a:lnSpc>
              <a:buFont typeface="Arial"/>
              <a:buChar char="•"/>
            </a:pPr>
            <a:r>
              <a:rPr lang="en-US" sz="3399">
                <a:solidFill>
                  <a:srgbClr val="373737"/>
                </a:solidFill>
                <a:latin typeface="Lato 1"/>
                <a:ea typeface="Lato 1"/>
                <a:cs typeface="Lato 1"/>
                <a:sym typeface="Lato 1"/>
              </a:rPr>
              <a:t>Combines community and expert perceptions</a:t>
            </a:r>
          </a:p>
          <a:p>
            <a:pPr algn="l">
              <a:lnSpc>
                <a:spcPts val="4419"/>
              </a:lnSpc>
            </a:pPr>
            <a:endParaRPr lang="en-US" sz="3399">
              <a:solidFill>
                <a:srgbClr val="373737"/>
              </a:solidFill>
              <a:latin typeface="Lato 1"/>
              <a:ea typeface="Lato 1"/>
              <a:cs typeface="Lato 1"/>
              <a:sym typeface="Lato 1"/>
            </a:endParaRPr>
          </a:p>
          <a:p>
            <a:pPr marL="734059" lvl="1" indent="-367030" algn="l">
              <a:lnSpc>
                <a:spcPts val="4419"/>
              </a:lnSpc>
              <a:buAutoNum type="arabicPeriod"/>
            </a:pPr>
            <a:r>
              <a:rPr lang="en-US" sz="3399">
                <a:solidFill>
                  <a:srgbClr val="373737"/>
                </a:solidFill>
                <a:latin typeface="Lato 1"/>
                <a:ea typeface="Lato 1"/>
                <a:cs typeface="Lato 1"/>
                <a:sym typeface="Lato 1"/>
              </a:rPr>
              <a:t>What are the components of the OH system in Turkana?</a:t>
            </a:r>
          </a:p>
          <a:p>
            <a:pPr marL="734059" lvl="1" indent="-367030" algn="l">
              <a:lnSpc>
                <a:spcPts val="4419"/>
              </a:lnSpc>
              <a:buAutoNum type="arabicPeriod"/>
            </a:pPr>
            <a:r>
              <a:rPr lang="en-US" sz="3399">
                <a:solidFill>
                  <a:srgbClr val="373737"/>
                </a:solidFill>
                <a:latin typeface="Lato 1"/>
                <a:ea typeface="Lato 1"/>
                <a:cs typeface="Lato 1"/>
                <a:sym typeface="Lato 1"/>
              </a:rPr>
              <a:t>How are they related? </a:t>
            </a:r>
          </a:p>
        </p:txBody>
      </p:sp>
      <p:sp>
        <p:nvSpPr>
          <p:cNvPr id="12" name="TextBox 12"/>
          <p:cNvSpPr txBox="1"/>
          <p:nvPr/>
        </p:nvSpPr>
        <p:spPr>
          <a:xfrm>
            <a:off x="8331476" y="6575567"/>
            <a:ext cx="9199247" cy="1114425"/>
          </a:xfrm>
          <a:prstGeom prst="rect">
            <a:avLst/>
          </a:prstGeom>
        </p:spPr>
        <p:txBody>
          <a:bodyPr lIns="0" tIns="0" rIns="0" bIns="0" rtlCol="0" anchor="t">
            <a:spAutoFit/>
          </a:bodyPr>
          <a:lstStyle/>
          <a:p>
            <a:pPr algn="l">
              <a:lnSpc>
                <a:spcPts val="2930"/>
              </a:lnSpc>
            </a:pPr>
            <a:r>
              <a:rPr lang="en-US" sz="2442" spc="122">
                <a:solidFill>
                  <a:srgbClr val="373737"/>
                </a:solidFill>
                <a:latin typeface="Lato 2"/>
                <a:ea typeface="Lato 2"/>
                <a:cs typeface="Lato 2"/>
                <a:sym typeface="Lato 2"/>
              </a:rPr>
              <a:t>One Health in Turkana. Green arrows are direct relationships, red indirect. Width of arrows = edge weight. Node size = weighted centrality. Created in Gelphi.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1191" y="8066345"/>
            <a:ext cx="8360736" cy="2761179"/>
          </a:xfrm>
          <a:prstGeom prst="rect">
            <a:avLst/>
          </a:prstGeom>
          <a:solidFill>
            <a:srgbClr val="0A664D"/>
          </a:solidFill>
        </p:spPr>
        <p:txBody>
          <a:bodyPr/>
          <a:lstStyle/>
          <a:p>
            <a:endParaRPr lang="en-US"/>
          </a:p>
        </p:txBody>
      </p:sp>
      <p:sp>
        <p:nvSpPr>
          <p:cNvPr id="3" name="Freeform 3"/>
          <p:cNvSpPr/>
          <p:nvPr/>
        </p:nvSpPr>
        <p:spPr>
          <a:xfrm>
            <a:off x="0" y="0"/>
            <a:ext cx="1754275" cy="1140684"/>
          </a:xfrm>
          <a:custGeom>
            <a:avLst/>
            <a:gdLst/>
            <a:ahLst/>
            <a:cxnLst/>
            <a:rect l="l" t="t" r="r" b="b"/>
            <a:pathLst>
              <a:path w="1754275" h="1140684">
                <a:moveTo>
                  <a:pt x="0" y="0"/>
                </a:moveTo>
                <a:lnTo>
                  <a:pt x="1754275" y="0"/>
                </a:lnTo>
                <a:lnTo>
                  <a:pt x="1754275" y="1140684"/>
                </a:lnTo>
                <a:lnTo>
                  <a:pt x="0" y="1140684"/>
                </a:lnTo>
                <a:lnTo>
                  <a:pt x="0" y="0"/>
                </a:lnTo>
                <a:close/>
              </a:path>
            </a:pathLst>
          </a:custGeom>
          <a:blipFill>
            <a:blip r:embed="rId2"/>
            <a:stretch>
              <a:fillRect/>
            </a:stretch>
          </a:blipFill>
        </p:spPr>
        <p:txBody>
          <a:bodyPr/>
          <a:lstStyle/>
          <a:p>
            <a:endParaRPr lang="en-US"/>
          </a:p>
        </p:txBody>
      </p:sp>
      <p:grpSp>
        <p:nvGrpSpPr>
          <p:cNvPr id="4" name="Group 4"/>
          <p:cNvGrpSpPr/>
          <p:nvPr/>
        </p:nvGrpSpPr>
        <p:grpSpPr>
          <a:xfrm>
            <a:off x="7574198" y="8066345"/>
            <a:ext cx="10713802" cy="2220655"/>
            <a:chOff x="0" y="0"/>
            <a:chExt cx="14285069" cy="2960873"/>
          </a:xfrm>
        </p:grpSpPr>
        <p:pic>
          <p:nvPicPr>
            <p:cNvPr id="5" name="Picture 5"/>
            <p:cNvPicPr>
              <a:picLocks noChangeAspect="1"/>
            </p:cNvPicPr>
            <p:nvPr/>
          </p:nvPicPr>
          <p:blipFill>
            <a:blip r:embed="rId3"/>
            <a:srcRect t="7947" b="7947"/>
            <a:stretch>
              <a:fillRect/>
            </a:stretch>
          </p:blipFill>
          <p:spPr>
            <a:xfrm>
              <a:off x="0" y="0"/>
              <a:ext cx="4693956" cy="2960873"/>
            </a:xfrm>
            <a:prstGeom prst="rect">
              <a:avLst/>
            </a:prstGeom>
          </p:spPr>
        </p:pic>
        <p:pic>
          <p:nvPicPr>
            <p:cNvPr id="6" name="Picture 6"/>
            <p:cNvPicPr>
              <a:picLocks noChangeAspect="1"/>
            </p:cNvPicPr>
            <p:nvPr/>
          </p:nvPicPr>
          <p:blipFill>
            <a:blip r:embed="rId4"/>
            <a:srcRect t="26345" b="26345"/>
            <a:stretch>
              <a:fillRect/>
            </a:stretch>
          </p:blipFill>
          <p:spPr>
            <a:xfrm>
              <a:off x="4795556" y="0"/>
              <a:ext cx="4693956" cy="2960873"/>
            </a:xfrm>
            <a:prstGeom prst="rect">
              <a:avLst/>
            </a:prstGeom>
          </p:spPr>
        </p:pic>
        <p:pic>
          <p:nvPicPr>
            <p:cNvPr id="7" name="Picture 7"/>
            <p:cNvPicPr>
              <a:picLocks noChangeAspect="1"/>
            </p:cNvPicPr>
            <p:nvPr/>
          </p:nvPicPr>
          <p:blipFill>
            <a:blip r:embed="rId5"/>
            <a:srcRect t="7947" b="7947"/>
            <a:stretch>
              <a:fillRect/>
            </a:stretch>
          </p:blipFill>
          <p:spPr>
            <a:xfrm>
              <a:off x="9591112" y="0"/>
              <a:ext cx="4693956" cy="2960873"/>
            </a:xfrm>
            <a:prstGeom prst="rect">
              <a:avLst/>
            </a:prstGeom>
          </p:spPr>
        </p:pic>
      </p:grpSp>
      <p:sp>
        <p:nvSpPr>
          <p:cNvPr id="8" name="Freeform 8"/>
          <p:cNvSpPr/>
          <p:nvPr/>
        </p:nvSpPr>
        <p:spPr>
          <a:xfrm>
            <a:off x="9752620" y="218609"/>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028700" y="1028700"/>
            <a:ext cx="6715467" cy="906769"/>
          </a:xfrm>
          <a:prstGeom prst="rect">
            <a:avLst/>
          </a:prstGeom>
        </p:spPr>
        <p:txBody>
          <a:bodyPr lIns="0" tIns="0" rIns="0" bIns="0" rtlCol="0" anchor="t">
            <a:spAutoFit/>
          </a:bodyPr>
          <a:lstStyle/>
          <a:p>
            <a:pPr algn="l">
              <a:lnSpc>
                <a:spcPts val="7199"/>
              </a:lnSpc>
            </a:pPr>
            <a:r>
              <a:rPr lang="en-US" sz="5999" b="1" spc="59">
                <a:solidFill>
                  <a:srgbClr val="373737"/>
                </a:solidFill>
                <a:latin typeface="Lato 1 Bold"/>
                <a:ea typeface="Lato 1 Bold"/>
                <a:cs typeface="Lato 1 Bold"/>
                <a:sym typeface="Lato 1 Bold"/>
              </a:rPr>
              <a:t>Etirae Impacts</a:t>
            </a:r>
          </a:p>
        </p:txBody>
      </p:sp>
      <p:sp>
        <p:nvSpPr>
          <p:cNvPr id="10" name="TextBox 10"/>
          <p:cNvSpPr txBox="1"/>
          <p:nvPr/>
        </p:nvSpPr>
        <p:spPr>
          <a:xfrm>
            <a:off x="947519" y="9210675"/>
            <a:ext cx="5316693"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11" name="TextBox 11"/>
          <p:cNvSpPr txBox="1"/>
          <p:nvPr/>
        </p:nvSpPr>
        <p:spPr>
          <a:xfrm>
            <a:off x="1028700" y="2362706"/>
            <a:ext cx="6715105" cy="3309620"/>
          </a:xfrm>
          <a:prstGeom prst="rect">
            <a:avLst/>
          </a:prstGeom>
        </p:spPr>
        <p:txBody>
          <a:bodyPr lIns="0" tIns="0" rIns="0" bIns="0" rtlCol="0" anchor="t">
            <a:spAutoFit/>
          </a:bodyPr>
          <a:lstStyle/>
          <a:p>
            <a:pPr marL="734059" lvl="1" indent="-367030" algn="l">
              <a:lnSpc>
                <a:spcPts val="4419"/>
              </a:lnSpc>
              <a:buFont typeface="Arial"/>
              <a:buChar char="•"/>
            </a:pPr>
            <a:r>
              <a:rPr lang="en-US" sz="3399">
                <a:solidFill>
                  <a:srgbClr val="373737"/>
                </a:solidFill>
                <a:latin typeface="Lato 1"/>
                <a:ea typeface="Lato 1"/>
                <a:cs typeface="Lato 1"/>
                <a:sym typeface="Lato 1"/>
              </a:rPr>
              <a:t>Decreased water and pasture availability (competition and suppression)</a:t>
            </a:r>
          </a:p>
          <a:p>
            <a:pPr marL="734059" lvl="1" indent="-367030" algn="l">
              <a:lnSpc>
                <a:spcPts val="4419"/>
              </a:lnSpc>
              <a:buFont typeface="Arial"/>
              <a:buChar char="•"/>
            </a:pPr>
            <a:r>
              <a:rPr lang="en-US" sz="3399">
                <a:solidFill>
                  <a:srgbClr val="373737"/>
                </a:solidFill>
                <a:latin typeface="Lato 1"/>
                <a:ea typeface="Lato 1"/>
                <a:cs typeface="Lato 1"/>
                <a:sym typeface="Lato 1"/>
              </a:rPr>
              <a:t>Decreased access to water and pasture</a:t>
            </a:r>
          </a:p>
          <a:p>
            <a:pPr marL="734059" lvl="1" indent="-367030" algn="l">
              <a:lnSpc>
                <a:spcPts val="4419"/>
              </a:lnSpc>
              <a:buFont typeface="Arial"/>
              <a:buChar char="•"/>
            </a:pPr>
            <a:r>
              <a:rPr lang="en-US" sz="3399">
                <a:solidFill>
                  <a:srgbClr val="373737"/>
                </a:solidFill>
                <a:latin typeface="Lato 1"/>
                <a:ea typeface="Lato 1"/>
                <a:cs typeface="Lato 1"/>
                <a:sym typeface="Lato 1"/>
              </a:rPr>
              <a:t>Human and livestock health</a:t>
            </a:r>
          </a:p>
        </p:txBody>
      </p:sp>
      <p:sp>
        <p:nvSpPr>
          <p:cNvPr id="12" name="TextBox 12"/>
          <p:cNvSpPr txBox="1"/>
          <p:nvPr/>
        </p:nvSpPr>
        <p:spPr>
          <a:xfrm>
            <a:off x="8331476" y="6575567"/>
            <a:ext cx="9199247" cy="1114425"/>
          </a:xfrm>
          <a:prstGeom prst="rect">
            <a:avLst/>
          </a:prstGeom>
        </p:spPr>
        <p:txBody>
          <a:bodyPr lIns="0" tIns="0" rIns="0" bIns="0" rtlCol="0" anchor="t">
            <a:spAutoFit/>
          </a:bodyPr>
          <a:lstStyle/>
          <a:p>
            <a:pPr algn="l">
              <a:lnSpc>
                <a:spcPts val="2930"/>
              </a:lnSpc>
            </a:pPr>
            <a:r>
              <a:rPr lang="en-US" sz="2442" spc="122">
                <a:solidFill>
                  <a:srgbClr val="373737"/>
                </a:solidFill>
                <a:latin typeface="Lato 2"/>
                <a:ea typeface="Lato 2"/>
                <a:cs typeface="Lato 2"/>
                <a:sym typeface="Lato 2"/>
              </a:rPr>
              <a:t>Green arrows are direct relationships, red indirect. Width of arrows = edge weight. Node size = weighted centrality. Created in Gelphi.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170524" y="0"/>
            <a:ext cx="9525" cy="6652215"/>
          </a:xfrm>
          <a:prstGeom prst="rect">
            <a:avLst/>
          </a:prstGeom>
          <a:solidFill>
            <a:srgbClr val="373737"/>
          </a:solidFill>
        </p:spPr>
        <p:txBody>
          <a:bodyPr/>
          <a:lstStyle/>
          <a:p>
            <a:endParaRPr lang="en-US"/>
          </a:p>
        </p:txBody>
      </p:sp>
      <p:sp>
        <p:nvSpPr>
          <p:cNvPr id="3" name="AutoShape 3"/>
          <p:cNvSpPr/>
          <p:nvPr/>
        </p:nvSpPr>
        <p:spPr>
          <a:xfrm>
            <a:off x="12107951" y="0"/>
            <a:ext cx="9525" cy="6652215"/>
          </a:xfrm>
          <a:prstGeom prst="rect">
            <a:avLst/>
          </a:prstGeom>
          <a:solidFill>
            <a:srgbClr val="373737"/>
          </a:solidFill>
        </p:spPr>
        <p:txBody>
          <a:bodyPr/>
          <a:lstStyle/>
          <a:p>
            <a:endParaRPr lang="en-US"/>
          </a:p>
        </p:txBody>
      </p:sp>
      <p:grpSp>
        <p:nvGrpSpPr>
          <p:cNvPr id="4" name="Group 4"/>
          <p:cNvGrpSpPr/>
          <p:nvPr/>
        </p:nvGrpSpPr>
        <p:grpSpPr>
          <a:xfrm>
            <a:off x="-551722" y="6100493"/>
            <a:ext cx="19391445" cy="4520489"/>
            <a:chOff x="0" y="0"/>
            <a:chExt cx="25855259" cy="6027318"/>
          </a:xfrm>
        </p:grpSpPr>
        <p:sp>
          <p:nvSpPr>
            <p:cNvPr id="5" name="AutoShape 5"/>
            <p:cNvSpPr/>
            <p:nvPr/>
          </p:nvSpPr>
          <p:spPr>
            <a:xfrm>
              <a:off x="0" y="0"/>
              <a:ext cx="25855259" cy="6027318"/>
            </a:xfrm>
            <a:prstGeom prst="rect">
              <a:avLst/>
            </a:prstGeom>
            <a:solidFill>
              <a:srgbClr val="0A664D"/>
            </a:solidFill>
          </p:spPr>
          <p:txBody>
            <a:bodyPr/>
            <a:lstStyle/>
            <a:p>
              <a:endParaRPr lang="en-US"/>
            </a:p>
          </p:txBody>
        </p:sp>
        <p:sp>
          <p:nvSpPr>
            <p:cNvPr id="6" name="TextBox 6"/>
            <p:cNvSpPr txBox="1"/>
            <p:nvPr/>
          </p:nvSpPr>
          <p:spPr>
            <a:xfrm>
              <a:off x="2107230" y="1488834"/>
              <a:ext cx="17075780" cy="1545591"/>
            </a:xfrm>
            <a:prstGeom prst="rect">
              <a:avLst/>
            </a:prstGeom>
          </p:spPr>
          <p:txBody>
            <a:bodyPr lIns="0" tIns="0" rIns="0" bIns="0" rtlCol="0" anchor="t">
              <a:spAutoFit/>
            </a:bodyPr>
            <a:lstStyle/>
            <a:p>
              <a:pPr algn="l">
                <a:lnSpc>
                  <a:spcPts val="8799"/>
                </a:lnSpc>
              </a:pPr>
              <a:r>
                <a:rPr lang="en-US" sz="7999">
                  <a:solidFill>
                    <a:srgbClr val="FFFFFF"/>
                  </a:solidFill>
                  <a:latin typeface="Tex Gyre Termes"/>
                  <a:ea typeface="Tex Gyre Termes"/>
                  <a:cs typeface="Tex Gyre Termes"/>
                  <a:sym typeface="Tex Gyre Termes"/>
                </a:rPr>
                <a:t>Ngiturkana Voices</a:t>
              </a:r>
            </a:p>
          </p:txBody>
        </p:sp>
        <p:sp>
          <p:nvSpPr>
            <p:cNvPr id="7" name="TextBox 7"/>
            <p:cNvSpPr txBox="1"/>
            <p:nvPr/>
          </p:nvSpPr>
          <p:spPr>
            <a:xfrm>
              <a:off x="2107230" y="3486721"/>
              <a:ext cx="16654334" cy="723689"/>
            </a:xfrm>
            <a:prstGeom prst="rect">
              <a:avLst/>
            </a:prstGeom>
          </p:spPr>
          <p:txBody>
            <a:bodyPr lIns="0" tIns="0" rIns="0" bIns="0" rtlCol="0" anchor="t">
              <a:spAutoFit/>
            </a:bodyPr>
            <a:lstStyle/>
            <a:p>
              <a:pPr algn="l">
                <a:lnSpc>
                  <a:spcPts val="4420"/>
                </a:lnSpc>
              </a:pPr>
              <a:r>
                <a:rPr lang="en-US" sz="3400">
                  <a:solidFill>
                    <a:srgbClr val="FFFFFF"/>
                  </a:solidFill>
                  <a:latin typeface="Lato 1"/>
                  <a:ea typeface="Lato 1"/>
                  <a:cs typeface="Lato 1"/>
                  <a:sym typeface="Lato 1"/>
                </a:rPr>
                <a:t>Etirae impacts</a:t>
              </a:r>
            </a:p>
          </p:txBody>
        </p:sp>
      </p:grpSp>
      <p:sp>
        <p:nvSpPr>
          <p:cNvPr id="8" name="TextBox 8"/>
          <p:cNvSpPr txBox="1"/>
          <p:nvPr/>
        </p:nvSpPr>
        <p:spPr>
          <a:xfrm>
            <a:off x="924820" y="103044"/>
            <a:ext cx="4559904" cy="6379453"/>
          </a:xfrm>
          <a:prstGeom prst="rect">
            <a:avLst/>
          </a:prstGeom>
        </p:spPr>
        <p:txBody>
          <a:bodyPr lIns="0" tIns="0" rIns="0" bIns="0" rtlCol="0" anchor="t">
            <a:spAutoFit/>
          </a:bodyPr>
          <a:lstStyle/>
          <a:p>
            <a:pPr algn="l">
              <a:lnSpc>
                <a:spcPts val="4200"/>
              </a:lnSpc>
            </a:pPr>
            <a:r>
              <a:rPr lang="en-US" sz="3000" i="1">
                <a:solidFill>
                  <a:srgbClr val="373737"/>
                </a:solidFill>
                <a:latin typeface="Lato 1 Italics"/>
                <a:ea typeface="Lato 1 Italics"/>
                <a:cs typeface="Lato 1 Italics"/>
                <a:sym typeface="Lato 1 Italics"/>
              </a:rPr>
              <a:t>“This tree affect grass production, decreases water availability, and absorbs all nutrients, which is why it is always green” - FGD 08</a:t>
            </a:r>
          </a:p>
          <a:p>
            <a:pPr algn="l">
              <a:lnSpc>
                <a:spcPts val="4200"/>
              </a:lnSpc>
            </a:pPr>
            <a:endParaRPr lang="en-US" sz="3000" i="1">
              <a:solidFill>
                <a:srgbClr val="373737"/>
              </a:solidFill>
              <a:latin typeface="Lato 1 Italics"/>
              <a:ea typeface="Lato 1 Italics"/>
              <a:cs typeface="Lato 1 Italics"/>
              <a:sym typeface="Lato 1 Italics"/>
            </a:endParaRPr>
          </a:p>
          <a:p>
            <a:pPr algn="l">
              <a:lnSpc>
                <a:spcPts val="4200"/>
              </a:lnSpc>
            </a:pPr>
            <a:r>
              <a:rPr lang="en-US" sz="3000" i="1">
                <a:solidFill>
                  <a:srgbClr val="373737"/>
                </a:solidFill>
                <a:latin typeface="Lato 1 Italics"/>
                <a:ea typeface="Lato 1 Italics"/>
                <a:cs typeface="Lato 1 Italics"/>
                <a:sym typeface="Lato 1 Italics"/>
              </a:rPr>
              <a:t>The goats teeth rot and fall out. It finishes the water, it suffocates other trees” - FGD 12</a:t>
            </a:r>
          </a:p>
          <a:p>
            <a:pPr algn="l">
              <a:lnSpc>
                <a:spcPts val="4200"/>
              </a:lnSpc>
            </a:pPr>
            <a:endParaRPr lang="en-US" sz="3000" i="1">
              <a:solidFill>
                <a:srgbClr val="373737"/>
              </a:solidFill>
              <a:latin typeface="Lato 1 Italics"/>
              <a:ea typeface="Lato 1 Italics"/>
              <a:cs typeface="Lato 1 Italics"/>
              <a:sym typeface="Lato 1 Italics"/>
            </a:endParaRPr>
          </a:p>
          <a:p>
            <a:pPr algn="l">
              <a:lnSpc>
                <a:spcPts val="4199"/>
              </a:lnSpc>
            </a:pPr>
            <a:endParaRPr lang="en-US" sz="3000" i="1">
              <a:solidFill>
                <a:srgbClr val="373737"/>
              </a:solidFill>
              <a:latin typeface="Lato 1 Italics"/>
              <a:ea typeface="Lato 1 Italics"/>
              <a:cs typeface="Lato 1 Italics"/>
              <a:sym typeface="Lato 1 Italics"/>
            </a:endParaRPr>
          </a:p>
        </p:txBody>
      </p:sp>
      <p:sp>
        <p:nvSpPr>
          <p:cNvPr id="9" name="TextBox 9"/>
          <p:cNvSpPr txBox="1"/>
          <p:nvPr/>
        </p:nvSpPr>
        <p:spPr>
          <a:xfrm>
            <a:off x="6864048" y="962025"/>
            <a:ext cx="4559904" cy="3717379"/>
          </a:xfrm>
          <a:prstGeom prst="rect">
            <a:avLst/>
          </a:prstGeom>
        </p:spPr>
        <p:txBody>
          <a:bodyPr lIns="0" tIns="0" rIns="0" bIns="0" rtlCol="0" anchor="t">
            <a:spAutoFit/>
          </a:bodyPr>
          <a:lstStyle/>
          <a:p>
            <a:pPr algn="l">
              <a:lnSpc>
                <a:spcPts val="4200"/>
              </a:lnSpc>
            </a:pPr>
            <a:r>
              <a:rPr lang="en-US" sz="3000" i="1">
                <a:solidFill>
                  <a:srgbClr val="373737"/>
                </a:solidFill>
                <a:latin typeface="Lato 1 Italics"/>
                <a:ea typeface="Lato 1 Italics"/>
                <a:cs typeface="Lato 1 Italics"/>
                <a:sym typeface="Lato 1 Italics"/>
              </a:rPr>
              <a:t>“Sometimes it encloses the paths to the water points because it grows along the river banks too and also it blocks the grasses when the animals are feeding” - FGD 11</a:t>
            </a:r>
          </a:p>
        </p:txBody>
      </p:sp>
      <p:sp>
        <p:nvSpPr>
          <p:cNvPr id="10" name="TextBox 10"/>
          <p:cNvSpPr txBox="1"/>
          <p:nvPr/>
        </p:nvSpPr>
        <p:spPr>
          <a:xfrm>
            <a:off x="12699396" y="680836"/>
            <a:ext cx="4559904" cy="4772683"/>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 “Etirae causes health issues. If by any chance you have been sting by a thorn, it forms a swelling in the area. These swelling we pierce to remove the fluid, but it might become acute and you will need to see the doctor” - FGD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232663" y="-1010611"/>
            <a:ext cx="7501887" cy="11526211"/>
          </a:xfrm>
          <a:prstGeom prst="rect">
            <a:avLst/>
          </a:prstGeom>
          <a:solidFill>
            <a:srgbClr val="0A664D">
              <a:alpha val="19608"/>
            </a:srgbClr>
          </a:solidFill>
        </p:spPr>
        <p:txBody>
          <a:bodyPr/>
          <a:lstStyle/>
          <a:p>
            <a:endParaRPr lang="en-US"/>
          </a:p>
        </p:txBody>
      </p:sp>
      <p:sp>
        <p:nvSpPr>
          <p:cNvPr id="3" name="TextBox 3"/>
          <p:cNvSpPr txBox="1"/>
          <p:nvPr/>
        </p:nvSpPr>
        <p:spPr>
          <a:xfrm>
            <a:off x="2961967" y="4044632"/>
            <a:ext cx="5572433" cy="2264412"/>
          </a:xfrm>
          <a:prstGeom prst="rect">
            <a:avLst/>
          </a:prstGeom>
        </p:spPr>
        <p:txBody>
          <a:bodyPr lIns="0" tIns="0" rIns="0" bIns="0" rtlCol="0" anchor="t">
            <a:spAutoFit/>
          </a:bodyPr>
          <a:lstStyle/>
          <a:p>
            <a:pPr algn="l">
              <a:lnSpc>
                <a:spcPts val="8800"/>
              </a:lnSpc>
            </a:pPr>
            <a:r>
              <a:rPr lang="en-US" sz="8000">
                <a:solidFill>
                  <a:srgbClr val="373737"/>
                </a:solidFill>
                <a:latin typeface="Tex Gyre Termes"/>
                <a:ea typeface="Tex Gyre Termes"/>
                <a:cs typeface="Tex Gyre Termes"/>
                <a:sym typeface="Tex Gyre Termes"/>
              </a:rPr>
              <a:t>Research Summary</a:t>
            </a:r>
          </a:p>
        </p:txBody>
      </p:sp>
      <p:grpSp>
        <p:nvGrpSpPr>
          <p:cNvPr id="4" name="Group 4"/>
          <p:cNvGrpSpPr/>
          <p:nvPr/>
        </p:nvGrpSpPr>
        <p:grpSpPr>
          <a:xfrm>
            <a:off x="11039169" y="1028700"/>
            <a:ext cx="6220131" cy="1534436"/>
            <a:chOff x="0" y="0"/>
            <a:chExt cx="8293508" cy="2045915"/>
          </a:xfrm>
        </p:grpSpPr>
        <p:sp>
          <p:nvSpPr>
            <p:cNvPr id="5" name="TextBox 5"/>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Women and Etirae</a:t>
              </a:r>
            </a:p>
          </p:txBody>
        </p:sp>
        <p:sp>
          <p:nvSpPr>
            <p:cNvPr id="6" name="TextBox 6"/>
            <p:cNvSpPr txBox="1"/>
            <p:nvPr/>
          </p:nvSpPr>
          <p:spPr>
            <a:xfrm>
              <a:off x="0" y="857618"/>
              <a:ext cx="8293508" cy="11882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Fetching and watering livestock </a:t>
              </a:r>
            </a:p>
            <a:p>
              <a:pPr marL="561341" lvl="1" indent="-280670" algn="l">
                <a:lnSpc>
                  <a:spcPts val="3640"/>
                </a:lnSpc>
                <a:buFont typeface="Arial"/>
                <a:buChar char="•"/>
              </a:pPr>
              <a:r>
                <a:rPr lang="en-US" sz="2600">
                  <a:solidFill>
                    <a:srgbClr val="373737"/>
                  </a:solidFill>
                  <a:latin typeface="Lato 1"/>
                  <a:ea typeface="Lato 1"/>
                  <a:cs typeface="Lato 1"/>
                  <a:sym typeface="Lato 1"/>
                </a:rPr>
                <a:t>Gathering firewood</a:t>
              </a:r>
            </a:p>
          </p:txBody>
        </p:sp>
      </p:grpSp>
      <p:sp>
        <p:nvSpPr>
          <p:cNvPr id="7" name="AutoShape 7"/>
          <p:cNvSpPr/>
          <p:nvPr/>
        </p:nvSpPr>
        <p:spPr>
          <a:xfrm>
            <a:off x="9715500" y="-133589"/>
            <a:ext cx="25347" cy="11612150"/>
          </a:xfrm>
          <a:prstGeom prst="rect">
            <a:avLst/>
          </a:prstGeom>
          <a:solidFill>
            <a:srgbClr val="373737">
              <a:alpha val="29804"/>
            </a:srgbClr>
          </a:solidFill>
        </p:spPr>
        <p:txBody>
          <a:bodyPr/>
          <a:lstStyle/>
          <a:p>
            <a:endParaRPr lang="en-US"/>
          </a:p>
        </p:txBody>
      </p:sp>
      <p:sp>
        <p:nvSpPr>
          <p:cNvPr id="8" name="TextBox 8"/>
          <p:cNvSpPr txBox="1"/>
          <p:nvPr/>
        </p:nvSpPr>
        <p:spPr>
          <a:xfrm rot="-5400000">
            <a:off x="-2167442" y="5880504"/>
            <a:ext cx="6344658" cy="410933"/>
          </a:xfrm>
          <a:prstGeom prst="rect">
            <a:avLst/>
          </a:prstGeom>
        </p:spPr>
        <p:txBody>
          <a:bodyPr lIns="0" tIns="0" rIns="0" bIns="0" rtlCol="0" anchor="t">
            <a:spAutoFit/>
          </a:bodyPr>
          <a:lstStyle/>
          <a:p>
            <a:pPr algn="l">
              <a:lnSpc>
                <a:spcPts val="3359"/>
              </a:lnSpc>
            </a:pPr>
            <a:r>
              <a:rPr lang="en-US" sz="2399" spc="143">
                <a:solidFill>
                  <a:srgbClr val="373737"/>
                </a:solidFill>
                <a:latin typeface="Tex Gyre Termes"/>
                <a:ea typeface="Tex Gyre Termes"/>
                <a:cs typeface="Tex Gyre Termes"/>
                <a:sym typeface="Tex Gyre Termes"/>
              </a:rPr>
              <a:t>Module 2</a:t>
            </a:r>
          </a:p>
        </p:txBody>
      </p:sp>
      <p:sp>
        <p:nvSpPr>
          <p:cNvPr id="9" name="AutoShape 9"/>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0" name="AutoShape 10"/>
          <p:cNvSpPr/>
          <p:nvPr/>
        </p:nvSpPr>
        <p:spPr>
          <a:xfrm>
            <a:off x="9525000" y="2002559"/>
            <a:ext cx="381000" cy="342900"/>
          </a:xfrm>
          <a:prstGeom prst="rect">
            <a:avLst/>
          </a:prstGeom>
          <a:solidFill>
            <a:srgbClr val="373737"/>
          </a:solidFill>
        </p:spPr>
        <p:txBody>
          <a:bodyPr/>
          <a:lstStyle/>
          <a:p>
            <a:endParaRPr lang="en-US"/>
          </a:p>
        </p:txBody>
      </p:sp>
      <p:grpSp>
        <p:nvGrpSpPr>
          <p:cNvPr id="11" name="Group 11"/>
          <p:cNvGrpSpPr/>
          <p:nvPr/>
        </p:nvGrpSpPr>
        <p:grpSpPr>
          <a:xfrm>
            <a:off x="11039169" y="3100135"/>
            <a:ext cx="6220131" cy="2448836"/>
            <a:chOff x="0" y="0"/>
            <a:chExt cx="8293508" cy="3265115"/>
          </a:xfrm>
        </p:grpSpPr>
        <p:sp>
          <p:nvSpPr>
            <p:cNvPr id="12" name="TextBox 12"/>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Livelihoods</a:t>
              </a:r>
            </a:p>
          </p:txBody>
        </p:sp>
        <p:sp>
          <p:nvSpPr>
            <p:cNvPr id="13" name="TextBox 13"/>
            <p:cNvSpPr txBox="1"/>
            <p:nvPr/>
          </p:nvSpPr>
          <p:spPr>
            <a:xfrm>
              <a:off x="0" y="857618"/>
              <a:ext cx="8293508" cy="24074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Can be toxic to livestock (e.g., during drought)</a:t>
              </a:r>
            </a:p>
            <a:p>
              <a:pPr marL="561341" lvl="1" indent="-280670" algn="l">
                <a:lnSpc>
                  <a:spcPts val="3640"/>
                </a:lnSpc>
                <a:buFont typeface="Arial"/>
                <a:buChar char="•"/>
              </a:pPr>
              <a:r>
                <a:rPr lang="en-US" sz="2600">
                  <a:solidFill>
                    <a:srgbClr val="373737"/>
                  </a:solidFill>
                  <a:latin typeface="Lato 1"/>
                  <a:ea typeface="Lato 1"/>
                  <a:cs typeface="Lato 1"/>
                  <a:sym typeface="Lato 1"/>
                </a:rPr>
                <a:t>Sugary pods causes teeth to fall out and animals die </a:t>
              </a:r>
            </a:p>
          </p:txBody>
        </p:sp>
      </p:grpSp>
      <p:sp>
        <p:nvSpPr>
          <p:cNvPr id="14" name="AutoShape 14"/>
          <p:cNvSpPr/>
          <p:nvPr/>
        </p:nvSpPr>
        <p:spPr>
          <a:xfrm>
            <a:off x="9525000" y="4972050"/>
            <a:ext cx="381000" cy="342900"/>
          </a:xfrm>
          <a:prstGeom prst="rect">
            <a:avLst/>
          </a:prstGeom>
          <a:solidFill>
            <a:srgbClr val="373737"/>
          </a:solidFill>
        </p:spPr>
        <p:txBody>
          <a:bodyPr/>
          <a:lstStyle/>
          <a:p>
            <a:endParaRPr lang="en-US"/>
          </a:p>
        </p:txBody>
      </p:sp>
      <p:grpSp>
        <p:nvGrpSpPr>
          <p:cNvPr id="15" name="Group 15"/>
          <p:cNvGrpSpPr/>
          <p:nvPr/>
        </p:nvGrpSpPr>
        <p:grpSpPr>
          <a:xfrm>
            <a:off x="11039169" y="6082371"/>
            <a:ext cx="6220131" cy="2907756"/>
            <a:chOff x="0" y="0"/>
            <a:chExt cx="8293508" cy="3877008"/>
          </a:xfrm>
        </p:grpSpPr>
        <p:sp>
          <p:nvSpPr>
            <p:cNvPr id="16" name="TextBox 16"/>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Positive aspects? </a:t>
              </a:r>
            </a:p>
          </p:txBody>
        </p:sp>
        <p:sp>
          <p:nvSpPr>
            <p:cNvPr id="17" name="TextBox 17"/>
            <p:cNvSpPr txBox="1"/>
            <p:nvPr/>
          </p:nvSpPr>
          <p:spPr>
            <a:xfrm>
              <a:off x="0" y="857618"/>
              <a:ext cx="8293508" cy="3019390"/>
            </a:xfrm>
            <a:prstGeom prst="rect">
              <a:avLst/>
            </a:prstGeom>
          </p:spPr>
          <p:txBody>
            <a:bodyPr lIns="0" tIns="0" rIns="0" bIns="0" rtlCol="0" anchor="t">
              <a:spAutoFit/>
            </a:bodyPr>
            <a:lstStyle/>
            <a:p>
              <a:pPr algn="l">
                <a:lnSpc>
                  <a:spcPts val="3639"/>
                </a:lnSpc>
              </a:pPr>
              <a:r>
                <a:rPr lang="en-US" sz="2599">
                  <a:solidFill>
                    <a:srgbClr val="373737"/>
                  </a:solidFill>
                  <a:latin typeface="Lato 1"/>
                  <a:ea typeface="Lato 1"/>
                  <a:cs typeface="Lato 1"/>
                  <a:sym typeface="Lato 1"/>
                </a:rPr>
                <a:t>“We use it for firewood. We don’t have a problem accessing Prosopis, because we have the initiative to chop it down and it never runs out. We use our panga to cut them down” (Women FGD 11). </a:t>
              </a:r>
            </a:p>
          </p:txBody>
        </p:sp>
      </p:grpSp>
      <p:sp>
        <p:nvSpPr>
          <p:cNvPr id="18" name="AutoShape 18"/>
          <p:cNvSpPr/>
          <p:nvPr/>
        </p:nvSpPr>
        <p:spPr>
          <a:xfrm>
            <a:off x="9525000" y="7797932"/>
            <a:ext cx="381000" cy="342900"/>
          </a:xfrm>
          <a:prstGeom prst="rect">
            <a:avLst/>
          </a:prstGeom>
          <a:solidFill>
            <a:srgbClr val="373737"/>
          </a:solid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6575011" y="2240888"/>
            <a:ext cx="8641363" cy="5805223"/>
          </a:xfrm>
          <a:custGeom>
            <a:avLst/>
            <a:gdLst/>
            <a:ahLst/>
            <a:cxnLst/>
            <a:rect l="l" t="t" r="r" b="b"/>
            <a:pathLst>
              <a:path w="8641363" h="5805223">
                <a:moveTo>
                  <a:pt x="0" y="0"/>
                </a:moveTo>
                <a:lnTo>
                  <a:pt x="8641363" y="0"/>
                </a:lnTo>
                <a:lnTo>
                  <a:pt x="8641363" y="5805224"/>
                </a:lnTo>
                <a:lnTo>
                  <a:pt x="0" y="5805224"/>
                </a:lnTo>
                <a:lnTo>
                  <a:pt x="0" y="0"/>
                </a:lnTo>
                <a:close/>
              </a:path>
            </a:pathLst>
          </a:custGeom>
          <a:blipFill>
            <a:blip r:embed="rId2"/>
            <a:stretch>
              <a:fillRect/>
            </a:stretch>
          </a:blipFill>
        </p:spPr>
        <p:txBody>
          <a:bodyPr/>
          <a:lstStyle/>
          <a:p>
            <a:endParaRPr lang="en-US"/>
          </a:p>
        </p:txBody>
      </p:sp>
      <p:grpSp>
        <p:nvGrpSpPr>
          <p:cNvPr id="5" name="Group 5"/>
          <p:cNvGrpSpPr/>
          <p:nvPr/>
        </p:nvGrpSpPr>
        <p:grpSpPr>
          <a:xfrm>
            <a:off x="381765" y="2417140"/>
            <a:ext cx="6423760" cy="4920305"/>
            <a:chOff x="0" y="0"/>
            <a:chExt cx="8565013" cy="6560407"/>
          </a:xfrm>
        </p:grpSpPr>
        <p:sp>
          <p:nvSpPr>
            <p:cNvPr id="6" name="TextBox 6"/>
            <p:cNvSpPr txBox="1"/>
            <p:nvPr/>
          </p:nvSpPr>
          <p:spPr>
            <a:xfrm>
              <a:off x="0" y="76200"/>
              <a:ext cx="8565013" cy="4518241"/>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Prosopis management strategies</a:t>
              </a:r>
            </a:p>
          </p:txBody>
        </p:sp>
        <p:sp>
          <p:nvSpPr>
            <p:cNvPr id="7" name="TextBox 7"/>
            <p:cNvSpPr txBox="1"/>
            <p:nvPr/>
          </p:nvSpPr>
          <p:spPr>
            <a:xfrm>
              <a:off x="0" y="5187624"/>
              <a:ext cx="7221674" cy="1372783"/>
            </a:xfrm>
            <a:prstGeom prst="rect">
              <a:avLst/>
            </a:prstGeom>
          </p:spPr>
          <p:txBody>
            <a:bodyPr lIns="0" tIns="0" rIns="0" bIns="0" rtlCol="0" anchor="t">
              <a:spAutoFit/>
            </a:bodyPr>
            <a:lstStyle/>
            <a:p>
              <a:pPr algn="l">
                <a:lnSpc>
                  <a:spcPts val="4200"/>
                </a:lnSpc>
              </a:pPr>
              <a:r>
                <a:rPr lang="en-US" sz="2800">
                  <a:solidFill>
                    <a:srgbClr val="373737"/>
                  </a:solidFill>
                  <a:latin typeface="Lato 1"/>
                  <a:ea typeface="Lato 1"/>
                  <a:cs typeface="Lato 1"/>
                  <a:sym typeface="Lato 1"/>
                </a:rPr>
                <a:t>Containment, control, eradication, restoration, and utilization</a:t>
              </a:r>
            </a:p>
          </p:txBody>
        </p:sp>
      </p:grpSp>
      <p:sp>
        <p:nvSpPr>
          <p:cNvPr id="8" name="TextBox 8"/>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9" name="TextBox 9"/>
          <p:cNvSpPr txBox="1"/>
          <p:nvPr/>
        </p:nvSpPr>
        <p:spPr>
          <a:xfrm>
            <a:off x="7018050" y="7680063"/>
            <a:ext cx="2991564" cy="405765"/>
          </a:xfrm>
          <a:prstGeom prst="rect">
            <a:avLst/>
          </a:prstGeom>
        </p:spPr>
        <p:txBody>
          <a:bodyPr lIns="0" tIns="0" rIns="0" bIns="0" rtlCol="0" anchor="t">
            <a:spAutoFit/>
          </a:bodyPr>
          <a:lstStyle/>
          <a:p>
            <a:pPr algn="ctr">
              <a:lnSpc>
                <a:spcPts val="3359"/>
              </a:lnSpc>
              <a:spcBef>
                <a:spcPct val="0"/>
              </a:spcBef>
            </a:pPr>
            <a:r>
              <a:rPr lang="en-US" sz="2400" spc="144">
                <a:solidFill>
                  <a:srgbClr val="000000"/>
                </a:solidFill>
                <a:latin typeface="Tex Gyre Termes"/>
                <a:ea typeface="Tex Gyre Termes"/>
                <a:cs typeface="Tex Gyre Termes"/>
                <a:sym typeface="Tex Gyre Termes"/>
              </a:rPr>
              <a:t>Kamiri et al., 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347792" y="2759158"/>
            <a:ext cx="14557485" cy="5659222"/>
          </a:xfrm>
          <a:custGeom>
            <a:avLst/>
            <a:gdLst/>
            <a:ahLst/>
            <a:cxnLst/>
            <a:rect l="l" t="t" r="r" b="b"/>
            <a:pathLst>
              <a:path w="14557485" h="5659222">
                <a:moveTo>
                  <a:pt x="0" y="0"/>
                </a:moveTo>
                <a:lnTo>
                  <a:pt x="14557485" y="0"/>
                </a:lnTo>
                <a:lnTo>
                  <a:pt x="14557485" y="5659222"/>
                </a:lnTo>
                <a:lnTo>
                  <a:pt x="0" y="5659222"/>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1028700" y="1104900"/>
            <a:ext cx="13667451" cy="1140143"/>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Prosopis management strategies</a:t>
            </a:r>
          </a:p>
        </p:txBody>
      </p:sp>
      <p:sp>
        <p:nvSpPr>
          <p:cNvPr id="6" name="TextBox 6"/>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7" name="TextBox 7"/>
          <p:cNvSpPr txBox="1"/>
          <p:nvPr/>
        </p:nvSpPr>
        <p:spPr>
          <a:xfrm>
            <a:off x="347792" y="9522657"/>
            <a:ext cx="2991564" cy="405765"/>
          </a:xfrm>
          <a:prstGeom prst="rect">
            <a:avLst/>
          </a:prstGeom>
        </p:spPr>
        <p:txBody>
          <a:bodyPr lIns="0" tIns="0" rIns="0" bIns="0" rtlCol="0" anchor="t">
            <a:spAutoFit/>
          </a:bodyPr>
          <a:lstStyle/>
          <a:p>
            <a:pPr algn="ctr">
              <a:lnSpc>
                <a:spcPts val="3359"/>
              </a:lnSpc>
              <a:spcBef>
                <a:spcPct val="0"/>
              </a:spcBef>
            </a:pPr>
            <a:r>
              <a:rPr lang="en-US" sz="2400" b="1" spc="144">
                <a:solidFill>
                  <a:srgbClr val="000000"/>
                </a:solidFill>
                <a:latin typeface="Tex Gyre Termes Bold"/>
                <a:ea typeface="Tex Gyre Termes Bold"/>
                <a:cs typeface="Tex Gyre Termes Bold"/>
                <a:sym typeface="Tex Gyre Termes Bold"/>
              </a:rPr>
              <a:t>Kamiri et al., 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232663" y="-1010611"/>
            <a:ext cx="7501887"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3034665" y="4101084"/>
            <a:ext cx="5572433" cy="2084833"/>
            <a:chOff x="0" y="0"/>
            <a:chExt cx="7429911" cy="2779777"/>
          </a:xfrm>
        </p:grpSpPr>
        <p:sp>
          <p:nvSpPr>
            <p:cNvPr id="4" name="TextBox 4"/>
            <p:cNvSpPr txBox="1"/>
            <p:nvPr/>
          </p:nvSpPr>
          <p:spPr>
            <a:xfrm>
              <a:off x="0" y="2056088"/>
              <a:ext cx="6701959" cy="723689"/>
            </a:xfrm>
            <a:prstGeom prst="rect">
              <a:avLst/>
            </a:prstGeom>
          </p:spPr>
          <p:txBody>
            <a:bodyPr lIns="0" tIns="0" rIns="0" bIns="0" rtlCol="0" anchor="t">
              <a:spAutoFit/>
            </a:bodyPr>
            <a:lstStyle/>
            <a:p>
              <a:pPr algn="l">
                <a:lnSpc>
                  <a:spcPts val="4420"/>
                </a:lnSpc>
              </a:pPr>
              <a:r>
                <a:rPr lang="en-US" sz="3400">
                  <a:solidFill>
                    <a:srgbClr val="373737"/>
                  </a:solidFill>
                  <a:latin typeface="Lato 1"/>
                  <a:ea typeface="Lato 1"/>
                  <a:cs typeface="Lato 1"/>
                  <a:sym typeface="Lato 1"/>
                </a:rPr>
                <a:t>Livelihood benefits? </a:t>
              </a:r>
            </a:p>
          </p:txBody>
        </p:sp>
        <p:sp>
          <p:nvSpPr>
            <p:cNvPr id="5" name="TextBox 5"/>
            <p:cNvSpPr txBox="1"/>
            <p:nvPr/>
          </p:nvSpPr>
          <p:spPr>
            <a:xfrm>
              <a:off x="0" y="66675"/>
              <a:ext cx="7429911" cy="1555116"/>
            </a:xfrm>
            <a:prstGeom prst="rect">
              <a:avLst/>
            </a:prstGeom>
          </p:spPr>
          <p:txBody>
            <a:bodyPr lIns="0" tIns="0" rIns="0" bIns="0" rtlCol="0" anchor="t">
              <a:spAutoFit/>
            </a:bodyPr>
            <a:lstStyle/>
            <a:p>
              <a:pPr algn="l">
                <a:lnSpc>
                  <a:spcPts val="8800"/>
                </a:lnSpc>
              </a:pPr>
              <a:r>
                <a:rPr lang="en-US" sz="8000">
                  <a:solidFill>
                    <a:srgbClr val="373737"/>
                  </a:solidFill>
                  <a:latin typeface="Tex Gyre Termes"/>
                  <a:ea typeface="Tex Gyre Termes"/>
                  <a:cs typeface="Tex Gyre Termes"/>
                  <a:sym typeface="Tex Gyre Termes"/>
                </a:rPr>
                <a:t>Utilization</a:t>
              </a:r>
            </a:p>
          </p:txBody>
        </p:sp>
      </p:grpSp>
      <p:grpSp>
        <p:nvGrpSpPr>
          <p:cNvPr id="6" name="Group 6"/>
          <p:cNvGrpSpPr/>
          <p:nvPr/>
        </p:nvGrpSpPr>
        <p:grpSpPr>
          <a:xfrm>
            <a:off x="11010900" y="-48536"/>
            <a:ext cx="6220131" cy="10221236"/>
            <a:chOff x="0" y="0"/>
            <a:chExt cx="8293508" cy="13628315"/>
          </a:xfrm>
        </p:grpSpPr>
        <p:sp>
          <p:nvSpPr>
            <p:cNvPr id="7" name="TextBox 7"/>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Possible uses</a:t>
              </a:r>
            </a:p>
          </p:txBody>
        </p:sp>
        <p:sp>
          <p:nvSpPr>
            <p:cNvPr id="8" name="TextBox 8"/>
            <p:cNvSpPr txBox="1"/>
            <p:nvPr/>
          </p:nvSpPr>
          <p:spPr>
            <a:xfrm>
              <a:off x="0" y="857618"/>
              <a:ext cx="8293508" cy="127706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Charcoal production</a:t>
              </a:r>
            </a:p>
            <a:p>
              <a:pPr marL="1122681" lvl="2" indent="-374227" algn="l">
                <a:lnSpc>
                  <a:spcPts val="3640"/>
                </a:lnSpc>
                <a:buFont typeface="Arial"/>
                <a:buChar char="⚬"/>
              </a:pPr>
              <a:r>
                <a:rPr lang="en-US" sz="2600">
                  <a:solidFill>
                    <a:srgbClr val="373737"/>
                  </a:solidFill>
                  <a:latin typeface="Lato 1"/>
                  <a:ea typeface="Lato 1"/>
                  <a:cs typeface="Lato 1"/>
                  <a:sym typeface="Lato 1"/>
                </a:rPr>
                <a:t>Profitable and widely traded in many regions</a:t>
              </a:r>
            </a:p>
            <a:p>
              <a:pPr marL="561341" lvl="1" indent="-280670" algn="l">
                <a:lnSpc>
                  <a:spcPts val="3640"/>
                </a:lnSpc>
                <a:buFont typeface="Arial"/>
                <a:buChar char="•"/>
              </a:pPr>
              <a:r>
                <a:rPr lang="en-US" sz="2600">
                  <a:solidFill>
                    <a:srgbClr val="373737"/>
                  </a:solidFill>
                  <a:latin typeface="Lato 1"/>
                  <a:ea typeface="Lato 1"/>
                  <a:cs typeface="Lato 1"/>
                  <a:sym typeface="Lato 1"/>
                </a:rPr>
                <a:t>Fuel wood and timber for construction</a:t>
              </a:r>
            </a:p>
            <a:p>
              <a:pPr marL="561341" lvl="1" indent="-280670" algn="l">
                <a:lnSpc>
                  <a:spcPts val="3640"/>
                </a:lnSpc>
                <a:buFont typeface="Arial"/>
                <a:buChar char="•"/>
              </a:pPr>
              <a:r>
                <a:rPr lang="en-US" sz="2600">
                  <a:solidFill>
                    <a:srgbClr val="373737"/>
                  </a:solidFill>
                  <a:latin typeface="Lato 1"/>
                  <a:ea typeface="Lato 1"/>
                  <a:cs typeface="Lato 1"/>
                  <a:sym typeface="Lato 1"/>
                </a:rPr>
                <a:t>Decrease use of native species?? </a:t>
              </a:r>
            </a:p>
            <a:p>
              <a:pPr marL="561341" lvl="1" indent="-280670" algn="l">
                <a:lnSpc>
                  <a:spcPts val="3640"/>
                </a:lnSpc>
                <a:buFont typeface="Arial"/>
                <a:buChar char="•"/>
              </a:pPr>
              <a:r>
                <a:rPr lang="en-US" sz="2600">
                  <a:solidFill>
                    <a:srgbClr val="373737"/>
                  </a:solidFill>
                  <a:latin typeface="Lato 1"/>
                  <a:ea typeface="Lato 1"/>
                  <a:cs typeface="Lato 1"/>
                  <a:sym typeface="Lato 1"/>
                </a:rPr>
                <a:t>Animal feeds</a:t>
              </a:r>
            </a:p>
            <a:p>
              <a:pPr marL="1122681" lvl="2" indent="-374227" algn="l">
                <a:lnSpc>
                  <a:spcPts val="3640"/>
                </a:lnSpc>
                <a:buFont typeface="Arial"/>
                <a:buChar char="⚬"/>
              </a:pPr>
              <a:r>
                <a:rPr lang="en-US" sz="2600">
                  <a:solidFill>
                    <a:srgbClr val="373737"/>
                  </a:solidFill>
                  <a:latin typeface="Lato 1"/>
                  <a:ea typeface="Lato 1"/>
                  <a:cs typeface="Lato 1"/>
                  <a:sym typeface="Lato 1"/>
                </a:rPr>
                <a:t>Pods processed into livestock feed</a:t>
              </a:r>
            </a:p>
            <a:p>
              <a:pPr marL="1122681" lvl="2" indent="-374227" algn="l">
                <a:lnSpc>
                  <a:spcPts val="3640"/>
                </a:lnSpc>
                <a:buFont typeface="Arial"/>
                <a:buChar char="⚬"/>
              </a:pPr>
              <a:r>
                <a:rPr lang="en-US" sz="2600">
                  <a:solidFill>
                    <a:srgbClr val="373737"/>
                  </a:solidFill>
                  <a:latin typeface="Lato 1"/>
                  <a:ea typeface="Lato 1"/>
                  <a:cs typeface="Lato 1"/>
                  <a:sym typeface="Lato 1"/>
                </a:rPr>
                <a:t>High in CHOs and Protein</a:t>
              </a:r>
            </a:p>
            <a:p>
              <a:pPr marL="561341" lvl="1" indent="-280670" algn="l">
                <a:lnSpc>
                  <a:spcPts val="3640"/>
                </a:lnSpc>
                <a:buFont typeface="Arial"/>
                <a:buChar char="•"/>
              </a:pPr>
              <a:r>
                <a:rPr lang="en-US" sz="2600">
                  <a:solidFill>
                    <a:srgbClr val="373737"/>
                  </a:solidFill>
                  <a:latin typeface="Lato 1"/>
                  <a:ea typeface="Lato 1"/>
                  <a:cs typeface="Lato 1"/>
                  <a:sym typeface="Lato 1"/>
                </a:rPr>
                <a:t>Human food</a:t>
              </a:r>
            </a:p>
            <a:p>
              <a:pPr marL="1122681" lvl="2" indent="-374227" algn="l">
                <a:lnSpc>
                  <a:spcPts val="3640"/>
                </a:lnSpc>
                <a:buFont typeface="Arial"/>
                <a:buChar char="⚬"/>
              </a:pPr>
              <a:r>
                <a:rPr lang="en-US" sz="2600">
                  <a:solidFill>
                    <a:srgbClr val="373737"/>
                  </a:solidFill>
                  <a:latin typeface="Lato 1"/>
                  <a:ea typeface="Lato 1"/>
                  <a:cs typeface="Lato 1"/>
                  <a:sym typeface="Lato 1"/>
                </a:rPr>
                <a:t>Floor for human consumption</a:t>
              </a:r>
            </a:p>
            <a:p>
              <a:pPr marL="1122681" lvl="2" indent="-374227" algn="l">
                <a:lnSpc>
                  <a:spcPts val="3640"/>
                </a:lnSpc>
                <a:buFont typeface="Arial"/>
                <a:buChar char="⚬"/>
              </a:pPr>
              <a:r>
                <a:rPr lang="en-US" sz="2600">
                  <a:solidFill>
                    <a:srgbClr val="373737"/>
                  </a:solidFill>
                  <a:latin typeface="Lato 1"/>
                  <a:ea typeface="Lato 1"/>
                  <a:cs typeface="Lato 1"/>
                  <a:sym typeface="Lato 1"/>
                </a:rPr>
                <a:t>*experimental stage</a:t>
              </a:r>
            </a:p>
            <a:p>
              <a:pPr marL="561341" lvl="1" indent="-280670" algn="l">
                <a:lnSpc>
                  <a:spcPts val="3640"/>
                </a:lnSpc>
                <a:buFont typeface="Arial"/>
                <a:buChar char="•"/>
              </a:pPr>
              <a:r>
                <a:rPr lang="en-US" sz="2600">
                  <a:solidFill>
                    <a:srgbClr val="373737"/>
                  </a:solidFill>
                  <a:latin typeface="Lato 1"/>
                  <a:ea typeface="Lato 1"/>
                  <a:cs typeface="Lato 1"/>
                  <a:sym typeface="Lato 1"/>
                </a:rPr>
                <a:t>Ecosystem services</a:t>
              </a:r>
            </a:p>
            <a:p>
              <a:pPr marL="1122681" lvl="2" indent="-374227" algn="l">
                <a:lnSpc>
                  <a:spcPts val="3640"/>
                </a:lnSpc>
                <a:buFont typeface="Arial"/>
                <a:buChar char="⚬"/>
              </a:pPr>
              <a:r>
                <a:rPr lang="en-US" sz="2600">
                  <a:solidFill>
                    <a:srgbClr val="373737"/>
                  </a:solidFill>
                  <a:latin typeface="Lato 1"/>
                  <a:ea typeface="Lato 1"/>
                  <a:cs typeface="Lato 1"/>
                  <a:sym typeface="Lato 1"/>
                </a:rPr>
                <a:t>Soil stabilization, erosion control</a:t>
              </a:r>
            </a:p>
            <a:p>
              <a:pPr marL="1684022" lvl="3" indent="-421005" algn="l">
                <a:lnSpc>
                  <a:spcPts val="3640"/>
                </a:lnSpc>
                <a:buFont typeface="Arial"/>
                <a:buChar char="￭"/>
              </a:pPr>
              <a:r>
                <a:rPr lang="en-US" sz="2600">
                  <a:solidFill>
                    <a:srgbClr val="373737"/>
                  </a:solidFill>
                  <a:latin typeface="Lato 1"/>
                  <a:ea typeface="Lato 1"/>
                  <a:cs typeface="Lato 1"/>
                  <a:sym typeface="Lato 1"/>
                </a:rPr>
                <a:t>Source of all the problems in the first place... </a:t>
              </a:r>
            </a:p>
            <a:p>
              <a:pPr marL="1122681" lvl="2" indent="-374227" algn="l">
                <a:lnSpc>
                  <a:spcPts val="3640"/>
                </a:lnSpc>
                <a:buFont typeface="Arial"/>
                <a:buChar char="⚬"/>
              </a:pPr>
              <a:r>
                <a:rPr lang="en-US" sz="2600">
                  <a:solidFill>
                    <a:srgbClr val="373737"/>
                  </a:solidFill>
                  <a:latin typeface="Lato 1"/>
                  <a:ea typeface="Lato 1"/>
                  <a:cs typeface="Lato 1"/>
                  <a:sym typeface="Lato 1"/>
                </a:rPr>
                <a:t>Source of nectar for pollinating insects</a:t>
              </a:r>
            </a:p>
            <a:p>
              <a:pPr marL="561341" lvl="1" indent="-280670" algn="l">
                <a:lnSpc>
                  <a:spcPts val="3640"/>
                </a:lnSpc>
                <a:buFont typeface="Arial"/>
                <a:buChar char="•"/>
              </a:pPr>
              <a:r>
                <a:rPr lang="en-US" sz="2600">
                  <a:solidFill>
                    <a:srgbClr val="373737"/>
                  </a:solidFill>
                  <a:latin typeface="Lato 1"/>
                  <a:ea typeface="Lato 1"/>
                  <a:cs typeface="Lato 1"/>
                  <a:sym typeface="Lato 1"/>
                </a:rPr>
                <a:t>Unknown to what extent the use of such methods can be practically sustained to control further invasive spread</a:t>
              </a:r>
            </a:p>
          </p:txBody>
        </p:sp>
      </p:grpSp>
      <p:sp>
        <p:nvSpPr>
          <p:cNvPr id="9" name="AutoShape 9"/>
          <p:cNvSpPr/>
          <p:nvPr/>
        </p:nvSpPr>
        <p:spPr>
          <a:xfrm>
            <a:off x="9715500" y="-133589"/>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0504"/>
            <a:ext cx="6344658" cy="410933"/>
          </a:xfrm>
          <a:prstGeom prst="rect">
            <a:avLst/>
          </a:prstGeom>
        </p:spPr>
        <p:txBody>
          <a:bodyPr lIns="0" tIns="0" rIns="0" bIns="0" rtlCol="0" anchor="t">
            <a:spAutoFit/>
          </a:bodyPr>
          <a:lstStyle/>
          <a:p>
            <a:pPr algn="l">
              <a:lnSpc>
                <a:spcPts val="3359"/>
              </a:lnSpc>
            </a:pPr>
            <a:r>
              <a:rPr lang="en-US" sz="2399" spc="143">
                <a:solidFill>
                  <a:srgbClr val="373737"/>
                </a:solidFill>
                <a:latin typeface="Tex Gyre Termes"/>
                <a:ea typeface="Tex Gyre Termes"/>
                <a:cs typeface="Tex Gyre Termes"/>
                <a:sym typeface="Tex Gyre Termes"/>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9525000" y="2002559"/>
            <a:ext cx="381000" cy="342900"/>
          </a:xfrm>
          <a:prstGeom prst="rect">
            <a:avLst/>
          </a:prstGeom>
          <a:solidFill>
            <a:srgbClr val="373737"/>
          </a:solidFill>
        </p:spPr>
        <p:txBody>
          <a:bodyPr/>
          <a:lstStyle/>
          <a:p>
            <a:endParaRPr lang="en-US"/>
          </a:p>
        </p:txBody>
      </p:sp>
      <p:sp>
        <p:nvSpPr>
          <p:cNvPr id="13" name="AutoShape 13"/>
          <p:cNvSpPr/>
          <p:nvPr/>
        </p:nvSpPr>
        <p:spPr>
          <a:xfrm>
            <a:off x="9525000" y="4972050"/>
            <a:ext cx="381000" cy="342900"/>
          </a:xfrm>
          <a:prstGeom prst="rect">
            <a:avLst/>
          </a:prstGeom>
          <a:solidFill>
            <a:srgbClr val="373737"/>
          </a:solidFill>
        </p:spPr>
        <p:txBody>
          <a:bodyPr/>
          <a:lstStyle/>
          <a:p>
            <a:endParaRPr lang="en-US"/>
          </a:p>
        </p:txBody>
      </p:sp>
      <p:sp>
        <p:nvSpPr>
          <p:cNvPr id="14" name="AutoShape 14"/>
          <p:cNvSpPr/>
          <p:nvPr/>
        </p:nvSpPr>
        <p:spPr>
          <a:xfrm>
            <a:off x="9525000" y="7797932"/>
            <a:ext cx="381000" cy="342900"/>
          </a:xfrm>
          <a:prstGeom prst="rect">
            <a:avLst/>
          </a:prstGeom>
          <a:solidFill>
            <a:srgbClr val="373737"/>
          </a:solid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232663" y="-1010611"/>
            <a:ext cx="7501887"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3034665" y="2986340"/>
            <a:ext cx="5572433" cy="4314320"/>
            <a:chOff x="0" y="0"/>
            <a:chExt cx="7429911" cy="5752426"/>
          </a:xfrm>
        </p:grpSpPr>
        <p:sp>
          <p:nvSpPr>
            <p:cNvPr id="4" name="TextBox 4"/>
            <p:cNvSpPr txBox="1"/>
            <p:nvPr/>
          </p:nvSpPr>
          <p:spPr>
            <a:xfrm>
              <a:off x="0" y="5028737"/>
              <a:ext cx="6701959" cy="723689"/>
            </a:xfrm>
            <a:prstGeom prst="rect">
              <a:avLst/>
            </a:prstGeom>
          </p:spPr>
          <p:txBody>
            <a:bodyPr lIns="0" tIns="0" rIns="0" bIns="0" rtlCol="0" anchor="t">
              <a:spAutoFit/>
            </a:bodyPr>
            <a:lstStyle/>
            <a:p>
              <a:pPr algn="l">
                <a:lnSpc>
                  <a:spcPts val="4420"/>
                </a:lnSpc>
              </a:pPr>
              <a:r>
                <a:rPr lang="en-US" sz="3400">
                  <a:solidFill>
                    <a:srgbClr val="373737"/>
                  </a:solidFill>
                  <a:latin typeface="Lato 1"/>
                  <a:ea typeface="Lato 1"/>
                  <a:cs typeface="Lato 1"/>
                  <a:sym typeface="Lato 1"/>
                </a:rPr>
                <a:t>Feasability </a:t>
              </a:r>
            </a:p>
          </p:txBody>
        </p:sp>
        <p:sp>
          <p:nvSpPr>
            <p:cNvPr id="5" name="TextBox 5"/>
            <p:cNvSpPr txBox="1"/>
            <p:nvPr/>
          </p:nvSpPr>
          <p:spPr>
            <a:xfrm>
              <a:off x="0" y="66675"/>
              <a:ext cx="7429911" cy="4527766"/>
            </a:xfrm>
            <a:prstGeom prst="rect">
              <a:avLst/>
            </a:prstGeom>
          </p:spPr>
          <p:txBody>
            <a:bodyPr lIns="0" tIns="0" rIns="0" bIns="0" rtlCol="0" anchor="t">
              <a:spAutoFit/>
            </a:bodyPr>
            <a:lstStyle/>
            <a:p>
              <a:pPr algn="l">
                <a:lnSpc>
                  <a:spcPts val="8800"/>
                </a:lnSpc>
              </a:pPr>
              <a:r>
                <a:rPr lang="en-US" sz="8000">
                  <a:solidFill>
                    <a:srgbClr val="373737"/>
                  </a:solidFill>
                  <a:latin typeface="Tex Gyre Termes"/>
                  <a:ea typeface="Tex Gyre Termes"/>
                  <a:cs typeface="Tex Gyre Termes"/>
                  <a:sym typeface="Tex Gyre Termes"/>
                </a:rPr>
                <a:t>Complete or partial control</a:t>
              </a:r>
            </a:p>
          </p:txBody>
        </p:sp>
      </p:grpSp>
      <p:grpSp>
        <p:nvGrpSpPr>
          <p:cNvPr id="6" name="Group 6"/>
          <p:cNvGrpSpPr/>
          <p:nvPr/>
        </p:nvGrpSpPr>
        <p:grpSpPr>
          <a:xfrm>
            <a:off x="11010900" y="865864"/>
            <a:ext cx="6220131" cy="8392436"/>
            <a:chOff x="0" y="0"/>
            <a:chExt cx="8293508" cy="11189915"/>
          </a:xfrm>
        </p:grpSpPr>
        <p:sp>
          <p:nvSpPr>
            <p:cNvPr id="7" name="TextBox 7"/>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Complete eradication</a:t>
              </a:r>
            </a:p>
          </p:txBody>
        </p:sp>
        <p:sp>
          <p:nvSpPr>
            <p:cNvPr id="8" name="TextBox 8"/>
            <p:cNvSpPr txBox="1"/>
            <p:nvPr/>
          </p:nvSpPr>
          <p:spPr>
            <a:xfrm>
              <a:off x="0" y="857618"/>
              <a:ext cx="8293508" cy="103322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Mechanical methods</a:t>
              </a:r>
            </a:p>
            <a:p>
              <a:pPr marL="1122681" lvl="2" indent="-374227" algn="l">
                <a:lnSpc>
                  <a:spcPts val="3640"/>
                </a:lnSpc>
                <a:buFont typeface="Arial"/>
                <a:buChar char="⚬"/>
              </a:pPr>
              <a:r>
                <a:rPr lang="en-US" sz="2600">
                  <a:solidFill>
                    <a:srgbClr val="373737"/>
                  </a:solidFill>
                  <a:latin typeface="Lato 1"/>
                  <a:ea typeface="Lato 1"/>
                  <a:cs typeface="Lato 1"/>
                  <a:sym typeface="Lato 1"/>
                </a:rPr>
                <a:t>High costs, re-infestation, limited long-term effectiveness</a:t>
              </a:r>
            </a:p>
            <a:p>
              <a:pPr marL="561341" lvl="1" indent="-280670" algn="l">
                <a:lnSpc>
                  <a:spcPts val="3640"/>
                </a:lnSpc>
                <a:buFont typeface="Arial"/>
                <a:buChar char="•"/>
              </a:pPr>
              <a:r>
                <a:rPr lang="en-US" sz="2600">
                  <a:solidFill>
                    <a:srgbClr val="373737"/>
                  </a:solidFill>
                  <a:latin typeface="Lato 1"/>
                  <a:ea typeface="Lato 1"/>
                  <a:cs typeface="Lato 1"/>
                  <a:sym typeface="Lato 1"/>
                </a:rPr>
                <a:t>Chemical methods (glyphosate)</a:t>
              </a:r>
            </a:p>
            <a:p>
              <a:pPr marL="1122681" lvl="2" indent="-374227" algn="l">
                <a:lnSpc>
                  <a:spcPts val="3640"/>
                </a:lnSpc>
                <a:buFont typeface="Arial"/>
                <a:buChar char="⚬"/>
              </a:pPr>
              <a:r>
                <a:rPr lang="en-US" sz="2600">
                  <a:solidFill>
                    <a:srgbClr val="373737"/>
                  </a:solidFill>
                  <a:latin typeface="Lato 1"/>
                  <a:ea typeface="Lato 1"/>
                  <a:cs typeface="Lato 1"/>
                  <a:sym typeface="Lato 1"/>
                </a:rPr>
                <a:t>expensive, ineffective for old stands, impractical in East Africa</a:t>
              </a:r>
            </a:p>
            <a:p>
              <a:pPr marL="561341" lvl="1" indent="-280670" algn="l">
                <a:lnSpc>
                  <a:spcPts val="3640"/>
                </a:lnSpc>
                <a:buFont typeface="Arial"/>
                <a:buChar char="•"/>
              </a:pPr>
              <a:r>
                <a:rPr lang="en-US" sz="2600">
                  <a:solidFill>
                    <a:srgbClr val="373737"/>
                  </a:solidFill>
                  <a:latin typeface="Lato 1"/>
                  <a:ea typeface="Lato 1"/>
                  <a:cs typeface="Lato 1"/>
                  <a:sym typeface="Lato 1"/>
                </a:rPr>
                <a:t>Biological control</a:t>
              </a:r>
            </a:p>
            <a:p>
              <a:pPr marL="1122681" lvl="2" indent="-374227" algn="l">
                <a:lnSpc>
                  <a:spcPts val="3640"/>
                </a:lnSpc>
                <a:buFont typeface="Arial"/>
                <a:buChar char="⚬"/>
              </a:pPr>
              <a:r>
                <a:rPr lang="en-US" sz="2600">
                  <a:solidFill>
                    <a:srgbClr val="373737"/>
                  </a:solidFill>
                  <a:latin typeface="Lato 1"/>
                  <a:ea typeface="Lato 1"/>
                  <a:cs typeface="Lato 1"/>
                  <a:sym typeface="Lato 1"/>
                </a:rPr>
                <a:t>Evippe moth (Kenya)</a:t>
              </a:r>
            </a:p>
            <a:p>
              <a:pPr marL="1122681" lvl="2" indent="-374227" algn="l">
                <a:lnSpc>
                  <a:spcPts val="3640"/>
                </a:lnSpc>
                <a:buFont typeface="Arial"/>
                <a:buChar char="⚬"/>
              </a:pPr>
              <a:r>
                <a:rPr lang="en-US" sz="2600">
                  <a:solidFill>
                    <a:srgbClr val="373737"/>
                  </a:solidFill>
                  <a:latin typeface="Lato 1"/>
                  <a:ea typeface="Lato 1"/>
                  <a:cs typeface="Lato 1"/>
                  <a:sym typeface="Lato 1"/>
                </a:rPr>
                <a:t>Proven success in Australia and some limited trials in South Africa</a:t>
              </a:r>
            </a:p>
            <a:p>
              <a:pPr marL="561341" lvl="1" indent="-280670" algn="l">
                <a:lnSpc>
                  <a:spcPts val="3640"/>
                </a:lnSpc>
                <a:buFont typeface="Arial"/>
                <a:buChar char="•"/>
              </a:pPr>
              <a:r>
                <a:rPr lang="en-US" sz="2600">
                  <a:solidFill>
                    <a:srgbClr val="373737"/>
                  </a:solidFill>
                  <a:latin typeface="Lato 1"/>
                  <a:ea typeface="Lato 1"/>
                  <a:cs typeface="Lato 1"/>
                  <a:sym typeface="Lato 1"/>
                </a:rPr>
                <a:t>Containment of livestock</a:t>
              </a:r>
            </a:p>
            <a:p>
              <a:pPr marL="1122681" lvl="2" indent="-374227" algn="l">
                <a:lnSpc>
                  <a:spcPts val="3640"/>
                </a:lnSpc>
                <a:buFont typeface="Arial"/>
                <a:buChar char="⚬"/>
              </a:pPr>
              <a:r>
                <a:rPr lang="en-US" sz="2600">
                  <a:solidFill>
                    <a:srgbClr val="373737"/>
                  </a:solidFill>
                  <a:latin typeface="Lato 1"/>
                  <a:ea typeface="Lato 1"/>
                  <a:cs typeface="Lato 1"/>
                  <a:sym typeface="Lato 1"/>
                </a:rPr>
                <a:t>Fencing infested areas to restrict animal movement (seed dispersal)</a:t>
              </a:r>
            </a:p>
            <a:p>
              <a:pPr marL="1122681" lvl="2" indent="-374227" algn="l">
                <a:lnSpc>
                  <a:spcPts val="3640"/>
                </a:lnSpc>
                <a:buFont typeface="Arial"/>
                <a:buChar char="⚬"/>
              </a:pPr>
              <a:r>
                <a:rPr lang="en-US" sz="2600">
                  <a:solidFill>
                    <a:srgbClr val="373737"/>
                  </a:solidFill>
                  <a:latin typeface="Lato 1"/>
                  <a:ea typeface="Lato 1"/>
                  <a:cs typeface="Lato 1"/>
                  <a:sym typeface="Lato 1"/>
                </a:rPr>
                <a:t>Detrimental to pastoralists</a:t>
              </a:r>
            </a:p>
            <a:p>
              <a:pPr marL="1122681" lvl="2" indent="-374227" algn="l">
                <a:lnSpc>
                  <a:spcPts val="3640"/>
                </a:lnSpc>
                <a:buFont typeface="Arial"/>
                <a:buChar char="⚬"/>
              </a:pPr>
              <a:r>
                <a:rPr lang="en-US" sz="2600">
                  <a:solidFill>
                    <a:srgbClr val="373737"/>
                  </a:solidFill>
                  <a:latin typeface="Lato 1"/>
                  <a:ea typeface="Lato 1"/>
                  <a:cs typeface="Lato 1"/>
                  <a:sym typeface="Lato 1"/>
                </a:rPr>
                <a:t>Won’t seed dispersal by other routes (e.g., waterways, wildlife, etc). </a:t>
              </a:r>
            </a:p>
          </p:txBody>
        </p:sp>
      </p:grpSp>
      <p:sp>
        <p:nvSpPr>
          <p:cNvPr id="9" name="AutoShape 9"/>
          <p:cNvSpPr/>
          <p:nvPr/>
        </p:nvSpPr>
        <p:spPr>
          <a:xfrm>
            <a:off x="9715500" y="-133589"/>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0504"/>
            <a:ext cx="6344658" cy="410933"/>
          </a:xfrm>
          <a:prstGeom prst="rect">
            <a:avLst/>
          </a:prstGeom>
        </p:spPr>
        <p:txBody>
          <a:bodyPr lIns="0" tIns="0" rIns="0" bIns="0" rtlCol="0" anchor="t">
            <a:spAutoFit/>
          </a:bodyPr>
          <a:lstStyle/>
          <a:p>
            <a:pPr algn="l">
              <a:lnSpc>
                <a:spcPts val="3359"/>
              </a:lnSpc>
            </a:pPr>
            <a:r>
              <a:rPr lang="en-US" sz="2399" spc="143">
                <a:solidFill>
                  <a:srgbClr val="373737"/>
                </a:solidFill>
                <a:latin typeface="Tex Gyre Termes"/>
                <a:ea typeface="Tex Gyre Termes"/>
                <a:cs typeface="Tex Gyre Termes"/>
                <a:sym typeface="Tex Gyre Termes"/>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9525000" y="2002559"/>
            <a:ext cx="381000" cy="342900"/>
          </a:xfrm>
          <a:prstGeom prst="rect">
            <a:avLst/>
          </a:prstGeom>
          <a:solidFill>
            <a:srgbClr val="373737"/>
          </a:solidFill>
        </p:spPr>
        <p:txBody>
          <a:bodyPr/>
          <a:lstStyle/>
          <a:p>
            <a:endParaRPr lang="en-US"/>
          </a:p>
        </p:txBody>
      </p:sp>
      <p:sp>
        <p:nvSpPr>
          <p:cNvPr id="13" name="AutoShape 13"/>
          <p:cNvSpPr/>
          <p:nvPr/>
        </p:nvSpPr>
        <p:spPr>
          <a:xfrm>
            <a:off x="9525000" y="4972050"/>
            <a:ext cx="381000" cy="342900"/>
          </a:xfrm>
          <a:prstGeom prst="rect">
            <a:avLst/>
          </a:prstGeom>
          <a:solidFill>
            <a:srgbClr val="373737"/>
          </a:solidFill>
        </p:spPr>
        <p:txBody>
          <a:bodyPr/>
          <a:lstStyle/>
          <a:p>
            <a:endParaRPr lang="en-US"/>
          </a:p>
        </p:txBody>
      </p:sp>
      <p:sp>
        <p:nvSpPr>
          <p:cNvPr id="14" name="AutoShape 14"/>
          <p:cNvSpPr/>
          <p:nvPr/>
        </p:nvSpPr>
        <p:spPr>
          <a:xfrm>
            <a:off x="9525000" y="7797932"/>
            <a:ext cx="381000" cy="342900"/>
          </a:xfrm>
          <a:prstGeom prst="rect">
            <a:avLst/>
          </a:prstGeom>
          <a:solidFill>
            <a:srgbClr val="373737"/>
          </a:solid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232663" y="-1010611"/>
            <a:ext cx="7501887" cy="11526211"/>
          </a:xfrm>
          <a:prstGeom prst="rect">
            <a:avLst/>
          </a:prstGeom>
          <a:solidFill>
            <a:srgbClr val="0A664D">
              <a:alpha val="19608"/>
            </a:srgbClr>
          </a:solidFill>
        </p:spPr>
        <p:txBody>
          <a:bodyPr/>
          <a:lstStyle/>
          <a:p>
            <a:endParaRPr lang="en-US"/>
          </a:p>
        </p:txBody>
      </p:sp>
      <p:grpSp>
        <p:nvGrpSpPr>
          <p:cNvPr id="3" name="Group 3"/>
          <p:cNvGrpSpPr/>
          <p:nvPr/>
        </p:nvGrpSpPr>
        <p:grpSpPr>
          <a:xfrm>
            <a:off x="3034665" y="3822398"/>
            <a:ext cx="5572433" cy="2642204"/>
            <a:chOff x="0" y="0"/>
            <a:chExt cx="7429911" cy="3522939"/>
          </a:xfrm>
        </p:grpSpPr>
        <p:sp>
          <p:nvSpPr>
            <p:cNvPr id="4" name="TextBox 4"/>
            <p:cNvSpPr txBox="1"/>
            <p:nvPr/>
          </p:nvSpPr>
          <p:spPr>
            <a:xfrm>
              <a:off x="0" y="2056088"/>
              <a:ext cx="6701959" cy="1466851"/>
            </a:xfrm>
            <a:prstGeom prst="rect">
              <a:avLst/>
            </a:prstGeom>
          </p:spPr>
          <p:txBody>
            <a:bodyPr lIns="0" tIns="0" rIns="0" bIns="0" rtlCol="0" anchor="t">
              <a:spAutoFit/>
            </a:bodyPr>
            <a:lstStyle/>
            <a:p>
              <a:pPr algn="l">
                <a:lnSpc>
                  <a:spcPts val="4420"/>
                </a:lnSpc>
              </a:pPr>
              <a:r>
                <a:rPr lang="en-US" sz="3400">
                  <a:solidFill>
                    <a:srgbClr val="373737"/>
                  </a:solidFill>
                  <a:latin typeface="Lato 1"/>
                  <a:ea typeface="Lato 1"/>
                  <a:cs typeface="Lato 1"/>
                  <a:sym typeface="Lato 1"/>
                </a:rPr>
                <a:t>Croplands and Pastureland</a:t>
              </a:r>
            </a:p>
          </p:txBody>
        </p:sp>
        <p:sp>
          <p:nvSpPr>
            <p:cNvPr id="5" name="TextBox 5"/>
            <p:cNvSpPr txBox="1"/>
            <p:nvPr/>
          </p:nvSpPr>
          <p:spPr>
            <a:xfrm>
              <a:off x="0" y="66675"/>
              <a:ext cx="7429911" cy="1555116"/>
            </a:xfrm>
            <a:prstGeom prst="rect">
              <a:avLst/>
            </a:prstGeom>
          </p:spPr>
          <p:txBody>
            <a:bodyPr lIns="0" tIns="0" rIns="0" bIns="0" rtlCol="0" anchor="t">
              <a:spAutoFit/>
            </a:bodyPr>
            <a:lstStyle/>
            <a:p>
              <a:pPr algn="l">
                <a:lnSpc>
                  <a:spcPts val="8800"/>
                </a:lnSpc>
              </a:pPr>
              <a:r>
                <a:rPr lang="en-US" sz="8000">
                  <a:solidFill>
                    <a:srgbClr val="373737"/>
                  </a:solidFill>
                  <a:latin typeface="Tex Gyre Termes"/>
                  <a:ea typeface="Tex Gyre Termes"/>
                  <a:cs typeface="Tex Gyre Termes"/>
                  <a:sym typeface="Tex Gyre Termes"/>
                </a:rPr>
                <a:t>Restoration</a:t>
              </a:r>
            </a:p>
          </p:txBody>
        </p:sp>
      </p:grpSp>
      <p:grpSp>
        <p:nvGrpSpPr>
          <p:cNvPr id="6" name="Group 6"/>
          <p:cNvGrpSpPr/>
          <p:nvPr/>
        </p:nvGrpSpPr>
        <p:grpSpPr>
          <a:xfrm>
            <a:off x="11010900" y="1780264"/>
            <a:ext cx="6220131" cy="6563636"/>
            <a:chOff x="0" y="0"/>
            <a:chExt cx="8293508" cy="8751515"/>
          </a:xfrm>
        </p:grpSpPr>
        <p:sp>
          <p:nvSpPr>
            <p:cNvPr id="7" name="TextBox 7"/>
            <p:cNvSpPr txBox="1"/>
            <p:nvPr/>
          </p:nvSpPr>
          <p:spPr>
            <a:xfrm>
              <a:off x="0" y="-57150"/>
              <a:ext cx="8293508" cy="665436"/>
            </a:xfrm>
            <a:prstGeom prst="rect">
              <a:avLst/>
            </a:prstGeom>
          </p:spPr>
          <p:txBody>
            <a:bodyPr lIns="0" tIns="0" rIns="0" bIns="0" rtlCol="0" anchor="t">
              <a:spAutoFit/>
            </a:bodyPr>
            <a:lstStyle/>
            <a:p>
              <a:pPr algn="l">
                <a:lnSpc>
                  <a:spcPts val="4199"/>
                </a:lnSpc>
              </a:pPr>
              <a:r>
                <a:rPr lang="en-US" sz="2999" i="1">
                  <a:solidFill>
                    <a:srgbClr val="373737"/>
                  </a:solidFill>
                  <a:latin typeface="Lato 1 Italics"/>
                  <a:ea typeface="Lato 1 Italics"/>
                  <a:cs typeface="Lato 1 Italics"/>
                  <a:sym typeface="Lato 1 Italics"/>
                </a:rPr>
                <a:t>Pastureland</a:t>
              </a:r>
            </a:p>
          </p:txBody>
        </p:sp>
        <p:sp>
          <p:nvSpPr>
            <p:cNvPr id="8" name="TextBox 8"/>
            <p:cNvSpPr txBox="1"/>
            <p:nvPr/>
          </p:nvSpPr>
          <p:spPr>
            <a:xfrm>
              <a:off x="0" y="857618"/>
              <a:ext cx="8293508" cy="7893897"/>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373737"/>
                  </a:solidFill>
                  <a:latin typeface="Lato 1"/>
                  <a:ea typeface="Lato 1"/>
                  <a:cs typeface="Lato 1"/>
                  <a:sym typeface="Lato 1"/>
                </a:rPr>
                <a:t>Process</a:t>
              </a:r>
            </a:p>
            <a:p>
              <a:pPr marL="1122681" lvl="2" indent="-374227" algn="l">
                <a:lnSpc>
                  <a:spcPts val="3640"/>
                </a:lnSpc>
                <a:buFont typeface="Arial"/>
                <a:buChar char="⚬"/>
              </a:pPr>
              <a:r>
                <a:rPr lang="en-US" sz="2600">
                  <a:solidFill>
                    <a:srgbClr val="373737"/>
                  </a:solidFill>
                  <a:latin typeface="Lato 1"/>
                  <a:ea typeface="Lato 1"/>
                  <a:cs typeface="Lato 1"/>
                  <a:sym typeface="Lato 1"/>
                </a:rPr>
                <a:t>Partial removal of Prosopis from pasturelands</a:t>
              </a:r>
            </a:p>
            <a:p>
              <a:pPr marL="1122681" lvl="2" indent="-374227" algn="l">
                <a:lnSpc>
                  <a:spcPts val="3640"/>
                </a:lnSpc>
                <a:buFont typeface="Arial"/>
                <a:buChar char="⚬"/>
              </a:pPr>
              <a:r>
                <a:rPr lang="en-US" sz="2600">
                  <a:solidFill>
                    <a:srgbClr val="373737"/>
                  </a:solidFill>
                  <a:latin typeface="Lato 1"/>
                  <a:ea typeface="Lato 1"/>
                  <a:cs typeface="Lato 1"/>
                  <a:sym typeface="Lato 1"/>
                </a:rPr>
                <a:t>Re-seeding with fast-growing pasture species </a:t>
              </a:r>
            </a:p>
            <a:p>
              <a:pPr marL="561341" lvl="1" indent="-280670" algn="l">
                <a:lnSpc>
                  <a:spcPts val="3640"/>
                </a:lnSpc>
                <a:buFont typeface="Arial"/>
                <a:buChar char="•"/>
              </a:pPr>
              <a:r>
                <a:rPr lang="en-US" sz="2600">
                  <a:solidFill>
                    <a:srgbClr val="373737"/>
                  </a:solidFill>
                  <a:latin typeface="Lato 1"/>
                  <a:ea typeface="Lato 1"/>
                  <a:cs typeface="Lato 1"/>
                  <a:sym typeface="Lato 1"/>
                </a:rPr>
                <a:t>Challenges</a:t>
              </a:r>
            </a:p>
            <a:p>
              <a:pPr marL="1122681" lvl="2" indent="-374227" algn="l">
                <a:lnSpc>
                  <a:spcPts val="3640"/>
                </a:lnSpc>
                <a:buFont typeface="Arial"/>
                <a:buChar char="⚬"/>
              </a:pPr>
              <a:r>
                <a:rPr lang="en-US" sz="2600">
                  <a:solidFill>
                    <a:srgbClr val="373737"/>
                  </a:solidFill>
                  <a:latin typeface="Lato 1"/>
                  <a:ea typeface="Lato 1"/>
                  <a:cs typeface="Lato 1"/>
                  <a:sym typeface="Lato 1"/>
                </a:rPr>
                <a:t>Requires regular control of Prosopis regrowth for sustained benefits</a:t>
              </a:r>
            </a:p>
            <a:p>
              <a:pPr marL="1122681" lvl="2" indent="-374227" algn="l">
                <a:lnSpc>
                  <a:spcPts val="3640"/>
                </a:lnSpc>
                <a:buFont typeface="Arial"/>
                <a:buChar char="⚬"/>
              </a:pPr>
              <a:r>
                <a:rPr lang="en-US" sz="2600">
                  <a:solidFill>
                    <a:srgbClr val="373737"/>
                  </a:solidFill>
                  <a:latin typeface="Lato 1"/>
                  <a:ea typeface="Lato 1"/>
                  <a:cs typeface="Lato 1"/>
                  <a:sym typeface="Lato 1"/>
                </a:rPr>
                <a:t>Reseeding with native trees? - eg E</a:t>
              </a:r>
              <a:r>
                <a:rPr lang="en-US" sz="2600" i="1">
                  <a:solidFill>
                    <a:srgbClr val="373737"/>
                  </a:solidFill>
                  <a:latin typeface="Lato 1 Italics"/>
                  <a:ea typeface="Lato 1 Italics"/>
                  <a:cs typeface="Lato 1 Italics"/>
                  <a:sym typeface="Lato 1 Italics"/>
                </a:rPr>
                <a:t>woi </a:t>
              </a:r>
              <a:r>
                <a:rPr lang="en-US" sz="2600">
                  <a:solidFill>
                    <a:srgbClr val="373737"/>
                  </a:solidFill>
                  <a:latin typeface="Lato 1"/>
                  <a:ea typeface="Lato 1"/>
                  <a:cs typeface="Lato 1"/>
                  <a:sym typeface="Lato 1"/>
                </a:rPr>
                <a:t>in Turkana is a critical dry-season browsing resource that is being outcompeted by Etirae</a:t>
              </a:r>
            </a:p>
          </p:txBody>
        </p:sp>
      </p:grpSp>
      <p:sp>
        <p:nvSpPr>
          <p:cNvPr id="9" name="AutoShape 9"/>
          <p:cNvSpPr/>
          <p:nvPr/>
        </p:nvSpPr>
        <p:spPr>
          <a:xfrm>
            <a:off x="9715500" y="-133589"/>
            <a:ext cx="25347" cy="11612150"/>
          </a:xfrm>
          <a:prstGeom prst="rect">
            <a:avLst/>
          </a:prstGeom>
          <a:solidFill>
            <a:srgbClr val="373737">
              <a:alpha val="29804"/>
            </a:srgbClr>
          </a:solidFill>
        </p:spPr>
        <p:txBody>
          <a:bodyPr/>
          <a:lstStyle/>
          <a:p>
            <a:endParaRPr lang="en-US"/>
          </a:p>
        </p:txBody>
      </p:sp>
      <p:sp>
        <p:nvSpPr>
          <p:cNvPr id="10" name="TextBox 10"/>
          <p:cNvSpPr txBox="1"/>
          <p:nvPr/>
        </p:nvSpPr>
        <p:spPr>
          <a:xfrm rot="-5400000">
            <a:off x="-2167442" y="5880504"/>
            <a:ext cx="6344658" cy="410933"/>
          </a:xfrm>
          <a:prstGeom prst="rect">
            <a:avLst/>
          </a:prstGeom>
        </p:spPr>
        <p:txBody>
          <a:bodyPr lIns="0" tIns="0" rIns="0" bIns="0" rtlCol="0" anchor="t">
            <a:spAutoFit/>
          </a:bodyPr>
          <a:lstStyle/>
          <a:p>
            <a:pPr algn="l">
              <a:lnSpc>
                <a:spcPts val="3359"/>
              </a:lnSpc>
            </a:pPr>
            <a:r>
              <a:rPr lang="en-US" sz="2399" spc="143">
                <a:solidFill>
                  <a:srgbClr val="373737"/>
                </a:solidFill>
                <a:latin typeface="Tex Gyre Termes"/>
                <a:ea typeface="Tex Gyre Termes"/>
                <a:cs typeface="Tex Gyre Termes"/>
                <a:sym typeface="Tex Gyre Termes"/>
              </a:rPr>
              <a:t>Module 2</a:t>
            </a:r>
          </a:p>
        </p:txBody>
      </p:sp>
      <p:sp>
        <p:nvSpPr>
          <p:cNvPr id="11" name="AutoShape 11"/>
          <p:cNvSpPr/>
          <p:nvPr/>
        </p:nvSpPr>
        <p:spPr>
          <a:xfrm>
            <a:off x="1946020" y="-133589"/>
            <a:ext cx="25347" cy="11612150"/>
          </a:xfrm>
          <a:prstGeom prst="rect">
            <a:avLst/>
          </a:prstGeom>
          <a:solidFill>
            <a:srgbClr val="373737">
              <a:alpha val="29804"/>
            </a:srgbClr>
          </a:solidFill>
        </p:spPr>
        <p:txBody>
          <a:bodyPr/>
          <a:lstStyle/>
          <a:p>
            <a:endParaRPr lang="en-US"/>
          </a:p>
        </p:txBody>
      </p:sp>
      <p:sp>
        <p:nvSpPr>
          <p:cNvPr id="12" name="AutoShape 12"/>
          <p:cNvSpPr/>
          <p:nvPr/>
        </p:nvSpPr>
        <p:spPr>
          <a:xfrm>
            <a:off x="9525000" y="2002559"/>
            <a:ext cx="381000" cy="342900"/>
          </a:xfrm>
          <a:prstGeom prst="rect">
            <a:avLst/>
          </a:prstGeom>
          <a:solidFill>
            <a:srgbClr val="373737"/>
          </a:solidFill>
        </p:spPr>
        <p:txBody>
          <a:bodyPr/>
          <a:lstStyle/>
          <a:p>
            <a:endParaRPr lang="en-US"/>
          </a:p>
        </p:txBody>
      </p:sp>
      <p:sp>
        <p:nvSpPr>
          <p:cNvPr id="13" name="AutoShape 13"/>
          <p:cNvSpPr/>
          <p:nvPr/>
        </p:nvSpPr>
        <p:spPr>
          <a:xfrm>
            <a:off x="9525000" y="4972050"/>
            <a:ext cx="381000" cy="342900"/>
          </a:xfrm>
          <a:prstGeom prst="rect">
            <a:avLst/>
          </a:prstGeom>
          <a:solidFill>
            <a:srgbClr val="373737"/>
          </a:solidFill>
        </p:spPr>
        <p:txBody>
          <a:bodyPr/>
          <a:lstStyle/>
          <a:p>
            <a:endParaRPr lang="en-US"/>
          </a:p>
        </p:txBody>
      </p:sp>
      <p:sp>
        <p:nvSpPr>
          <p:cNvPr id="14" name="AutoShape 14"/>
          <p:cNvSpPr/>
          <p:nvPr/>
        </p:nvSpPr>
        <p:spPr>
          <a:xfrm>
            <a:off x="9525000" y="7797932"/>
            <a:ext cx="381000" cy="342900"/>
          </a:xfrm>
          <a:prstGeom prst="rect">
            <a:avLst/>
          </a:prstGeom>
          <a:solidFill>
            <a:srgbClr val="373737"/>
          </a:solid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8747300" y="3182817"/>
            <a:ext cx="5885728" cy="3921366"/>
          </a:xfrm>
          <a:custGeom>
            <a:avLst/>
            <a:gdLst/>
            <a:ahLst/>
            <a:cxnLst/>
            <a:rect l="l" t="t" r="r" b="b"/>
            <a:pathLst>
              <a:path w="5885728" h="3921366">
                <a:moveTo>
                  <a:pt x="0" y="0"/>
                </a:moveTo>
                <a:lnTo>
                  <a:pt x="5885728" y="0"/>
                </a:lnTo>
                <a:lnTo>
                  <a:pt x="5885728" y="3921366"/>
                </a:lnTo>
                <a:lnTo>
                  <a:pt x="0" y="3921366"/>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1028700" y="1730353"/>
            <a:ext cx="6423760" cy="1140143"/>
          </a:xfrm>
          <a:prstGeom prst="rect">
            <a:avLst/>
          </a:prstGeom>
        </p:spPr>
        <p:txBody>
          <a:bodyPr lIns="0" tIns="0" rIns="0" bIns="0" rtlCol="0" anchor="t">
            <a:spAutoFit/>
          </a:bodyPr>
          <a:lstStyle/>
          <a:p>
            <a:pPr algn="l">
              <a:lnSpc>
                <a:spcPts val="8799"/>
              </a:lnSpc>
            </a:pPr>
            <a:r>
              <a:rPr lang="en-US" sz="7999" dirty="0">
                <a:solidFill>
                  <a:srgbClr val="373737"/>
                </a:solidFill>
                <a:latin typeface="Tex Gyre Termes"/>
                <a:ea typeface="Tex Gyre Termes"/>
                <a:cs typeface="Tex Gyre Termes"/>
                <a:sym typeface="Tex Gyre Termes"/>
              </a:rPr>
              <a:t>Conclusion</a:t>
            </a:r>
          </a:p>
        </p:txBody>
      </p:sp>
      <p:sp>
        <p:nvSpPr>
          <p:cNvPr id="6" name="TextBox 6"/>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7" name="TextBox 7"/>
          <p:cNvSpPr txBox="1"/>
          <p:nvPr/>
        </p:nvSpPr>
        <p:spPr>
          <a:xfrm>
            <a:off x="12199463" y="7303770"/>
            <a:ext cx="2991564" cy="405765"/>
          </a:xfrm>
          <a:prstGeom prst="rect">
            <a:avLst/>
          </a:prstGeom>
        </p:spPr>
        <p:txBody>
          <a:bodyPr lIns="0" tIns="0" rIns="0" bIns="0" rtlCol="0" anchor="t">
            <a:spAutoFit/>
          </a:bodyPr>
          <a:lstStyle/>
          <a:p>
            <a:pPr algn="ctr">
              <a:lnSpc>
                <a:spcPts val="3359"/>
              </a:lnSpc>
              <a:spcBef>
                <a:spcPct val="0"/>
              </a:spcBef>
            </a:pPr>
            <a:r>
              <a:rPr lang="en-US" sz="2400" spc="144">
                <a:solidFill>
                  <a:srgbClr val="000000"/>
                </a:solidFill>
                <a:latin typeface="Tex Gyre Termes"/>
                <a:ea typeface="Tex Gyre Termes"/>
                <a:cs typeface="Tex Gyre Termes"/>
                <a:sym typeface="Tex Gyre Termes"/>
              </a:rPr>
              <a:t>Source: USGS</a:t>
            </a:r>
          </a:p>
        </p:txBody>
      </p:sp>
      <p:sp>
        <p:nvSpPr>
          <p:cNvPr id="8" name="TextBox 8"/>
          <p:cNvSpPr txBox="1"/>
          <p:nvPr/>
        </p:nvSpPr>
        <p:spPr>
          <a:xfrm>
            <a:off x="287882" y="3097092"/>
            <a:ext cx="7897443" cy="7313295"/>
          </a:xfrm>
          <a:prstGeom prst="rect">
            <a:avLst/>
          </a:prstGeom>
        </p:spPr>
        <p:txBody>
          <a:bodyPr lIns="0" tIns="0" rIns="0" bIns="0" rtlCol="0" anchor="t">
            <a:spAutoFit/>
          </a:bodyPr>
          <a:lstStyle/>
          <a:p>
            <a:pPr marL="604519" lvl="1" indent="-302260" algn="l">
              <a:lnSpc>
                <a:spcPts val="4199"/>
              </a:lnSpc>
              <a:buFont typeface="Arial"/>
              <a:buChar char="•"/>
            </a:pPr>
            <a:r>
              <a:rPr lang="en-US" sz="2799">
                <a:solidFill>
                  <a:srgbClr val="373737"/>
                </a:solidFill>
                <a:latin typeface="Lato 1"/>
                <a:ea typeface="Lato 1"/>
                <a:cs typeface="Lato 1"/>
                <a:sym typeface="Lato 1"/>
              </a:rPr>
              <a:t>Prosopis is a remnant, and extension of narratives about pastoralists in EA as destructive</a:t>
            </a:r>
          </a:p>
          <a:p>
            <a:pPr marL="604519" lvl="1" indent="-302260" algn="l">
              <a:lnSpc>
                <a:spcPts val="4199"/>
              </a:lnSpc>
              <a:buFont typeface="Arial"/>
              <a:buChar char="•"/>
            </a:pPr>
            <a:r>
              <a:rPr lang="en-US" sz="2799">
                <a:solidFill>
                  <a:srgbClr val="373737"/>
                </a:solidFill>
                <a:latin typeface="Lato 1"/>
                <a:ea typeface="Lato 1"/>
                <a:cs typeface="Lato 1"/>
                <a:sym typeface="Lato 1"/>
              </a:rPr>
              <a:t>Ecological impacts: landscape scale changes in vegetation structure across East Africa, especially in riparian habitats </a:t>
            </a:r>
          </a:p>
          <a:p>
            <a:pPr marL="604519" lvl="1" indent="-302260" algn="l">
              <a:lnSpc>
                <a:spcPts val="4199"/>
              </a:lnSpc>
              <a:buFont typeface="Arial"/>
              <a:buChar char="•"/>
            </a:pPr>
            <a:r>
              <a:rPr lang="en-US" sz="2799">
                <a:solidFill>
                  <a:srgbClr val="373737"/>
                </a:solidFill>
                <a:latin typeface="Lato 1"/>
                <a:ea typeface="Lato 1"/>
                <a:cs typeface="Lato 1"/>
                <a:sym typeface="Lato 1"/>
              </a:rPr>
              <a:t>Exacerbated by climate change and increase in temperature</a:t>
            </a:r>
          </a:p>
          <a:p>
            <a:pPr marL="604519" lvl="1" indent="-302260" algn="l">
              <a:lnSpc>
                <a:spcPts val="4199"/>
              </a:lnSpc>
              <a:buFont typeface="Arial"/>
              <a:buChar char="•"/>
            </a:pPr>
            <a:r>
              <a:rPr lang="en-US" sz="2799">
                <a:solidFill>
                  <a:srgbClr val="373737"/>
                </a:solidFill>
                <a:latin typeface="Lato 1"/>
                <a:ea typeface="Lato 1"/>
                <a:cs typeface="Lato 1"/>
                <a:sym typeface="Lato 1"/>
              </a:rPr>
              <a:t>Biodiversity loss, loss of ecosystem services</a:t>
            </a:r>
          </a:p>
          <a:p>
            <a:pPr marL="604519" lvl="1" indent="-302260" algn="l">
              <a:lnSpc>
                <a:spcPts val="4199"/>
              </a:lnSpc>
              <a:buFont typeface="Arial"/>
              <a:buChar char="•"/>
            </a:pPr>
            <a:r>
              <a:rPr lang="en-US" sz="2799">
                <a:solidFill>
                  <a:srgbClr val="373737"/>
                </a:solidFill>
                <a:latin typeface="Lato 1"/>
                <a:ea typeface="Lato 1"/>
                <a:cs typeface="Lato 1"/>
                <a:sym typeface="Lato 1"/>
              </a:rPr>
              <a:t>Significant human and livestock health and well-being impacts</a:t>
            </a:r>
          </a:p>
          <a:p>
            <a:pPr marL="604519" lvl="1" indent="-302260" algn="l">
              <a:lnSpc>
                <a:spcPts val="4199"/>
              </a:lnSpc>
              <a:buFont typeface="Arial"/>
              <a:buChar char="•"/>
            </a:pPr>
            <a:r>
              <a:rPr lang="en-US" sz="2799">
                <a:solidFill>
                  <a:srgbClr val="373737"/>
                </a:solidFill>
                <a:latin typeface="Lato 1"/>
                <a:ea typeface="Lato 1"/>
                <a:cs typeface="Lato 1"/>
                <a:sym typeface="Lato 1"/>
              </a:rPr>
              <a:t>Requires a combination of management strategies; there’s no one size fits all approach</a:t>
            </a:r>
          </a:p>
          <a:p>
            <a:pPr algn="l">
              <a:lnSpc>
                <a:spcPts val="4199"/>
              </a:lnSpc>
            </a:pPr>
            <a:endParaRPr lang="en-US" sz="2799">
              <a:solidFill>
                <a:srgbClr val="373737"/>
              </a:solidFill>
              <a:latin typeface="Lato 1"/>
              <a:ea typeface="Lato 1"/>
              <a:cs typeface="Lato 1"/>
              <a:sym typeface="Lato 1"/>
            </a:endParaRPr>
          </a:p>
        </p:txBody>
      </p:sp>
      <p:sp>
        <p:nvSpPr>
          <p:cNvPr id="9" name="Freeform 9"/>
          <p:cNvSpPr/>
          <p:nvPr/>
        </p:nvSpPr>
        <p:spPr>
          <a:xfrm>
            <a:off x="0" y="0"/>
            <a:ext cx="2544852" cy="1654153"/>
          </a:xfrm>
          <a:custGeom>
            <a:avLst/>
            <a:gdLst/>
            <a:ahLst/>
            <a:cxnLst/>
            <a:rect l="l" t="t" r="r" b="b"/>
            <a:pathLst>
              <a:path w="2544852" h="1654153">
                <a:moveTo>
                  <a:pt x="0" y="0"/>
                </a:moveTo>
                <a:lnTo>
                  <a:pt x="2544852" y="0"/>
                </a:lnTo>
                <a:lnTo>
                  <a:pt x="2544852" y="1654153"/>
                </a:lnTo>
                <a:lnTo>
                  <a:pt x="0" y="1654153"/>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8525708" y="2870808"/>
            <a:ext cx="6214470" cy="4137655"/>
          </a:xfrm>
          <a:custGeom>
            <a:avLst/>
            <a:gdLst/>
            <a:ahLst/>
            <a:cxnLst/>
            <a:rect l="l" t="t" r="r" b="b"/>
            <a:pathLst>
              <a:path w="6214470" h="4137655">
                <a:moveTo>
                  <a:pt x="0" y="0"/>
                </a:moveTo>
                <a:lnTo>
                  <a:pt x="6214470" y="0"/>
                </a:lnTo>
                <a:lnTo>
                  <a:pt x="6214470" y="4137656"/>
                </a:lnTo>
                <a:lnTo>
                  <a:pt x="0" y="4137656"/>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1028700" y="1104900"/>
            <a:ext cx="10344657" cy="1140143"/>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Conclusion continued...</a:t>
            </a:r>
          </a:p>
        </p:txBody>
      </p:sp>
      <p:sp>
        <p:nvSpPr>
          <p:cNvPr id="6" name="TextBox 6"/>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7" name="TextBox 7"/>
          <p:cNvSpPr txBox="1"/>
          <p:nvPr/>
        </p:nvSpPr>
        <p:spPr>
          <a:xfrm>
            <a:off x="12199463" y="7129414"/>
            <a:ext cx="2991564" cy="405765"/>
          </a:xfrm>
          <a:prstGeom prst="rect">
            <a:avLst/>
          </a:prstGeom>
        </p:spPr>
        <p:txBody>
          <a:bodyPr lIns="0" tIns="0" rIns="0" bIns="0" rtlCol="0" anchor="t">
            <a:spAutoFit/>
          </a:bodyPr>
          <a:lstStyle/>
          <a:p>
            <a:pPr algn="ctr">
              <a:lnSpc>
                <a:spcPts val="3359"/>
              </a:lnSpc>
              <a:spcBef>
                <a:spcPct val="0"/>
              </a:spcBef>
            </a:pPr>
            <a:r>
              <a:rPr lang="en-US" sz="2400" spc="144">
                <a:solidFill>
                  <a:srgbClr val="000000"/>
                </a:solidFill>
                <a:latin typeface="Tex Gyre Termes"/>
                <a:ea typeface="Tex Gyre Termes"/>
                <a:cs typeface="Tex Gyre Termes"/>
                <a:sym typeface="Tex Gyre Termes"/>
              </a:rPr>
              <a:t>Source: CABI</a:t>
            </a:r>
          </a:p>
        </p:txBody>
      </p:sp>
      <p:sp>
        <p:nvSpPr>
          <p:cNvPr id="8" name="TextBox 8"/>
          <p:cNvSpPr txBox="1"/>
          <p:nvPr/>
        </p:nvSpPr>
        <p:spPr>
          <a:xfrm>
            <a:off x="287882" y="2468880"/>
            <a:ext cx="7897443" cy="6789420"/>
          </a:xfrm>
          <a:prstGeom prst="rect">
            <a:avLst/>
          </a:prstGeom>
        </p:spPr>
        <p:txBody>
          <a:bodyPr lIns="0" tIns="0" rIns="0" bIns="0" rtlCol="0" anchor="t">
            <a:spAutoFit/>
          </a:bodyPr>
          <a:lstStyle/>
          <a:p>
            <a:pPr marL="604519" lvl="1" indent="-302260" algn="l">
              <a:lnSpc>
                <a:spcPts val="4199"/>
              </a:lnSpc>
              <a:buFont typeface="Arial"/>
              <a:buChar char="•"/>
            </a:pPr>
            <a:r>
              <a:rPr lang="en-US" sz="2799">
                <a:solidFill>
                  <a:srgbClr val="373737"/>
                </a:solidFill>
                <a:latin typeface="Lato 1"/>
                <a:ea typeface="Lato 1"/>
                <a:cs typeface="Lato 1"/>
                <a:sym typeface="Lato 1"/>
              </a:rPr>
              <a:t>FCM shows that Prosopis is connected to many aspects of the health, social-ecological system in Turkana</a:t>
            </a:r>
          </a:p>
          <a:p>
            <a:pPr marL="604519" lvl="1" indent="-302260" algn="l">
              <a:lnSpc>
                <a:spcPts val="4199"/>
              </a:lnSpc>
              <a:buFont typeface="Arial"/>
              <a:buChar char="•"/>
            </a:pPr>
            <a:r>
              <a:rPr lang="en-US" sz="2799">
                <a:solidFill>
                  <a:srgbClr val="373737"/>
                </a:solidFill>
                <a:latin typeface="Lato 1"/>
                <a:ea typeface="Lato 1"/>
                <a:cs typeface="Lato 1"/>
                <a:sym typeface="Lato 1"/>
              </a:rPr>
              <a:t>Need a cross-sectoral approach (e.g., health, social, ecological, economic)</a:t>
            </a:r>
          </a:p>
          <a:p>
            <a:pPr marL="604519" lvl="1" indent="-302260" algn="l">
              <a:lnSpc>
                <a:spcPts val="4199"/>
              </a:lnSpc>
              <a:buFont typeface="Arial"/>
              <a:buChar char="•"/>
            </a:pPr>
            <a:r>
              <a:rPr lang="en-US" sz="2799">
                <a:solidFill>
                  <a:srgbClr val="373737"/>
                </a:solidFill>
                <a:latin typeface="Lato 1"/>
                <a:ea typeface="Lato 1"/>
                <a:cs typeface="Lato 1"/>
                <a:sym typeface="Lato 1"/>
              </a:rPr>
              <a:t>One Health platforms in East Africa are well established; although generally centered on zoonotic disease prevention and control</a:t>
            </a:r>
          </a:p>
          <a:p>
            <a:pPr marL="604519" lvl="1" indent="-302260" algn="l">
              <a:lnSpc>
                <a:spcPts val="4199"/>
              </a:lnSpc>
              <a:buFont typeface="Arial"/>
              <a:buChar char="•"/>
            </a:pPr>
            <a:r>
              <a:rPr lang="en-US" sz="2799">
                <a:solidFill>
                  <a:srgbClr val="373737"/>
                </a:solidFill>
                <a:latin typeface="Lato 1"/>
                <a:ea typeface="Lato 1"/>
                <a:cs typeface="Lato 1"/>
                <a:sym typeface="Lato 1"/>
              </a:rPr>
              <a:t>OH platforms and coordination mechanisms can be harness for Prosopis policy, management, and research (e.g., Turkana COHU)</a:t>
            </a:r>
          </a:p>
          <a:p>
            <a:pPr algn="l">
              <a:lnSpc>
                <a:spcPts val="4199"/>
              </a:lnSpc>
            </a:pPr>
            <a:endParaRPr lang="en-US" sz="2799">
              <a:solidFill>
                <a:srgbClr val="373737"/>
              </a:solidFill>
              <a:latin typeface="Lato 1"/>
              <a:ea typeface="Lato 1"/>
              <a:cs typeface="Lato 1"/>
              <a:sym typeface="Lato 1"/>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TextBox 4"/>
          <p:cNvSpPr txBox="1"/>
          <p:nvPr/>
        </p:nvSpPr>
        <p:spPr>
          <a:xfrm>
            <a:off x="1028700" y="1730353"/>
            <a:ext cx="12958588" cy="1140143"/>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Research and Policy Directions</a:t>
            </a:r>
          </a:p>
        </p:txBody>
      </p:sp>
      <p:sp>
        <p:nvSpPr>
          <p:cNvPr id="5" name="TextBox 5"/>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6" name="TextBox 6"/>
          <p:cNvSpPr txBox="1"/>
          <p:nvPr/>
        </p:nvSpPr>
        <p:spPr>
          <a:xfrm>
            <a:off x="132899" y="2964216"/>
            <a:ext cx="13699406" cy="5775198"/>
          </a:xfrm>
          <a:prstGeom prst="rect">
            <a:avLst/>
          </a:prstGeom>
        </p:spPr>
        <p:txBody>
          <a:bodyPr lIns="0" tIns="0" rIns="0" bIns="0" rtlCol="0" anchor="t">
            <a:spAutoFit/>
          </a:bodyPr>
          <a:lstStyle/>
          <a:p>
            <a:pPr marL="604519" lvl="1" indent="-302260" algn="l">
              <a:lnSpc>
                <a:spcPts val="6635"/>
              </a:lnSpc>
              <a:buFont typeface="Arial"/>
              <a:buChar char="•"/>
            </a:pPr>
            <a:r>
              <a:rPr lang="en-US" sz="2799">
                <a:solidFill>
                  <a:srgbClr val="373737"/>
                </a:solidFill>
                <a:latin typeface="Lato 1"/>
                <a:ea typeface="Lato 1"/>
                <a:cs typeface="Lato 1"/>
                <a:sym typeface="Lato 1"/>
              </a:rPr>
              <a:t>Mechanism of spread across different sites</a:t>
            </a:r>
          </a:p>
          <a:p>
            <a:pPr marL="604519" lvl="1" indent="-302260" algn="l">
              <a:lnSpc>
                <a:spcPts val="6635"/>
              </a:lnSpc>
              <a:buFont typeface="Arial"/>
              <a:buChar char="•"/>
            </a:pPr>
            <a:r>
              <a:rPr lang="en-US" sz="2799">
                <a:solidFill>
                  <a:srgbClr val="373737"/>
                </a:solidFill>
                <a:latin typeface="Lato 1"/>
                <a:ea typeface="Lato 1"/>
                <a:cs typeface="Lato 1"/>
                <a:sym typeface="Lato 1"/>
              </a:rPr>
              <a:t>Consequences and economic impacts</a:t>
            </a:r>
          </a:p>
          <a:p>
            <a:pPr marL="604519" lvl="1" indent="-302260" algn="l">
              <a:lnSpc>
                <a:spcPts val="6635"/>
              </a:lnSpc>
              <a:buFont typeface="Arial"/>
              <a:buChar char="•"/>
            </a:pPr>
            <a:r>
              <a:rPr lang="en-US" sz="2799">
                <a:solidFill>
                  <a:srgbClr val="373737"/>
                </a:solidFill>
                <a:latin typeface="Lato 1"/>
                <a:ea typeface="Lato 1"/>
                <a:cs typeface="Lato 1"/>
                <a:sym typeface="Lato 1"/>
              </a:rPr>
              <a:t>Site-specific cost effectiveness of control strategies</a:t>
            </a:r>
          </a:p>
          <a:p>
            <a:pPr marL="604519" lvl="1" indent="-302260" algn="l">
              <a:lnSpc>
                <a:spcPts val="6635"/>
              </a:lnSpc>
              <a:buFont typeface="Arial"/>
              <a:buChar char="•"/>
            </a:pPr>
            <a:r>
              <a:rPr lang="en-US" sz="2799">
                <a:solidFill>
                  <a:srgbClr val="373737"/>
                </a:solidFill>
                <a:latin typeface="Lato 1"/>
                <a:ea typeface="Lato 1"/>
                <a:cs typeface="Lato 1"/>
                <a:sym typeface="Lato 1"/>
              </a:rPr>
              <a:t>Policies and guidelines for management</a:t>
            </a:r>
          </a:p>
          <a:p>
            <a:pPr marL="604519" lvl="1" indent="-302260" algn="l">
              <a:lnSpc>
                <a:spcPts val="6635"/>
              </a:lnSpc>
              <a:buFont typeface="Arial"/>
              <a:buChar char="•"/>
            </a:pPr>
            <a:r>
              <a:rPr lang="en-US" sz="2799">
                <a:solidFill>
                  <a:srgbClr val="373737"/>
                </a:solidFill>
                <a:latin typeface="Lato 1"/>
                <a:ea typeface="Lato 1"/>
                <a:cs typeface="Lato 1"/>
                <a:sym typeface="Lato 1"/>
              </a:rPr>
              <a:t>Assessment tools for the prevention of future invasion </a:t>
            </a:r>
          </a:p>
          <a:p>
            <a:pPr marL="604519" lvl="1" indent="-302260" algn="l">
              <a:lnSpc>
                <a:spcPts val="6635"/>
              </a:lnSpc>
              <a:buFont typeface="Arial"/>
              <a:buChar char="•"/>
            </a:pPr>
            <a:r>
              <a:rPr lang="en-US" sz="2799">
                <a:solidFill>
                  <a:srgbClr val="373737"/>
                </a:solidFill>
                <a:latin typeface="Lato 1"/>
                <a:ea typeface="Lato 1"/>
                <a:cs typeface="Lato 1"/>
                <a:sym typeface="Lato 1"/>
              </a:rPr>
              <a:t>Information sharing, education, and awareness is lacking</a:t>
            </a:r>
          </a:p>
          <a:p>
            <a:pPr marL="604519" lvl="1" indent="-302260" algn="l">
              <a:lnSpc>
                <a:spcPts val="6635"/>
              </a:lnSpc>
              <a:buFont typeface="Arial"/>
              <a:buChar char="•"/>
            </a:pPr>
            <a:r>
              <a:rPr lang="en-US" sz="2799">
                <a:solidFill>
                  <a:srgbClr val="373737"/>
                </a:solidFill>
                <a:latin typeface="Lato 1"/>
                <a:ea typeface="Lato 1"/>
                <a:cs typeface="Lato 1"/>
                <a:sym typeface="Lato 1"/>
              </a:rPr>
              <a:t>Cross-sectoral integration for management decisions is needed</a:t>
            </a:r>
          </a:p>
        </p:txBody>
      </p:sp>
      <p:sp>
        <p:nvSpPr>
          <p:cNvPr id="7" name="Freeform 7"/>
          <p:cNvSpPr/>
          <p:nvPr/>
        </p:nvSpPr>
        <p:spPr>
          <a:xfrm>
            <a:off x="0" y="0"/>
            <a:ext cx="2544852" cy="1654153"/>
          </a:xfrm>
          <a:custGeom>
            <a:avLst/>
            <a:gdLst/>
            <a:ahLst/>
            <a:cxnLst/>
            <a:rect l="l" t="t" r="r" b="b"/>
            <a:pathLst>
              <a:path w="2544852" h="1654153">
                <a:moveTo>
                  <a:pt x="0" y="0"/>
                </a:moveTo>
                <a:lnTo>
                  <a:pt x="2544852" y="0"/>
                </a:lnTo>
                <a:lnTo>
                  <a:pt x="2544852" y="1654153"/>
                </a:lnTo>
                <a:lnTo>
                  <a:pt x="0" y="165415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Freeform 4"/>
          <p:cNvSpPr/>
          <p:nvPr/>
        </p:nvSpPr>
        <p:spPr>
          <a:xfrm>
            <a:off x="8652455" y="2577465"/>
            <a:ext cx="6071442" cy="4553582"/>
          </a:xfrm>
          <a:custGeom>
            <a:avLst/>
            <a:gdLst/>
            <a:ahLst/>
            <a:cxnLst/>
            <a:rect l="l" t="t" r="r" b="b"/>
            <a:pathLst>
              <a:path w="6071442" h="4553582">
                <a:moveTo>
                  <a:pt x="0" y="0"/>
                </a:moveTo>
                <a:lnTo>
                  <a:pt x="6071442" y="0"/>
                </a:lnTo>
                <a:lnTo>
                  <a:pt x="6071442" y="4553582"/>
                </a:lnTo>
                <a:lnTo>
                  <a:pt x="0" y="4553582"/>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1028700" y="1104900"/>
            <a:ext cx="10344657" cy="1140143"/>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Dicussion Questions</a:t>
            </a:r>
          </a:p>
        </p:txBody>
      </p:sp>
      <p:sp>
        <p:nvSpPr>
          <p:cNvPr id="6" name="TextBox 6"/>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7" name="TextBox 7"/>
          <p:cNvSpPr txBox="1"/>
          <p:nvPr/>
        </p:nvSpPr>
        <p:spPr>
          <a:xfrm>
            <a:off x="287882" y="2491740"/>
            <a:ext cx="7897443" cy="5741670"/>
          </a:xfrm>
          <a:prstGeom prst="rect">
            <a:avLst/>
          </a:prstGeom>
        </p:spPr>
        <p:txBody>
          <a:bodyPr lIns="0" tIns="0" rIns="0" bIns="0" rtlCol="0" anchor="t">
            <a:spAutoFit/>
          </a:bodyPr>
          <a:lstStyle/>
          <a:p>
            <a:pPr marL="604519" lvl="1" indent="-302260" algn="l">
              <a:lnSpc>
                <a:spcPts val="4199"/>
              </a:lnSpc>
              <a:buFont typeface="Arial"/>
              <a:buChar char="•"/>
            </a:pPr>
            <a:r>
              <a:rPr lang="en-US" sz="2799" dirty="0">
                <a:solidFill>
                  <a:srgbClr val="373737"/>
                </a:solidFill>
                <a:latin typeface="Lato 1"/>
                <a:ea typeface="Lato 1"/>
                <a:cs typeface="Lato 1"/>
                <a:sym typeface="Lato 1"/>
              </a:rPr>
              <a:t>What is your own experience, if any with Prosopis? </a:t>
            </a:r>
          </a:p>
          <a:p>
            <a:pPr marL="604519" lvl="1" indent="-302260" algn="l">
              <a:lnSpc>
                <a:spcPts val="4199"/>
              </a:lnSpc>
              <a:buFont typeface="Arial"/>
              <a:buChar char="•"/>
            </a:pPr>
            <a:r>
              <a:rPr lang="en-US" sz="2799" dirty="0">
                <a:solidFill>
                  <a:srgbClr val="373737"/>
                </a:solidFill>
                <a:latin typeface="Lato 1"/>
                <a:ea typeface="Lato 1"/>
                <a:cs typeface="Lato 1"/>
                <a:sym typeface="Lato 1"/>
              </a:rPr>
              <a:t>Based on what you’ve learned in the course so far, how does Prosopis intersect and influence pastoralists’ livelihoods, health, and well-being?</a:t>
            </a:r>
          </a:p>
          <a:p>
            <a:pPr marL="604519" lvl="1" indent="-302260" algn="l">
              <a:lnSpc>
                <a:spcPts val="4199"/>
              </a:lnSpc>
              <a:buFont typeface="Arial"/>
              <a:buChar char="•"/>
            </a:pPr>
            <a:r>
              <a:rPr lang="en-US" sz="2799" dirty="0">
                <a:solidFill>
                  <a:srgbClr val="373737"/>
                </a:solidFill>
                <a:latin typeface="Lato 1"/>
                <a:ea typeface="Lato 1"/>
                <a:cs typeface="Lato 1"/>
                <a:sym typeface="Lato 1"/>
              </a:rPr>
              <a:t>What management strategies do you think are most suitable for pastoral ASALs? </a:t>
            </a:r>
          </a:p>
          <a:p>
            <a:pPr marL="604519" lvl="1" indent="-302260" algn="l">
              <a:lnSpc>
                <a:spcPts val="4199"/>
              </a:lnSpc>
              <a:buFont typeface="Arial"/>
              <a:buChar char="•"/>
            </a:pPr>
            <a:r>
              <a:rPr lang="en-US" sz="2799" dirty="0">
                <a:solidFill>
                  <a:srgbClr val="373737"/>
                </a:solidFill>
                <a:latin typeface="Lato 1"/>
                <a:ea typeface="Lato 1"/>
                <a:cs typeface="Lato 1"/>
                <a:sym typeface="Lato 1"/>
              </a:rPr>
              <a:t>What research gaps are there? What should be research priorities?  </a:t>
            </a:r>
          </a:p>
          <a:p>
            <a:pPr algn="l">
              <a:lnSpc>
                <a:spcPts val="4199"/>
              </a:lnSpc>
            </a:pPr>
            <a:endParaRPr lang="en-US" sz="2799" dirty="0">
              <a:solidFill>
                <a:srgbClr val="373737"/>
              </a:solidFill>
              <a:latin typeface="Lato 1"/>
              <a:ea typeface="Lato 1"/>
              <a:cs typeface="Lato 1"/>
              <a:sym typeface="Lato 1"/>
            </a:endParaRPr>
          </a:p>
        </p:txBody>
      </p:sp>
      <p:sp>
        <p:nvSpPr>
          <p:cNvPr id="8" name="TextBox 8"/>
          <p:cNvSpPr txBox="1"/>
          <p:nvPr/>
        </p:nvSpPr>
        <p:spPr>
          <a:xfrm>
            <a:off x="12199463" y="7129414"/>
            <a:ext cx="2991564" cy="405765"/>
          </a:xfrm>
          <a:prstGeom prst="rect">
            <a:avLst/>
          </a:prstGeom>
        </p:spPr>
        <p:txBody>
          <a:bodyPr lIns="0" tIns="0" rIns="0" bIns="0" rtlCol="0" anchor="t">
            <a:spAutoFit/>
          </a:bodyPr>
          <a:lstStyle/>
          <a:p>
            <a:pPr algn="ctr">
              <a:lnSpc>
                <a:spcPts val="3359"/>
              </a:lnSpc>
              <a:spcBef>
                <a:spcPct val="0"/>
              </a:spcBef>
            </a:pPr>
            <a:r>
              <a:rPr lang="en-US" sz="2400" spc="144">
                <a:solidFill>
                  <a:srgbClr val="000000"/>
                </a:solidFill>
                <a:latin typeface="Tex Gyre Termes"/>
                <a:ea typeface="Tex Gyre Termes"/>
                <a:cs typeface="Tex Gyre Termes"/>
                <a:sym typeface="Tex Gyre Termes"/>
              </a:rPr>
              <a:t>Source: EFG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505357" y="-383013"/>
            <a:ext cx="3127463" cy="11053026"/>
          </a:xfrm>
          <a:prstGeom prst="rect">
            <a:avLst/>
          </a:prstGeom>
          <a:solidFill>
            <a:srgbClr val="0A664D"/>
          </a:solidFill>
        </p:spPr>
        <p:txBody>
          <a:bodyPr/>
          <a:lstStyle/>
          <a:p>
            <a:endParaRPr lang="en-US"/>
          </a:p>
        </p:txBody>
      </p:sp>
      <p:sp>
        <p:nvSpPr>
          <p:cNvPr id="3" name="AutoShape 3"/>
          <p:cNvSpPr/>
          <p:nvPr/>
        </p:nvSpPr>
        <p:spPr>
          <a:xfrm>
            <a:off x="15191027" y="-662575"/>
            <a:ext cx="25347" cy="11612150"/>
          </a:xfrm>
          <a:prstGeom prst="rect">
            <a:avLst/>
          </a:prstGeom>
          <a:solidFill>
            <a:srgbClr val="373737">
              <a:alpha val="29804"/>
            </a:srgbClr>
          </a:solidFill>
        </p:spPr>
        <p:txBody>
          <a:bodyPr/>
          <a:lstStyle/>
          <a:p>
            <a:endParaRPr lang="en-US"/>
          </a:p>
        </p:txBody>
      </p:sp>
      <p:sp>
        <p:nvSpPr>
          <p:cNvPr id="4" name="TextBox 4"/>
          <p:cNvSpPr txBox="1"/>
          <p:nvPr/>
        </p:nvSpPr>
        <p:spPr>
          <a:xfrm>
            <a:off x="1028700" y="76200"/>
            <a:ext cx="10344657" cy="1140143"/>
          </a:xfrm>
          <a:prstGeom prst="rect">
            <a:avLst/>
          </a:prstGeom>
        </p:spPr>
        <p:txBody>
          <a:bodyPr lIns="0" tIns="0" rIns="0" bIns="0" rtlCol="0" anchor="t">
            <a:spAutoFit/>
          </a:bodyPr>
          <a:lstStyle/>
          <a:p>
            <a:pPr algn="l">
              <a:lnSpc>
                <a:spcPts val="8799"/>
              </a:lnSpc>
            </a:pPr>
            <a:r>
              <a:rPr lang="en-US" sz="7999">
                <a:solidFill>
                  <a:srgbClr val="373737"/>
                </a:solidFill>
                <a:latin typeface="Tex Gyre Termes"/>
                <a:ea typeface="Tex Gyre Termes"/>
                <a:cs typeface="Tex Gyre Termes"/>
                <a:sym typeface="Tex Gyre Termes"/>
              </a:rPr>
              <a:t>Resources</a:t>
            </a:r>
          </a:p>
        </p:txBody>
      </p:sp>
      <p:sp>
        <p:nvSpPr>
          <p:cNvPr id="5" name="TextBox 5"/>
          <p:cNvSpPr txBox="1"/>
          <p:nvPr/>
        </p:nvSpPr>
        <p:spPr>
          <a:xfrm rot="5400000">
            <a:off x="13662430" y="4262262"/>
            <a:ext cx="6878058" cy="410933"/>
          </a:xfrm>
          <a:prstGeom prst="rect">
            <a:avLst/>
          </a:prstGeom>
        </p:spPr>
        <p:txBody>
          <a:bodyPr lIns="0" tIns="0" rIns="0" bIns="0" rtlCol="0" anchor="t">
            <a:spAutoFit/>
          </a:bodyPr>
          <a:lstStyle/>
          <a:p>
            <a:pPr algn="l">
              <a:lnSpc>
                <a:spcPts val="3359"/>
              </a:lnSpc>
            </a:pPr>
            <a:r>
              <a:rPr lang="en-US" sz="2399" spc="143">
                <a:solidFill>
                  <a:srgbClr val="FFFFFF"/>
                </a:solidFill>
                <a:latin typeface="Tex Gyre Termes"/>
                <a:ea typeface="Tex Gyre Termes"/>
                <a:cs typeface="Tex Gyre Termes"/>
                <a:sym typeface="Tex Gyre Termes"/>
              </a:rPr>
              <a:t>Module 2</a:t>
            </a:r>
          </a:p>
        </p:txBody>
      </p:sp>
      <p:sp>
        <p:nvSpPr>
          <p:cNvPr id="6" name="TextBox 6"/>
          <p:cNvSpPr txBox="1"/>
          <p:nvPr/>
        </p:nvSpPr>
        <p:spPr>
          <a:xfrm>
            <a:off x="416211" y="1539492"/>
            <a:ext cx="14774816" cy="6920612"/>
          </a:xfrm>
          <a:prstGeom prst="rect">
            <a:avLst/>
          </a:prstGeom>
        </p:spPr>
        <p:txBody>
          <a:bodyPr lIns="0" tIns="0" rIns="0" bIns="0" rtlCol="0" anchor="t">
            <a:spAutoFit/>
          </a:bodyPr>
          <a:lstStyle/>
          <a:p>
            <a:pPr marL="518162" lvl="1" indent="-259081" algn="l">
              <a:lnSpc>
                <a:spcPts val="3888"/>
              </a:lnSpc>
              <a:buFont typeface="Arial"/>
              <a:buChar char="•"/>
            </a:pPr>
            <a:r>
              <a:rPr lang="en-US" sz="1600" dirty="0">
                <a:solidFill>
                  <a:srgbClr val="373737"/>
                </a:solidFill>
                <a:latin typeface="Lato 1"/>
                <a:ea typeface="Lato 1"/>
                <a:cs typeface="Lato 1"/>
                <a:sym typeface="Lato 1"/>
              </a:rPr>
              <a:t>Derbyshire, S. F., Leakey, A., &amp; </a:t>
            </a:r>
            <a:r>
              <a:rPr lang="en-US" sz="1600" dirty="0" err="1">
                <a:solidFill>
                  <a:srgbClr val="373737"/>
                </a:solidFill>
                <a:latin typeface="Lato 1"/>
                <a:ea typeface="Lato 1"/>
                <a:cs typeface="Lato 1"/>
                <a:sym typeface="Lato 1"/>
              </a:rPr>
              <a:t>Lowasa</a:t>
            </a:r>
            <a:r>
              <a:rPr lang="en-US" sz="1600" dirty="0">
                <a:solidFill>
                  <a:srgbClr val="373737"/>
                </a:solidFill>
                <a:latin typeface="Lato 1"/>
                <a:ea typeface="Lato 1"/>
                <a:cs typeface="Lato 1"/>
                <a:sym typeface="Lato 1"/>
              </a:rPr>
              <a:t>, L. (2023). Tangled crises in Turkana: investigating the spread of Prosopis in Kenya’s northern drylands. Africa, 93(5), 652-673.</a:t>
            </a:r>
          </a:p>
          <a:p>
            <a:pPr marL="518162" lvl="1" indent="-259081" algn="l">
              <a:lnSpc>
                <a:spcPts val="3888"/>
              </a:lnSpc>
              <a:buFont typeface="Arial"/>
              <a:buChar char="•"/>
            </a:pPr>
            <a:r>
              <a:rPr lang="en-US" sz="1600" dirty="0">
                <a:solidFill>
                  <a:srgbClr val="373737"/>
                </a:solidFill>
                <a:latin typeface="Lato 1"/>
                <a:ea typeface="Lato 1"/>
                <a:cs typeface="Lato 1"/>
                <a:sym typeface="Lato 1"/>
              </a:rPr>
              <a:t>Kamiri, H. W., </a:t>
            </a:r>
            <a:r>
              <a:rPr lang="en-US" sz="1600" dirty="0" err="1">
                <a:solidFill>
                  <a:srgbClr val="373737"/>
                </a:solidFill>
                <a:latin typeface="Lato 1"/>
                <a:ea typeface="Lato 1"/>
                <a:cs typeface="Lato 1"/>
                <a:sym typeface="Lato 1"/>
              </a:rPr>
              <a:t>Choge</a:t>
            </a:r>
            <a:r>
              <a:rPr lang="en-US" sz="1600" dirty="0">
                <a:solidFill>
                  <a:srgbClr val="373737"/>
                </a:solidFill>
                <a:latin typeface="Lato 1"/>
                <a:ea typeface="Lato 1"/>
                <a:cs typeface="Lato 1"/>
                <a:sym typeface="Lato 1"/>
              </a:rPr>
              <a:t>, S. K., &amp; Becker, M. (2024). Management Strategies of Prosopis </a:t>
            </a:r>
            <a:r>
              <a:rPr lang="en-US" sz="1600" dirty="0" err="1">
                <a:solidFill>
                  <a:srgbClr val="373737"/>
                </a:solidFill>
                <a:latin typeface="Lato 1"/>
                <a:ea typeface="Lato 1"/>
                <a:cs typeface="Lato 1"/>
                <a:sym typeface="Lato 1"/>
              </a:rPr>
              <a:t>juliflora</a:t>
            </a:r>
            <a:r>
              <a:rPr lang="en-US" sz="1600" dirty="0">
                <a:solidFill>
                  <a:srgbClr val="373737"/>
                </a:solidFill>
                <a:latin typeface="Lato 1"/>
                <a:ea typeface="Lato 1"/>
                <a:cs typeface="Lato 1"/>
                <a:sym typeface="Lato 1"/>
              </a:rPr>
              <a:t> in Eastern Africa: What Works Where?. Diversity, 16(4), 251.</a:t>
            </a:r>
          </a:p>
          <a:p>
            <a:pPr marL="518162" lvl="1" indent="-259081" algn="l">
              <a:lnSpc>
                <a:spcPts val="3888"/>
              </a:lnSpc>
              <a:buFont typeface="Arial"/>
              <a:buChar char="•"/>
            </a:pPr>
            <a:r>
              <a:rPr lang="en-US" sz="1600" dirty="0" err="1">
                <a:solidFill>
                  <a:srgbClr val="373737"/>
                </a:solidFill>
                <a:latin typeface="Lato 1"/>
                <a:ea typeface="Lato 1"/>
                <a:cs typeface="Lato 1"/>
                <a:sym typeface="Lato 1"/>
              </a:rPr>
              <a:t>Mbaabu</a:t>
            </a:r>
            <a:r>
              <a:rPr lang="en-US" sz="1600" dirty="0">
                <a:solidFill>
                  <a:srgbClr val="373737"/>
                </a:solidFill>
                <a:latin typeface="Lato 1"/>
                <a:ea typeface="Lato 1"/>
                <a:cs typeface="Lato 1"/>
                <a:sym typeface="Lato 1"/>
              </a:rPr>
              <a:t>, P. R., Ng, W. T., Schaffner, U., </a:t>
            </a:r>
            <a:r>
              <a:rPr lang="en-US" sz="1600" dirty="0" err="1">
                <a:solidFill>
                  <a:srgbClr val="373737"/>
                </a:solidFill>
                <a:latin typeface="Lato 1"/>
                <a:ea typeface="Lato 1"/>
                <a:cs typeface="Lato 1"/>
                <a:sym typeface="Lato 1"/>
              </a:rPr>
              <a:t>Gichaba</a:t>
            </a:r>
            <a:r>
              <a:rPr lang="en-US" sz="1600" dirty="0">
                <a:solidFill>
                  <a:srgbClr val="373737"/>
                </a:solidFill>
                <a:latin typeface="Lato 1"/>
                <a:ea typeface="Lato 1"/>
                <a:cs typeface="Lato 1"/>
                <a:sym typeface="Lato 1"/>
              </a:rPr>
              <a:t>, M., </a:t>
            </a:r>
            <a:r>
              <a:rPr lang="en-US" sz="1600" dirty="0" err="1">
                <a:solidFill>
                  <a:srgbClr val="373737"/>
                </a:solidFill>
                <a:latin typeface="Lato 1"/>
                <a:ea typeface="Lato 1"/>
                <a:cs typeface="Lato 1"/>
                <a:sym typeface="Lato 1"/>
              </a:rPr>
              <a:t>Olago</a:t>
            </a:r>
            <a:r>
              <a:rPr lang="en-US" sz="1600" dirty="0">
                <a:solidFill>
                  <a:srgbClr val="373737"/>
                </a:solidFill>
                <a:latin typeface="Lato 1"/>
                <a:ea typeface="Lato 1"/>
                <a:cs typeface="Lato 1"/>
                <a:sym typeface="Lato 1"/>
              </a:rPr>
              <a:t>, D., </a:t>
            </a:r>
            <a:r>
              <a:rPr lang="en-US" sz="1600" dirty="0" err="1">
                <a:solidFill>
                  <a:srgbClr val="373737"/>
                </a:solidFill>
                <a:latin typeface="Lato 1"/>
                <a:ea typeface="Lato 1"/>
                <a:cs typeface="Lato 1"/>
                <a:sym typeface="Lato 1"/>
              </a:rPr>
              <a:t>Choge</a:t>
            </a:r>
            <a:r>
              <a:rPr lang="en-US" sz="1600" dirty="0">
                <a:solidFill>
                  <a:srgbClr val="373737"/>
                </a:solidFill>
                <a:latin typeface="Lato 1"/>
                <a:ea typeface="Lato 1"/>
                <a:cs typeface="Lato 1"/>
                <a:sym typeface="Lato 1"/>
              </a:rPr>
              <a:t>, S., ... &amp; Eckert, S. (2019). Spatial evolution of Prosopis invasion and its effects on LULC and livelihoods in Baringo, Kenya. Remote sensing, 11(10), 1217.</a:t>
            </a:r>
          </a:p>
          <a:p>
            <a:pPr marL="518162" lvl="1" indent="-259081" algn="l">
              <a:lnSpc>
                <a:spcPts val="3888"/>
              </a:lnSpc>
              <a:buFont typeface="Arial"/>
              <a:buChar char="•"/>
            </a:pPr>
            <a:r>
              <a:rPr lang="en-US" sz="1600" dirty="0" err="1">
                <a:solidFill>
                  <a:srgbClr val="373737"/>
                </a:solidFill>
                <a:latin typeface="Lato 1"/>
                <a:ea typeface="Lato 1"/>
                <a:cs typeface="Lato 1"/>
                <a:sym typeface="Lato 1"/>
              </a:rPr>
              <a:t>Mwaja,V</a:t>
            </a:r>
            <a:r>
              <a:rPr lang="en-US" sz="1600" dirty="0">
                <a:solidFill>
                  <a:srgbClr val="373737"/>
                </a:solidFill>
                <a:latin typeface="Lato 1"/>
                <a:ea typeface="Lato 1"/>
                <a:cs typeface="Lato 1"/>
                <a:sym typeface="Lato 1"/>
              </a:rPr>
              <a:t>. and </a:t>
            </a:r>
            <a:r>
              <a:rPr lang="en-US" sz="1600" dirty="0" err="1">
                <a:solidFill>
                  <a:srgbClr val="373737"/>
                </a:solidFill>
                <a:latin typeface="Lato 1"/>
                <a:ea typeface="Lato 1"/>
                <a:cs typeface="Lato 1"/>
                <a:sym typeface="Lato 1"/>
              </a:rPr>
              <a:t>Maina,J</a:t>
            </a:r>
            <a:r>
              <a:rPr lang="en-US" sz="1600" dirty="0">
                <a:solidFill>
                  <a:srgbClr val="373737"/>
                </a:solidFill>
                <a:latin typeface="Lato 1"/>
                <a:ea typeface="Lato 1"/>
                <a:cs typeface="Lato 1"/>
                <a:sym typeface="Lato 1"/>
              </a:rPr>
              <a:t>. and </a:t>
            </a:r>
            <a:r>
              <a:rPr lang="en-US" sz="1600" dirty="0" err="1">
                <a:solidFill>
                  <a:srgbClr val="373737"/>
                </a:solidFill>
                <a:latin typeface="Lato 1"/>
                <a:ea typeface="Lato 1"/>
                <a:cs typeface="Lato 1"/>
                <a:sym typeface="Lato 1"/>
              </a:rPr>
              <a:t>Mwangi,H</a:t>
            </a:r>
            <a:r>
              <a:rPr lang="en-US" sz="1600" dirty="0">
                <a:solidFill>
                  <a:srgbClr val="373737"/>
                </a:solidFill>
                <a:latin typeface="Lato 1"/>
                <a:ea typeface="Lato 1"/>
                <a:cs typeface="Lato 1"/>
                <a:sym typeface="Lato 1"/>
              </a:rPr>
              <a:t>., pwkb.20167800416, </a:t>
            </a:r>
            <a:r>
              <a:rPr lang="en-US" sz="1600" dirty="0" err="1">
                <a:solidFill>
                  <a:srgbClr val="373737"/>
                </a:solidFill>
                <a:latin typeface="Lato 1"/>
                <a:ea typeface="Lato 1"/>
                <a:cs typeface="Lato 1"/>
                <a:sym typeface="Lato 1"/>
              </a:rPr>
              <a:t>PlantwisePlus</a:t>
            </a:r>
            <a:r>
              <a:rPr lang="en-US" sz="1600" dirty="0">
                <a:solidFill>
                  <a:srgbClr val="373737"/>
                </a:solidFill>
                <a:latin typeface="Lato 1"/>
                <a:ea typeface="Lato 1"/>
                <a:cs typeface="Lato 1"/>
                <a:sym typeface="Lato 1"/>
              </a:rPr>
              <a:t> Knowledge Bank, doi:10.1079/pwkb.20167800416, CABI International, Prosopis </a:t>
            </a:r>
            <a:r>
              <a:rPr lang="en-US" sz="1600" dirty="0" err="1">
                <a:solidFill>
                  <a:srgbClr val="373737"/>
                </a:solidFill>
                <a:latin typeface="Lato 1"/>
                <a:ea typeface="Lato 1"/>
                <a:cs typeface="Lato 1"/>
                <a:sym typeface="Lato 1"/>
              </a:rPr>
              <a:t>juliflora</a:t>
            </a:r>
            <a:r>
              <a:rPr lang="en-US" sz="1600" dirty="0">
                <a:solidFill>
                  <a:srgbClr val="373737"/>
                </a:solidFill>
                <a:latin typeface="Lato 1"/>
                <a:ea typeface="Lato 1"/>
                <a:cs typeface="Lato 1"/>
                <a:sym typeface="Lato 1"/>
              </a:rPr>
              <a:t> in pastures-Kenya, (2016)</a:t>
            </a:r>
          </a:p>
          <a:p>
            <a:pPr marL="518162" lvl="1" indent="-259081" algn="l">
              <a:lnSpc>
                <a:spcPts val="3888"/>
              </a:lnSpc>
              <a:buFont typeface="Arial"/>
              <a:buChar char="•"/>
            </a:pPr>
            <a:r>
              <a:rPr lang="en-US" sz="1600" dirty="0">
                <a:solidFill>
                  <a:srgbClr val="373737"/>
                </a:solidFill>
                <a:latin typeface="Lato 1"/>
                <a:ea typeface="Lato 1"/>
                <a:cs typeface="Lato 1"/>
                <a:sym typeface="Lato 1"/>
              </a:rPr>
              <a:t>Ng, W. T., Cândido de Oliveira Silva, A., Rima, P., </a:t>
            </a:r>
            <a:r>
              <a:rPr lang="en-US" sz="1600" dirty="0" err="1">
                <a:solidFill>
                  <a:srgbClr val="373737"/>
                </a:solidFill>
                <a:latin typeface="Lato 1"/>
                <a:ea typeface="Lato 1"/>
                <a:cs typeface="Lato 1"/>
                <a:sym typeface="Lato 1"/>
              </a:rPr>
              <a:t>Atzberger</a:t>
            </a:r>
            <a:r>
              <a:rPr lang="en-US" sz="1600" dirty="0">
                <a:solidFill>
                  <a:srgbClr val="373737"/>
                </a:solidFill>
                <a:latin typeface="Lato 1"/>
                <a:ea typeface="Lato 1"/>
                <a:cs typeface="Lato 1"/>
                <a:sym typeface="Lato 1"/>
              </a:rPr>
              <a:t>, C., &amp; </a:t>
            </a:r>
            <a:r>
              <a:rPr lang="en-US" sz="1600" dirty="0" err="1">
                <a:solidFill>
                  <a:srgbClr val="373737"/>
                </a:solidFill>
                <a:latin typeface="Lato 1"/>
                <a:ea typeface="Lato 1"/>
                <a:cs typeface="Lato 1"/>
                <a:sym typeface="Lato 1"/>
              </a:rPr>
              <a:t>Immitzer</a:t>
            </a:r>
            <a:r>
              <a:rPr lang="en-US" sz="1600" dirty="0">
                <a:solidFill>
                  <a:srgbClr val="373737"/>
                </a:solidFill>
                <a:latin typeface="Lato 1"/>
                <a:ea typeface="Lato 1"/>
                <a:cs typeface="Lato 1"/>
                <a:sym typeface="Lato 1"/>
              </a:rPr>
              <a:t>, M. (2018). Ensemble approach for potential habitat mapping of invasive Prosopis spp. in Turkana, Kenya. Ecology and Evolution, 8(23), 11921-11931.</a:t>
            </a:r>
          </a:p>
          <a:p>
            <a:pPr marL="518162" lvl="1" indent="-259081" algn="l">
              <a:lnSpc>
                <a:spcPts val="3888"/>
              </a:lnSpc>
              <a:buFont typeface="Arial"/>
              <a:buChar char="•"/>
            </a:pPr>
            <a:r>
              <a:rPr lang="en-US" sz="1600" dirty="0">
                <a:solidFill>
                  <a:srgbClr val="373737"/>
                </a:solidFill>
                <a:latin typeface="Lato 1"/>
                <a:ea typeface="Lato 1"/>
                <a:cs typeface="Lato 1"/>
                <a:sym typeface="Lato 1"/>
              </a:rPr>
              <a:t>Ng, W. T., </a:t>
            </a:r>
            <a:r>
              <a:rPr lang="en-US" sz="1600" dirty="0" err="1">
                <a:solidFill>
                  <a:srgbClr val="373737"/>
                </a:solidFill>
                <a:latin typeface="Lato 1"/>
                <a:ea typeface="Lato 1"/>
                <a:cs typeface="Lato 1"/>
                <a:sym typeface="Lato 1"/>
              </a:rPr>
              <a:t>Immitzer</a:t>
            </a:r>
            <a:r>
              <a:rPr lang="en-US" sz="1600" dirty="0">
                <a:solidFill>
                  <a:srgbClr val="373737"/>
                </a:solidFill>
                <a:latin typeface="Lato 1"/>
                <a:ea typeface="Lato 1"/>
                <a:cs typeface="Lato 1"/>
                <a:sym typeface="Lato 1"/>
              </a:rPr>
              <a:t>, M., </a:t>
            </a:r>
            <a:r>
              <a:rPr lang="en-US" sz="1600" dirty="0" err="1">
                <a:solidFill>
                  <a:srgbClr val="373737"/>
                </a:solidFill>
                <a:latin typeface="Lato 1"/>
                <a:ea typeface="Lato 1"/>
                <a:cs typeface="Lato 1"/>
                <a:sym typeface="Lato 1"/>
              </a:rPr>
              <a:t>Floriansitz</a:t>
            </a:r>
            <a:r>
              <a:rPr lang="en-US" sz="1600" dirty="0">
                <a:solidFill>
                  <a:srgbClr val="373737"/>
                </a:solidFill>
                <a:latin typeface="Lato 1"/>
                <a:ea typeface="Lato 1"/>
                <a:cs typeface="Lato 1"/>
                <a:sym typeface="Lato 1"/>
              </a:rPr>
              <a:t>, M., Vuolo, F., </a:t>
            </a:r>
            <a:r>
              <a:rPr lang="en-US" sz="1600" dirty="0" err="1">
                <a:solidFill>
                  <a:srgbClr val="373737"/>
                </a:solidFill>
                <a:latin typeface="Lato 1"/>
                <a:ea typeface="Lato 1"/>
                <a:cs typeface="Lato 1"/>
                <a:sym typeface="Lato 1"/>
              </a:rPr>
              <a:t>Luminari</a:t>
            </a:r>
            <a:r>
              <a:rPr lang="en-US" sz="1600" dirty="0">
                <a:solidFill>
                  <a:srgbClr val="373737"/>
                </a:solidFill>
                <a:latin typeface="Lato 1"/>
                <a:ea typeface="Lato 1"/>
                <a:cs typeface="Lato 1"/>
                <a:sym typeface="Lato 1"/>
              </a:rPr>
              <a:t>, L., </a:t>
            </a:r>
            <a:r>
              <a:rPr lang="en-US" sz="1600" dirty="0" err="1">
                <a:solidFill>
                  <a:srgbClr val="373737"/>
                </a:solidFill>
                <a:latin typeface="Lato 1"/>
                <a:ea typeface="Lato 1"/>
                <a:cs typeface="Lato 1"/>
                <a:sym typeface="Lato 1"/>
              </a:rPr>
              <a:t>Adede</a:t>
            </a:r>
            <a:r>
              <a:rPr lang="en-US" sz="1600" dirty="0">
                <a:solidFill>
                  <a:srgbClr val="373737"/>
                </a:solidFill>
                <a:latin typeface="Lato 1"/>
                <a:ea typeface="Lato 1"/>
                <a:cs typeface="Lato 1"/>
                <a:sym typeface="Lato 1"/>
              </a:rPr>
              <a:t>, C., ... &amp; </a:t>
            </a:r>
            <a:r>
              <a:rPr lang="en-US" sz="1600" dirty="0" err="1">
                <a:solidFill>
                  <a:srgbClr val="373737"/>
                </a:solidFill>
                <a:latin typeface="Lato 1"/>
                <a:ea typeface="Lato 1"/>
                <a:cs typeface="Lato 1"/>
                <a:sym typeface="Lato 1"/>
              </a:rPr>
              <a:t>Atzberger</a:t>
            </a:r>
            <a:r>
              <a:rPr lang="en-US" sz="1600" dirty="0">
                <a:solidFill>
                  <a:srgbClr val="373737"/>
                </a:solidFill>
                <a:latin typeface="Lato 1"/>
                <a:ea typeface="Lato 1"/>
                <a:cs typeface="Lato 1"/>
                <a:sym typeface="Lato 1"/>
              </a:rPr>
              <a:t>, C. (2016, October). Mapping Prosopis spp. within the </a:t>
            </a:r>
            <a:r>
              <a:rPr lang="en-US" sz="1600" dirty="0" err="1">
                <a:solidFill>
                  <a:srgbClr val="373737"/>
                </a:solidFill>
                <a:latin typeface="Lato 1"/>
                <a:ea typeface="Lato 1"/>
                <a:cs typeface="Lato 1"/>
                <a:sym typeface="Lato 1"/>
              </a:rPr>
              <a:t>Tarach</a:t>
            </a:r>
            <a:r>
              <a:rPr lang="en-US" sz="1600" dirty="0">
                <a:solidFill>
                  <a:srgbClr val="373737"/>
                </a:solidFill>
                <a:latin typeface="Lato 1"/>
                <a:ea typeface="Lato 1"/>
                <a:cs typeface="Lato 1"/>
                <a:sym typeface="Lato 1"/>
              </a:rPr>
              <a:t> water basin, Turkana, Kenya using Sentinel-2 imagery. In Remote Sensing for Agriculture, Ecosystems, and Hydrology XVIII (Vol. 9998, pp. 161-173). SPIE.</a:t>
            </a:r>
          </a:p>
          <a:p>
            <a:pPr marL="518162" lvl="1" indent="-259081" algn="l">
              <a:lnSpc>
                <a:spcPts val="3888"/>
              </a:lnSpc>
              <a:buFont typeface="Arial"/>
              <a:buChar char="•"/>
            </a:pPr>
            <a:r>
              <a:rPr lang="en-US" sz="1600" dirty="0">
                <a:solidFill>
                  <a:srgbClr val="373737"/>
                </a:solidFill>
                <a:latin typeface="Lato 1"/>
                <a:ea typeface="Lato 1"/>
                <a:cs typeface="Lato 1"/>
                <a:sym typeface="Lato 1"/>
              </a:rPr>
              <a:t>PE, A., &amp; GN, N. (2023). Critical Review Of Prosopis </a:t>
            </a:r>
            <a:r>
              <a:rPr lang="en-US" sz="1600" dirty="0" err="1">
                <a:solidFill>
                  <a:srgbClr val="373737"/>
                </a:solidFill>
                <a:latin typeface="Lato 1"/>
                <a:ea typeface="Lato 1"/>
                <a:cs typeface="Lato 1"/>
                <a:sym typeface="Lato 1"/>
              </a:rPr>
              <a:t>Juliflora</a:t>
            </a:r>
            <a:r>
              <a:rPr lang="en-US" sz="1600" dirty="0">
                <a:solidFill>
                  <a:srgbClr val="373737"/>
                </a:solidFill>
                <a:latin typeface="Lato 1"/>
                <a:ea typeface="Lato 1"/>
                <a:cs typeface="Lato 1"/>
                <a:sym typeface="Lato 1"/>
              </a:rPr>
              <a:t> Species In Turkana County, Kenya: Current Status For Informed Policy Decision And Management Of The Species.</a:t>
            </a:r>
          </a:p>
          <a:p>
            <a:pPr algn="l">
              <a:lnSpc>
                <a:spcPts val="3888"/>
              </a:lnSpc>
            </a:pPr>
            <a:endParaRPr lang="en-US" sz="1600" dirty="0">
              <a:solidFill>
                <a:srgbClr val="373737"/>
              </a:solidFill>
              <a:latin typeface="Lato 1"/>
              <a:ea typeface="Lato 1"/>
              <a:cs typeface="Lato 1"/>
              <a:sym typeface="Lato 1"/>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00" cy="10287000"/>
          </a:xfrm>
          <a:prstGeom prst="rect">
            <a:avLst/>
          </a:prstGeom>
          <a:solidFill>
            <a:srgbClr val="3E7A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5518" y="720090"/>
            <a:ext cx="16856964" cy="88468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xmlns="" id="{F24406CE-71AA-A3CA-FBE3-D9F0585FD8AF}"/>
              </a:ext>
            </a:extLst>
          </p:cNvPr>
          <p:cNvPicPr>
            <a:picLocks noChangeAspect="1"/>
          </p:cNvPicPr>
          <p:nvPr/>
        </p:nvPicPr>
        <p:blipFill>
          <a:blip r:embed="rId2"/>
          <a:stretch>
            <a:fillRect/>
          </a:stretch>
        </p:blipFill>
        <p:spPr>
          <a:xfrm>
            <a:off x="4639093" y="965200"/>
            <a:ext cx="9009812" cy="8356599"/>
          </a:xfrm>
          <a:prstGeom prst="rect">
            <a:avLst/>
          </a:prstGeom>
        </p:spPr>
      </p:pic>
    </p:spTree>
    <p:extLst>
      <p:ext uri="{BB962C8B-B14F-4D97-AF65-F5344CB8AC3E}">
        <p14:creationId xmlns:p14="http://schemas.microsoft.com/office/powerpoint/2010/main" val="1192362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1729</Words>
  <Application>Microsoft Office PowerPoint</Application>
  <PresentationFormat>Custom</PresentationFormat>
  <Paragraphs>214</Paragraphs>
  <Slides>25</Slides>
  <Notes>3</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Lato 2</vt:lpstr>
      <vt:lpstr>Tex Gyre Termes Bold</vt:lpstr>
      <vt:lpstr>Tex Gyre Termes Italics</vt:lpstr>
      <vt:lpstr>Tex Gyre Termes</vt:lpstr>
      <vt:lpstr>Arial</vt:lpstr>
      <vt:lpstr>Lato 1 Bold</vt:lpstr>
      <vt:lpstr>Lato 1 Italics</vt:lpstr>
      <vt:lpstr>Lato 1</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Prosopis julifloris</dc:title>
  <dc:creator>Admin</dc:creator>
  <cp:lastModifiedBy>Admin</cp:lastModifiedBy>
  <cp:revision>3</cp:revision>
  <dcterms:created xsi:type="dcterms:W3CDTF">2006-08-16T00:00:00Z</dcterms:created>
  <dcterms:modified xsi:type="dcterms:W3CDTF">2024-12-01T16:43:52Z</dcterms:modified>
  <dc:identifier>DAGXxvWOGJA</dc:identifier>
</cp:coreProperties>
</file>