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18" r:id="rId2"/>
    <p:sldId id="317" r:id="rId3"/>
    <p:sldId id="272" r:id="rId4"/>
    <p:sldId id="273" r:id="rId5"/>
    <p:sldId id="276" r:id="rId6"/>
    <p:sldId id="281" r:id="rId7"/>
    <p:sldId id="286" r:id="rId8"/>
    <p:sldId id="291" r:id="rId9"/>
    <p:sldId id="297" r:id="rId10"/>
    <p:sldId id="302" r:id="rId11"/>
    <p:sldId id="310" r:id="rId12"/>
    <p:sldId id="314" r:id="rId13"/>
    <p:sldId id="316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5" autoAdjust="0"/>
    <p:restoredTop sz="72150" autoAdjust="0"/>
  </p:normalViewPr>
  <p:slideViewPr>
    <p:cSldViewPr snapToGrid="0">
      <p:cViewPr varScale="1">
        <p:scale>
          <a:sx n="64" d="100"/>
          <a:sy n="64" d="100"/>
        </p:scale>
        <p:origin x="142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8C426-27F4-4555-91CF-4D28D0652B18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891CA-161B-4E9F-9F6C-6DEFC30FC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53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44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3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341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86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93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73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4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11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03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55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891CA-161B-4E9F-9F6C-6DEFC30FC1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410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80D6BE-E8F9-2FEC-FA5E-F64421A774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E87DDA4-5F5A-4287-A2DA-6FE73E81E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DF53831-63A9-6FFE-BAE5-E4A688506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856DD06-A2CD-68F2-F29A-0BCB03D9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2C8F932-0F98-FD87-0EB9-D8C71ECB9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61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863EF2-98E5-5341-8605-CB95F094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6855E39-24DB-32C7-75CB-ABFE45E16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68481B8-993E-F243-D24F-A4CAC49DB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9FF887-FAE3-D4A9-803C-8C5BA6BB1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1A827F-0BF2-674F-8450-441E7DB19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5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7D51BC-904D-262C-6F56-D0BF76B63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1F7CDDA-689E-CDAE-2E15-B4CCF20C8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6175579-EBE9-2E36-B5DD-A53470ECF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40B622-1748-8CBA-FAFF-DC7CA597D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52B054-E195-3237-CC0B-9AC2DE2C2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0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358770-3084-A1B4-0185-37237AE9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32211CD-D0B0-005E-E064-9699D28321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886EE3F-04F4-1889-AAE2-4EB2B1048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2C7E6DE-725D-CF36-D348-53F3040F6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5A654A0-02F9-3DCE-55D0-65BC3D8D3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684A216-B337-AB7C-C25F-E9B828CB6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3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CB812E-E9C4-9A5E-ACBB-340341F5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E3E427C-0E4E-3548-0A7C-443CA4805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37C79C7-CD6B-F9B3-CD11-F1B854385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D9C0F9-E9C7-4FAB-380E-AA7F2A9B28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F7CF694-53F5-18E0-26DB-7E16D527E1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3EB74FA-BA4D-D770-990E-959B1A278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ECF6DFD-B68D-FAE1-78A4-A81466637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5817BC3-64E6-A3E4-0C0A-E56A7568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824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CC3229-3BCF-542C-4AE5-48DBFD7CE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480C697-5564-DE47-1CFE-6CF06D66E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904FBA7-E517-20B4-C57A-1D938A95C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34EE759-4477-641E-4DD9-EC8935220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7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6E647D6-6CAE-9CD3-BE1B-4CF1A2BB7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A6D4A00-EA01-26A4-5D41-F5EE137CC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A62D60E-3BA6-E95D-5627-BD57150A4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74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DED848-D3EE-8229-E23D-4B92C68C1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ECD893F-D612-CB51-41BC-540A71007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890CC8C-6FDE-E71D-043D-6E48858FF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C1F4641-8AE5-3BA1-6204-68998E1EB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3AE5594-AC66-6205-508A-D0D4D7FC9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FA4A6BC-C10E-7F22-260A-52C704E2E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62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4578DD-B033-753E-BADE-62798818E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C3FBCF6-CDBC-DD89-0C43-A08418467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BC9507A-0043-239B-7CA9-2D3FCD7E78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1CBF9DE-11C9-D85B-DBC8-6BDCD2926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FD4D768-B25A-1642-28CB-79924D95A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E7472A5-5EF2-157C-CF12-E7CBED902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33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A4A9F6-D53A-1C47-94F5-F014956E3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DF25CC7-AEDC-1135-E5A2-35B5CAFE1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29650E7-927F-5F94-52CF-DC8675163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BDB07EC-71A9-E169-7D06-30983EC12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55458E7-407F-3D33-1C4F-376BE22D0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15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B49060B-06A4-1F1B-7E23-1A6D1FBBC0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FB129E4-3CBD-44D3-55F8-3CA8CEC91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DAC87C-F6B7-5CEE-7E09-4DC8AEA99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6FEE164-7609-45E5-8403-D568810CE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9BB76B-CC9F-2AF1-C0AA-444A5627D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569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D80303-ECBD-7F0B-5F7B-CC5E8FE7B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4BE8844-683F-BD64-DDE2-39DC6946D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D87697-73E2-CB3F-8A91-9897707E4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083EA-218C-4A3F-9A1C-9671683A97A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F29246-05F9-4884-DCD8-4755611E0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DD904FE-C482-06D1-374C-51481425D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E83D7-1CF3-49D1-A4F6-21354CC52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2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C368FF-EF2F-FA0D-DA42-D050B41D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Advance Certificate (Online) | P-001</a:t>
            </a:r>
            <a:br>
              <a:rPr lang="en-US" sz="3000" b="1" dirty="0"/>
            </a:br>
            <a:r>
              <a:rPr lang="en-US" sz="3000" b="1" dirty="0"/>
              <a:t>Pastures, Pastoralism and Rangeland Governance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05D7C1-737B-5B54-0F27-26425813E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30475"/>
            <a:ext cx="12192000" cy="170931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Community based pasture management in Kyrgyzstan: Achievements challenges and trends 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xmlns="" id="{A95616B4-A4BB-0C1D-5EC4-CD79C371B6C6}"/>
              </a:ext>
            </a:extLst>
          </p:cNvPr>
          <p:cNvSpPr txBox="1">
            <a:spLocks/>
          </p:cNvSpPr>
          <p:nvPr/>
        </p:nvSpPr>
        <p:spPr>
          <a:xfrm>
            <a:off x="8571723" y="6275572"/>
            <a:ext cx="3663820" cy="582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i="1" dirty="0"/>
              <a:t>Ms. Elvira Maratova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95EDDC3-34E2-0E21-2D93-990A06D1A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450" y="-11952"/>
            <a:ext cx="2495550" cy="704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FE51A9A-252D-9870-8BB4-E62D33FA4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2752" y="5819426"/>
            <a:ext cx="3814134" cy="4068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33B0B8-9D96-46FA-EB5F-C28AE766A39C}"/>
              </a:ext>
            </a:extLst>
          </p:cNvPr>
          <p:cNvSpPr txBox="1"/>
          <p:nvPr/>
        </p:nvSpPr>
        <p:spPr>
          <a:xfrm>
            <a:off x="250902" y="5976013"/>
            <a:ext cx="61443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21 November 2024</a:t>
            </a:r>
          </a:p>
        </p:txBody>
      </p:sp>
      <p:pic>
        <p:nvPicPr>
          <p:cNvPr id="8" name="Picture 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xmlns="" id="{123E3C2F-17A3-9E7C-4BD9-4CF1F3F51C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810" y="4647612"/>
            <a:ext cx="2780017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02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F88FEE-BE04-F9BB-D846-E2EC07B86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-37929"/>
            <a:ext cx="12191999" cy="2387600"/>
          </a:xfrm>
          <a:solidFill>
            <a:schemeClr val="bg1">
              <a:lumMod val="85000"/>
              <a:alpha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/>
              <a:t>Pastures in High Altitude Mountain Areas: </a:t>
            </a:r>
            <a:r>
              <a:rPr lang="ru-RU" b="1" dirty="0"/>
              <a:t/>
            </a:r>
            <a:br>
              <a:rPr lang="ru-RU" b="1" dirty="0"/>
            </a:br>
            <a:r>
              <a:rPr lang="en-US" b="1" dirty="0"/>
              <a:t>Cases of Kyrgyz Republic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77B4006D-B605-EA71-73CC-5F9F22788FF5}"/>
              </a:ext>
            </a:extLst>
          </p:cNvPr>
          <p:cNvSpPr txBox="1">
            <a:spLocks/>
          </p:cNvSpPr>
          <p:nvPr/>
        </p:nvSpPr>
        <p:spPr>
          <a:xfrm>
            <a:off x="0" y="2639350"/>
            <a:ext cx="12192000" cy="2640563"/>
          </a:xfrm>
          <a:prstGeom prst="rect">
            <a:avLst/>
          </a:prstGeom>
          <a:solidFill>
            <a:schemeClr val="bg1">
              <a:lumMod val="75000"/>
              <a:alpha val="74000"/>
            </a:schemeClr>
          </a:solidFill>
        </p:spPr>
        <p:txBody>
          <a:bodyPr vert="horz" lIns="91440" tIns="45720" rIns="91440" bIns="45720" numCol="2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 dirty="0"/>
              <a:t>Sub-Topics</a:t>
            </a:r>
            <a:endParaRPr lang="ru-RU" sz="9600" b="1" dirty="0"/>
          </a:p>
          <a:p>
            <a:pPr marL="1143000" indent="-1143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Importance of Pastures in the Kyrgyz Economy</a:t>
            </a:r>
          </a:p>
          <a:p>
            <a:pPr marL="1143000" indent="-1143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Types of Pastures in Kyrgyz Republic</a:t>
            </a:r>
          </a:p>
          <a:p>
            <a:pPr marL="1143000" indent="-1143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Ecological/Habitat Features of Kyrgyz Pastures</a:t>
            </a:r>
          </a:p>
          <a:p>
            <a:pPr marL="1143000" indent="-1143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Policy and Legal Framework</a:t>
            </a:r>
          </a:p>
          <a:p>
            <a:pPr marL="1143000" indent="-1143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8000" dirty="0"/>
          </a:p>
          <a:p>
            <a:pPr marL="1143000" indent="-1143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8000" dirty="0"/>
          </a:p>
          <a:p>
            <a:pPr marL="1143000" indent="-1143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Climatic Factors Affecting Pasturelands</a:t>
            </a:r>
          </a:p>
          <a:p>
            <a:pPr marL="1143000" indent="-1143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Community-Based Conservation Efforts</a:t>
            </a:r>
          </a:p>
          <a:p>
            <a:pPr marL="1143000" indent="-1143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Sustainable Development of Pastures </a:t>
            </a:r>
          </a:p>
          <a:p>
            <a:pPr marL="1143000" indent="-1143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Traditional Pasture Management Systems</a:t>
            </a:r>
          </a:p>
          <a:p>
            <a:pPr marL="1143000" indent="-1143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Pastoralism in Kyrgyz Culture</a:t>
            </a:r>
          </a:p>
          <a:p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EAE7FCF3-EEFF-8A6F-394E-EB761AAD10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925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F42CD9-80EE-35DD-FA37-FD2F50E4F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43F0FE8-3C61-547C-55C8-6E4449FB5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  <a:solidFill>
            <a:schemeClr val="bg1">
              <a:lumMod val="85000"/>
              <a:alpha val="6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The presentation explores the </a:t>
            </a:r>
            <a:r>
              <a:rPr lang="en-US" b="1" dirty="0"/>
              <a:t>critical role of pastures </a:t>
            </a:r>
            <a:r>
              <a:rPr lang="en-US" dirty="0"/>
              <a:t>in the high-altitude mountain regions of Kyrgyz Republic. Delving into the country's geography and climate, it highlights the significance of pastoralism </a:t>
            </a:r>
            <a:r>
              <a:rPr lang="en-US" b="1" dirty="0"/>
              <a:t>in Kyrgyz culture and economy</a:t>
            </a:r>
            <a:r>
              <a:rPr lang="en-US" dirty="0"/>
              <a:t>. The sub-topics cover different types of pastures, flora, and fauna, along with environmental challenges like climate change and overgrazing. Solutions for sustainable pasture management, case studies, and economic implications are examined. </a:t>
            </a:r>
          </a:p>
          <a:p>
            <a:pPr marL="0" indent="0" algn="just">
              <a:buNone/>
            </a:pPr>
            <a:r>
              <a:rPr lang="en-US" dirty="0"/>
              <a:t>Additionally, the presentation delves into the </a:t>
            </a:r>
            <a:r>
              <a:rPr lang="en-US" b="1" dirty="0"/>
              <a:t>policy and legal framework</a:t>
            </a:r>
            <a:r>
              <a:rPr lang="en-US" dirty="0"/>
              <a:t>, paving the way for future prospects and recommendations to preserve these valuable landscapes. With its comprehensive analysis, the presentation underscores the importance of </a:t>
            </a:r>
            <a:r>
              <a:rPr lang="en-US" b="1" dirty="0"/>
              <a:t>protecting Kyrgyz pastures</a:t>
            </a:r>
            <a:r>
              <a:rPr lang="en-US" dirty="0"/>
              <a:t> for cultural, ecological, and economic reasons.</a:t>
            </a:r>
          </a:p>
        </p:txBody>
      </p:sp>
    </p:spTree>
    <p:extLst>
      <p:ext uri="{BB962C8B-B14F-4D97-AF65-F5344CB8AC3E}">
        <p14:creationId xmlns:p14="http://schemas.microsoft.com/office/powerpoint/2010/main" val="1647177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DDCC51F-1D75-E595-C6AC-01C7BD14F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147" y="665079"/>
            <a:ext cx="697644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5D619F-AB74-AD73-5921-FB0992AC8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900" b="1" dirty="0"/>
              <a:t>Importance of Pastures in the Kyrgyz Economy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71C963-EF5F-1772-00B3-46351761D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8" y="1330160"/>
            <a:ext cx="6770914" cy="176633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b="1" dirty="0"/>
              <a:t>Livestock Production: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Livestock Rearing.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Protein Supply.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Export Opportunities.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CD42855-73CB-0F27-00DD-1738401B03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86" r="21964"/>
          <a:stretch/>
        </p:blipFill>
        <p:spPr>
          <a:xfrm>
            <a:off x="7117079" y="1820458"/>
            <a:ext cx="4554583" cy="45545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15FDA087-803B-E387-85B5-BB7A553E315E}"/>
              </a:ext>
            </a:extLst>
          </p:cNvPr>
          <p:cNvSpPr txBox="1">
            <a:spLocks/>
          </p:cNvSpPr>
          <p:nvPr/>
        </p:nvSpPr>
        <p:spPr>
          <a:xfrm>
            <a:off x="2768016" y="3096492"/>
            <a:ext cx="5832566" cy="20988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2000" b="1" dirty="0"/>
              <a:t>Employment and Rural Livelihoods:</a:t>
            </a:r>
          </a:p>
          <a:p>
            <a:pPr marL="285750" indent="-285750">
              <a:lnSpc>
                <a:spcPct val="100000"/>
              </a:lnSpc>
            </a:pPr>
            <a:r>
              <a:rPr lang="en-US" sz="2000" dirty="0"/>
              <a:t>Employment Generation.</a:t>
            </a:r>
          </a:p>
          <a:p>
            <a:pPr marL="285750" indent="-285750">
              <a:lnSpc>
                <a:spcPct val="100000"/>
              </a:lnSpc>
            </a:pPr>
            <a:r>
              <a:rPr lang="en-US" sz="2000" dirty="0"/>
              <a:t>Rural Livelihoods.</a:t>
            </a:r>
          </a:p>
          <a:p>
            <a:pPr marL="285750" indent="-285750">
              <a:lnSpc>
                <a:spcPct val="100000"/>
              </a:lnSpc>
            </a:pPr>
            <a:r>
              <a:rPr lang="en-US" sz="2000" dirty="0"/>
              <a:t>Reducing Urban Migration.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257BC5-03BF-AAB4-4FDA-F104C2773688}"/>
              </a:ext>
            </a:extLst>
          </p:cNvPr>
          <p:cNvSpPr txBox="1"/>
          <p:nvPr/>
        </p:nvSpPr>
        <p:spPr>
          <a:xfrm>
            <a:off x="69251" y="4911044"/>
            <a:ext cx="6442362" cy="176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b="1" dirty="0"/>
              <a:t>Socio-Economic Impact:</a:t>
            </a: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Community Resilience.</a:t>
            </a: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Income Distribution.</a:t>
            </a: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Cultural Continuity.</a:t>
            </a:r>
          </a:p>
        </p:txBody>
      </p:sp>
    </p:spTree>
    <p:extLst>
      <p:ext uri="{BB962C8B-B14F-4D97-AF65-F5344CB8AC3E}">
        <p14:creationId xmlns:p14="http://schemas.microsoft.com/office/powerpoint/2010/main" val="1256788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A8415A-4089-3E11-2C9A-891BE079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Pastures in Kyrgyz Republic</a:t>
            </a:r>
            <a:br>
              <a:rPr lang="en-US" b="1" dirty="0"/>
            </a:br>
            <a:endParaRPr lang="en-US" b="1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73913F19-C416-1265-6FB5-C223FC581DB4}"/>
              </a:ext>
            </a:extLst>
          </p:cNvPr>
          <p:cNvGrpSpPr/>
          <p:nvPr/>
        </p:nvGrpSpPr>
        <p:grpSpPr>
          <a:xfrm>
            <a:off x="-550771" y="644236"/>
            <a:ext cx="4967141" cy="4816764"/>
            <a:chOff x="-353577" y="660400"/>
            <a:chExt cx="6976445" cy="685800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CA0FB3CA-275C-52DA-75C8-C21911C48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53577" y="660400"/>
              <a:ext cx="6976445" cy="6858000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xmlns="" id="{F7DD7F55-8ABC-5C22-C953-8443F17DB0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686" r="18836"/>
            <a:stretch/>
          </p:blipFill>
          <p:spPr>
            <a:xfrm>
              <a:off x="775062" y="1799545"/>
              <a:ext cx="4733109" cy="46497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8820E49-137B-89AE-0A41-E4A867A25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4373" y="1404352"/>
            <a:ext cx="6183253" cy="60789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84F346E-7059-16C3-D890-9B63F381EC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0429" y="0"/>
            <a:ext cx="5232342" cy="514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56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F2B70D-DBBD-ED94-D8FD-234A7FBE5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404"/>
            <a:ext cx="10515600" cy="1325563"/>
          </a:xfrm>
        </p:spPr>
        <p:txBody>
          <a:bodyPr/>
          <a:lstStyle/>
          <a:p>
            <a:r>
              <a:rPr lang="en-US" b="1" dirty="0"/>
              <a:t>Ecological/Habitat Features of Kyrgyz Pastures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CD5B3E-158C-55D6-317A-CBC883945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36" y="1384730"/>
            <a:ext cx="5834743" cy="568108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  Biodiversity Hotspots: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Rich Species Diversity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Endemic Species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ctr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Microhabitats and Niche Creation: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Altitudinal Zonation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Rocky Outcrops 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ctr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Wildlife Habitats: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Biodiversity Corridors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Habitat for Herbivores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ctr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Ecosystem Services: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Water Regulation</a:t>
            </a:r>
          </a:p>
          <a:p>
            <a:pPr marL="0" indent="0" algn="ctr">
              <a:buNone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Carbon Sequestration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ctr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Traditional Knowledge and Cultural Significance: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Indigenous Wisdom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Cultural Value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i="0" dirty="0">
              <a:solidFill>
                <a:srgbClr val="374151"/>
              </a:solidFill>
              <a:effectLst/>
              <a:latin typeface="Söhne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36F20CB6-1299-4F20-FE1F-4148022FE68A}"/>
              </a:ext>
            </a:extLst>
          </p:cNvPr>
          <p:cNvGrpSpPr/>
          <p:nvPr/>
        </p:nvGrpSpPr>
        <p:grpSpPr>
          <a:xfrm>
            <a:off x="8612322" y="3464415"/>
            <a:ext cx="3870564" cy="3758710"/>
            <a:chOff x="5252654" y="590707"/>
            <a:chExt cx="7353003" cy="7221494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74CA43C0-9AA3-853E-19A4-EADC3EE01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52654" y="590707"/>
              <a:ext cx="7353003" cy="7221494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A9190BEC-998D-EF34-7EE0-29F5A5263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7357" r="21256"/>
            <a:stretch/>
          </p:blipFill>
          <p:spPr>
            <a:xfrm>
              <a:off x="6357261" y="1690688"/>
              <a:ext cx="5061856" cy="503237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F35496E-CCF0-2B47-9D8F-700C104B8C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4450" y="699614"/>
            <a:ext cx="5003154" cy="491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18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7FDB23-1205-240D-385B-3FF4B736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923" y="10060"/>
            <a:ext cx="10515600" cy="1325563"/>
          </a:xfrm>
        </p:spPr>
        <p:txBody>
          <a:bodyPr/>
          <a:lstStyle/>
          <a:p>
            <a:r>
              <a:rPr lang="en-US" b="1" dirty="0"/>
              <a:t>Policy and Legal Framework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6E2412D-7BCC-0F81-88CE-D43F46332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7091" y="671804"/>
            <a:ext cx="4356132" cy="617613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National Legislation: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Pasture Law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Environmental Legislation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ctr">
              <a:buNone/>
            </a:pPr>
            <a:endParaRPr lang="ru-RU" b="1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ctr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Key Elements of the Policy: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Community Involvement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Sustainable Use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Zoning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Conservation Areas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ctr">
              <a:buNone/>
            </a:pPr>
            <a:endParaRPr lang="ru-RU" b="1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ctr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Government Agencies: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Ministry of Agriculture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State Agency for Environmental Protection and Forestry</a:t>
            </a:r>
            <a:endParaRPr lang="en-US" dirty="0">
              <a:solidFill>
                <a:srgbClr val="374151"/>
              </a:solidFill>
              <a:latin typeface="Söhne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BEEA916E-9E48-4127-A361-CE384EDE3EC3}"/>
              </a:ext>
            </a:extLst>
          </p:cNvPr>
          <p:cNvGrpSpPr/>
          <p:nvPr/>
        </p:nvGrpSpPr>
        <p:grpSpPr>
          <a:xfrm>
            <a:off x="2075280" y="437917"/>
            <a:ext cx="6448168" cy="6194181"/>
            <a:chOff x="-352168" y="671804"/>
            <a:chExt cx="6986017" cy="685800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728EC8C4-3F11-13D9-8B3B-48C995886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52168" y="671804"/>
              <a:ext cx="6986017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172D7756-FCAF-CB63-4E5A-D72EDBB63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6235" y="1690687"/>
              <a:ext cx="4797488" cy="480218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448312A-2573-F5E4-5D61-68A109A46038}"/>
              </a:ext>
            </a:extLst>
          </p:cNvPr>
          <p:cNvSpPr txBox="1"/>
          <p:nvPr/>
        </p:nvSpPr>
        <p:spPr>
          <a:xfrm>
            <a:off x="472930" y="4603129"/>
            <a:ext cx="25977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Community Initiatives: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Local Associations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Traditional Practices</a:t>
            </a:r>
            <a:endParaRPr lang="ru-RU" dirty="0">
              <a:solidFill>
                <a:srgbClr val="374151"/>
              </a:solidFill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Regional Cooperation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3248276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CBDA0B-B5A9-212F-0810-520B0A68E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/>
          <a:lstStyle/>
          <a:p>
            <a:r>
              <a:rPr lang="en-US" b="1" dirty="0"/>
              <a:t>Climatic Factors Affecting Pasturelands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FD4BBBB-977E-B06E-99CF-9CFC5068D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081" y="1238136"/>
            <a:ext cx="8039918" cy="49340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F568A9A-CBA9-8D79-1F2E-8ED91142585A}"/>
              </a:ext>
            </a:extLst>
          </p:cNvPr>
          <p:cNvSpPr txBox="1"/>
          <p:nvPr/>
        </p:nvSpPr>
        <p:spPr>
          <a:xfrm>
            <a:off x="67996" y="2717459"/>
            <a:ext cx="33528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Seasonality and Growing Period: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Short Growing Season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Limited Biomass Accumulation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67E1B1B-BBAC-BE3B-524F-8C0B620E3E88}"/>
              </a:ext>
            </a:extLst>
          </p:cNvPr>
          <p:cNvSpPr txBox="1"/>
          <p:nvPr/>
        </p:nvSpPr>
        <p:spPr>
          <a:xfrm>
            <a:off x="67996" y="3623861"/>
            <a:ext cx="37770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sz="1800" b="1" dirty="0">
                <a:solidFill>
                  <a:srgbClr val="374151"/>
                </a:solidFill>
                <a:latin typeface="Söhne"/>
              </a:rPr>
              <a:t> </a:t>
            </a:r>
            <a:r>
              <a:rPr lang="en-US" sz="1800" b="1" dirty="0">
                <a:solidFill>
                  <a:srgbClr val="374151"/>
                </a:solidFill>
                <a:latin typeface="Söhne"/>
              </a:rPr>
              <a:t>Precipitation</a:t>
            </a: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1800" b="1" dirty="0">
                <a:solidFill>
                  <a:srgbClr val="374151"/>
                </a:solidFill>
                <a:latin typeface="Söhne"/>
              </a:rPr>
              <a:t>and Water Availability:</a:t>
            </a:r>
            <a:endParaRPr lang="ru-RU" sz="1800" b="1" dirty="0">
              <a:solidFill>
                <a:srgbClr val="374151"/>
              </a:solidFill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Precipitation Patterns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Water Scarcity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49C0B2D-45C2-ED7D-3401-69B0D6318B83}"/>
              </a:ext>
            </a:extLst>
          </p:cNvPr>
          <p:cNvSpPr txBox="1"/>
          <p:nvPr/>
        </p:nvSpPr>
        <p:spPr>
          <a:xfrm>
            <a:off x="67997" y="4513335"/>
            <a:ext cx="35874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Extreme Weather Events: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Snowstorms and Blizzards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Summer Droughts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CA8AD615-ED4F-95D8-7E69-C061A75F7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564" y="1238136"/>
            <a:ext cx="2997671" cy="132556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1800" b="1" i="0" dirty="0">
                <a:solidFill>
                  <a:srgbClr val="374151"/>
                </a:solidFill>
                <a:effectLst/>
                <a:latin typeface="Söhne"/>
              </a:rPr>
              <a:t>   Altitude and Temperature:</a:t>
            </a:r>
            <a:endParaRPr lang="en-US" sz="1800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-285750">
              <a:lnSpc>
                <a:spcPct val="100000"/>
              </a:lnSpc>
            </a:pPr>
            <a:r>
              <a:rPr lang="en-US" sz="1800" dirty="0">
                <a:solidFill>
                  <a:srgbClr val="374151"/>
                </a:solidFill>
                <a:latin typeface="Söhne"/>
              </a:rPr>
              <a:t>Temperature Variation</a:t>
            </a:r>
            <a:endParaRPr lang="ru-RU" sz="1800" dirty="0">
              <a:solidFill>
                <a:srgbClr val="374151"/>
              </a:solidFill>
              <a:latin typeface="Söhne"/>
            </a:endParaRPr>
          </a:p>
          <a:p>
            <a:pPr marL="0" indent="-285750">
              <a:lnSpc>
                <a:spcPct val="100000"/>
              </a:lnSpc>
            </a:pPr>
            <a:r>
              <a:rPr lang="en-US" sz="1800" dirty="0">
                <a:solidFill>
                  <a:srgbClr val="374151"/>
                </a:solidFill>
                <a:latin typeface="Söhne"/>
              </a:rPr>
              <a:t>Frost and Freezing</a:t>
            </a:r>
            <a:endParaRPr lang="ru-RU" sz="1800" dirty="0">
              <a:solidFill>
                <a:srgbClr val="374151"/>
              </a:solidFill>
              <a:latin typeface="Söhne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6A269A8C-9717-034D-E639-FB629AF64A0B}"/>
              </a:ext>
            </a:extLst>
          </p:cNvPr>
          <p:cNvSpPr txBox="1">
            <a:spLocks/>
          </p:cNvSpPr>
          <p:nvPr/>
        </p:nvSpPr>
        <p:spPr>
          <a:xfrm>
            <a:off x="142920" y="5614771"/>
            <a:ext cx="2431473" cy="1114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374151"/>
                </a:solidFill>
                <a:latin typeface="Söhne"/>
              </a:rPr>
              <a:t>  Adaptation Strategies:</a:t>
            </a:r>
            <a:endParaRPr lang="en-US" dirty="0">
              <a:solidFill>
                <a:srgbClr val="374151"/>
              </a:solidFill>
              <a:latin typeface="Söhne"/>
            </a:endParaRP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Rotational Grazing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Diversification 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Water Management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872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3305FFF-CEAC-65F2-866B-5C9D316B2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1805" y="178515"/>
            <a:ext cx="8248261" cy="783641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9EFC72-778F-2566-0FD9-B9491F417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8036" y="41049"/>
            <a:ext cx="10515600" cy="1325563"/>
          </a:xfrm>
        </p:spPr>
        <p:txBody>
          <a:bodyPr/>
          <a:lstStyle/>
          <a:p>
            <a:r>
              <a:rPr lang="en-US" b="1" dirty="0"/>
              <a:t>Community-Based Conservation Efforts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A6BBE11-DEFB-4A43-5F03-ADDB52DFD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5972" y="1825625"/>
            <a:ext cx="5236028" cy="5032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Collective Management:</a:t>
            </a:r>
          </a:p>
          <a:p>
            <a:pPr marL="0" indent="0">
              <a:buNone/>
            </a:pPr>
            <a:r>
              <a:rPr lang="en-US" dirty="0"/>
              <a:t>Pasture User Associations: Local communities establish user associations to collectively manage and regulate pasture use, implementing rules that ensure sustainable grazing practices.</a:t>
            </a:r>
          </a:p>
          <a:p>
            <a:pPr marL="0" indent="0">
              <a:buNone/>
            </a:pPr>
            <a:r>
              <a:rPr lang="en-US" b="1" dirty="0"/>
              <a:t>Traditional Ecological Knowledge</a:t>
            </a:r>
            <a:r>
              <a:rPr lang="en-US" dirty="0"/>
              <a:t>: Indigenous knowledge about pasture ecology and management is integrated into modern conservation efforts, respecting centuries-old practices.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CC008CA-09AE-F03A-044F-2EAF91AB94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926"/>
          <a:stretch/>
        </p:blipFill>
        <p:spPr>
          <a:xfrm>
            <a:off x="576944" y="1417637"/>
            <a:ext cx="5750140" cy="53993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2815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94CC0E8-2338-46B6-7E7E-9D709ED75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375" y="525917"/>
            <a:ext cx="6986017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9EFC72-778F-2566-0FD9-B9491F417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Community-Based Conservation Efforts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A6BBE11-DEFB-4A43-5F03-ADDB52DFD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6986017" cy="2143703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 Benefits of Community-Based Conservation: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Local Ownership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Cultural Preservation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Economic Resilience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08A53029-B835-3AE7-283F-940DE98B6B57}"/>
              </a:ext>
            </a:extLst>
          </p:cNvPr>
          <p:cNvSpPr txBox="1">
            <a:spLocks/>
          </p:cNvSpPr>
          <p:nvPr/>
        </p:nvSpPr>
        <p:spPr>
          <a:xfrm>
            <a:off x="0" y="4349172"/>
            <a:ext cx="6139542" cy="214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374151"/>
                </a:solidFill>
                <a:latin typeface="Söhne"/>
              </a:rPr>
              <a:t>  Challenges and Opportunities: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External Pressures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Capacity Constraints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Collaborative Partnerships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9EACFD5-AB35-D8F7-6B5A-406EEC1B17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85" t="5965" r="1314"/>
          <a:stretch/>
        </p:blipFill>
        <p:spPr>
          <a:xfrm>
            <a:off x="6986017" y="1568233"/>
            <a:ext cx="4691743" cy="48021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6939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30BF3A7-69DE-57E1-2C7C-9E509F071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567" y="365125"/>
            <a:ext cx="6986017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81E149-B0DD-B025-A5F3-0AA8B5CC4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Traditional Pasture Management Systems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E60C982-58B6-8AC7-C5FC-21712F887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3723" y="1253332"/>
            <a:ext cx="5154367" cy="5604668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Transhumance: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Seasonal Migration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Optimal Resource Use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Nomadic Patterns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Flexibility and Adaptability</a:t>
            </a:r>
            <a:endParaRPr lang="ru-RU" dirty="0">
              <a:solidFill>
                <a:srgbClr val="374151"/>
              </a:solidFill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Minimal Environmental Impact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Traditional Ecological Knowledge: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Plant Diversity.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Grazing Timing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Fire Management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Prescribed Burning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Habitat Improvement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F03EFA3-34B2-3BA5-0A9F-D0E51C206F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389"/>
          <a:stretch/>
        </p:blipFill>
        <p:spPr>
          <a:xfrm>
            <a:off x="7114064" y="1446120"/>
            <a:ext cx="4754704" cy="47120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15460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086399E-743E-2719-2698-F9AF30C94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0046" y="475861"/>
            <a:ext cx="6986017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B3A99F-2D09-F7CB-C387-1370DFE0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Pastoralism in Kyrgyz Culture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DDC175-72C9-D841-8CA0-C9F89F22F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834" y="365125"/>
            <a:ext cx="3413166" cy="6492875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  </a:t>
            </a:r>
            <a:endParaRPr lang="ru-RU" b="1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Cultural Significance: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Heritage and Identity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Nomadic Spirit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Cultural Expressions: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Oral Traditions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Festivals and Celebrations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Social Fabric: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Social Bonds</a:t>
            </a:r>
            <a:endParaRPr lang="ru-RU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Hospitality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  Art and Craftsmanship: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Traditional Crafts.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Livestock Imagery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  Economic Aspects: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Livestock Wealth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Barter Traditions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0FC3E53-0D9F-D0B7-CEE3-B4679E7FB1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047"/>
          <a:stretch/>
        </p:blipFill>
        <p:spPr>
          <a:xfrm>
            <a:off x="401169" y="1482773"/>
            <a:ext cx="4783585" cy="48441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72E01E8-486E-026A-73AF-153EE32DF3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5801" y="1027906"/>
            <a:ext cx="3761558" cy="36410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84EDD44-6A7F-703B-BA84-F73490196D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9464" y="4015597"/>
            <a:ext cx="349300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106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B3A99F-2D09-F7CB-C387-1370DFE0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Pastoralism in Kyrgyz Culture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DDC175-72C9-D841-8CA0-C9F89F22F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503" y="4096426"/>
            <a:ext cx="6518988" cy="239644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Sustainable Future: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Balancing Progress: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Nurturing pastoral culture while embracing modern development is essential for a sustainable and culturally rich future.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BA09393-EBE3-F6F8-38EA-45C4E618D567}"/>
              </a:ext>
            </a:extLst>
          </p:cNvPr>
          <p:cNvSpPr txBox="1"/>
          <p:nvPr/>
        </p:nvSpPr>
        <p:spPr>
          <a:xfrm>
            <a:off x="278187" y="1547355"/>
            <a:ext cx="1191381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74151"/>
                </a:solidFill>
                <a:effectLst/>
                <a:latin typeface="Söhne"/>
              </a:rPr>
              <a:t> Challenges and Adaptation:</a:t>
            </a:r>
            <a:endParaRPr lang="en-US" sz="28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374151"/>
                </a:solidFill>
                <a:effectLst/>
                <a:latin typeface="Söhne"/>
              </a:rPr>
              <a:t>Modernization:</a:t>
            </a:r>
            <a:r>
              <a:rPr lang="en-US" sz="2800" b="0" i="0" dirty="0">
                <a:solidFill>
                  <a:srgbClr val="374151"/>
                </a:solidFill>
                <a:effectLst/>
                <a:latin typeface="Söhne"/>
              </a:rPr>
              <a:t> Urbanization and changing economic dynamics have led to adaptations in pastoral practices and cultural expressions.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374151"/>
                </a:solidFill>
                <a:effectLst/>
                <a:latin typeface="Söhne"/>
              </a:rPr>
              <a:t>Cultural Revival:</a:t>
            </a:r>
            <a:r>
              <a:rPr lang="en-US" sz="2800" b="0" i="0" dirty="0">
                <a:solidFill>
                  <a:srgbClr val="374151"/>
                </a:solidFill>
                <a:effectLst/>
                <a:latin typeface="Söhne"/>
              </a:rPr>
              <a:t> Efforts to preserve traditional knowledge, festivals, and craftsmanship contribute to the revival of pastoral culture.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78769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495429-820D-308C-43B7-2EEDD0BE8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815" y="1828165"/>
            <a:ext cx="10515600" cy="1325563"/>
          </a:xfrm>
        </p:spPr>
        <p:txBody>
          <a:bodyPr/>
          <a:lstStyle/>
          <a:p>
            <a:r>
              <a:rPr lang="en-US" dirty="0"/>
              <a:t>Thank you!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E07BDF-E9A9-63DC-CDBC-ADEA37707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9297" y="1685869"/>
            <a:ext cx="3222703" cy="7057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/>
              <a:t>PF “Rural Development Fund”</a:t>
            </a:r>
          </a:p>
          <a:p>
            <a:pPr marL="0" indent="0">
              <a:buNone/>
            </a:pPr>
            <a:r>
              <a:rPr lang="en-US" sz="1200" dirty="0"/>
              <a:t>102-104, Toktogul Street, office 1</a:t>
            </a:r>
          </a:p>
          <a:p>
            <a:pPr marL="0" indent="0">
              <a:buNone/>
            </a:pPr>
            <a:r>
              <a:rPr lang="en-US" sz="1200" dirty="0"/>
              <a:t>Bishkek, 720040, Kyrgyz Republic</a:t>
            </a:r>
          </a:p>
          <a:p>
            <a:pPr marL="0" indent="0">
              <a:buNone/>
            </a:pPr>
            <a:r>
              <a:rPr lang="en-US" sz="1200" dirty="0"/>
              <a:t>Mobile: + 996 770 33 01 06</a:t>
            </a:r>
          </a:p>
          <a:p>
            <a:pPr marL="0" indent="0">
              <a:buNone/>
            </a:pPr>
            <a:r>
              <a:rPr lang="en-US" sz="1200" dirty="0"/>
              <a:t>Phone: +996 755 330106</a:t>
            </a:r>
          </a:p>
          <a:p>
            <a:pPr marL="0" indent="0">
              <a:buNone/>
            </a:pPr>
            <a:r>
              <a:rPr lang="en-US" sz="1200" dirty="0"/>
              <a:t>Email: ruraldevelopmentfund2020@gmail.com</a:t>
            </a:r>
          </a:p>
          <a:p>
            <a:pPr marL="0" indent="0">
              <a:buNone/>
            </a:pPr>
            <a:r>
              <a:rPr lang="en-US" sz="1200" dirty="0"/>
              <a:t>Website: www.rdf.kg</a:t>
            </a:r>
          </a:p>
          <a:p>
            <a:pPr marL="0" indent="0">
              <a:buNone/>
            </a:pPr>
            <a:r>
              <a:rPr lang="en-US" sz="1200" dirty="0"/>
              <a:t>IT Map: http://rdfmap.kg/</a:t>
            </a:r>
            <a:endParaRPr lang="fi-FI" sz="1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EA0BBEE-4126-8D82-7B61-E982E1AFB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240" y="472575"/>
            <a:ext cx="2853175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568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1764</TotalTime>
  <Words>692</Words>
  <Application>Microsoft Office PowerPoint</Application>
  <PresentationFormat>Widescreen</PresentationFormat>
  <Paragraphs>157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Söhne</vt:lpstr>
      <vt:lpstr>Тема Office</vt:lpstr>
      <vt:lpstr>Advance Certificate (Online) | P-001 Pastures, Pastoralism and Rangeland Governance</vt:lpstr>
      <vt:lpstr>Pastures in High Altitude Mountain Areas:  Cases of Kyrgyz Republic</vt:lpstr>
      <vt:lpstr>Introduction</vt:lpstr>
      <vt:lpstr>Importance of Pastures in the Kyrgyz Economy </vt:lpstr>
      <vt:lpstr>Types of Pastures in Kyrgyz Republic </vt:lpstr>
      <vt:lpstr>Ecological/Habitat Features of Kyrgyz Pastures</vt:lpstr>
      <vt:lpstr>Policy and Legal Framework</vt:lpstr>
      <vt:lpstr>Climatic Factors Affecting Pasturelands</vt:lpstr>
      <vt:lpstr>Community-Based Conservation Efforts</vt:lpstr>
      <vt:lpstr>Community-Based Conservation Efforts</vt:lpstr>
      <vt:lpstr>Traditional Pasture Management Systems </vt:lpstr>
      <vt:lpstr>Pastoralism in Kyrgyz Culture </vt:lpstr>
      <vt:lpstr>Pastoralism in Kyrgyz Culture </vt:lpstr>
      <vt:lpstr>Thank you!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Aboriginal Livestock Breeding to Conserve Animal Genetic Diversity</dc:title>
  <dc:creator>Elvira Maratova</dc:creator>
  <cp:lastModifiedBy>Admin</cp:lastModifiedBy>
  <cp:revision>31</cp:revision>
  <dcterms:created xsi:type="dcterms:W3CDTF">2023-08-08T09:36:52Z</dcterms:created>
  <dcterms:modified xsi:type="dcterms:W3CDTF">2024-11-21T11:19:13Z</dcterms:modified>
</cp:coreProperties>
</file>