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Arimo Bold" panose="020B0604020202020204" charset="0"/>
      <p:regular r:id="rId20"/>
    </p:embeddedFont>
    <p:embeddedFont>
      <p:font typeface="Arimo Bold Italics" panose="020B0604020202020204" charset="0"/>
      <p:regular r:id="rId21"/>
    </p:embeddedFont>
    <p:embeddedFont>
      <p:font typeface="Arimo" panose="020B0604020202020204" charset="0"/>
      <p:regular r:id="rId22"/>
    </p:embeddedFon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94622" autoAdjust="0"/>
  </p:normalViewPr>
  <p:slideViewPr>
    <p:cSldViewPr>
      <p:cViewPr varScale="1">
        <p:scale>
          <a:sx n="60" d="100"/>
          <a:sy n="60" d="100"/>
        </p:scale>
        <p:origin x="307"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04.11.2024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89244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2</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40471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3</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07149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4</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54126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5</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65373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6</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04580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7</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82401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8</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96096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9</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15485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10</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26051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11</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49993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12</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71976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13</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55078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14</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04170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15</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05035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16</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58266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17</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99865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15.jpe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www.en.rdf.kg/" TargetMode="External"/><Relationship Id="rId5" Type="http://schemas.openxmlformats.org/officeDocument/2006/relationships/hyperlink" Target="http://www.rdf.kg/" TargetMode="Externa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1549301" y="3371633"/>
            <a:ext cx="4276447" cy="4284692"/>
          </a:xfrm>
          <a:custGeom>
            <a:avLst/>
            <a:gdLst/>
            <a:ahLst/>
            <a:cxnLst/>
            <a:rect l="l" t="t" r="r" b="b"/>
            <a:pathLst>
              <a:path w="4276447" h="4284692">
                <a:moveTo>
                  <a:pt x="0" y="0"/>
                </a:moveTo>
                <a:lnTo>
                  <a:pt x="4276447" y="0"/>
                </a:lnTo>
                <a:lnTo>
                  <a:pt x="4276447" y="4284692"/>
                </a:lnTo>
                <a:lnTo>
                  <a:pt x="0" y="4284692"/>
                </a:lnTo>
                <a:lnTo>
                  <a:pt x="0" y="0"/>
                </a:lnTo>
                <a:close/>
              </a:path>
            </a:pathLst>
          </a:custGeom>
          <a:blipFill>
            <a:blip r:embed="rId3">
              <a:alphaModFix amt="50000"/>
              <a:extLst>
                <a:ext uri="{96DAC541-7B7A-43D3-8B79-37D633B846F1}">
                  <asvg:svgBlip xmlns:asvg="http://schemas.microsoft.com/office/drawing/2016/SVG/main" xmlns="" r:embed="rId4"/>
                </a:ext>
              </a:extLst>
            </a:blip>
            <a:stretch>
              <a:fillRect l="-96" r="-96"/>
            </a:stretch>
          </a:blipFill>
        </p:spPr>
      </p:sp>
      <p:sp>
        <p:nvSpPr>
          <p:cNvPr id="3" name="TextBox 3"/>
          <p:cNvSpPr txBox="1"/>
          <p:nvPr/>
        </p:nvSpPr>
        <p:spPr>
          <a:xfrm>
            <a:off x="491697" y="1085482"/>
            <a:ext cx="6391654" cy="2115964"/>
          </a:xfrm>
          <a:prstGeom prst="rect">
            <a:avLst/>
          </a:prstGeom>
        </p:spPr>
        <p:txBody>
          <a:bodyPr lIns="0" tIns="0" rIns="0" bIns="0" rtlCol="0" anchor="t">
            <a:spAutoFit/>
          </a:bodyPr>
          <a:lstStyle/>
          <a:p>
            <a:pPr algn="ctr">
              <a:lnSpc>
                <a:spcPts val="5508"/>
              </a:lnSpc>
            </a:pPr>
            <a:r>
              <a:rPr lang="en-US" sz="5100" b="1" dirty="0">
                <a:solidFill>
                  <a:srgbClr val="415347"/>
                </a:solidFill>
                <a:latin typeface="Arimo Bold"/>
                <a:ea typeface="Arimo Bold"/>
                <a:cs typeface="Arimo Bold"/>
                <a:sym typeface="Arimo Bold"/>
              </a:rPr>
              <a:t>Traditional Knowledge and Biodiversity</a:t>
            </a:r>
          </a:p>
        </p:txBody>
      </p:sp>
      <p:sp>
        <p:nvSpPr>
          <p:cNvPr id="4" name="TextBox 4"/>
          <p:cNvSpPr txBox="1"/>
          <p:nvPr/>
        </p:nvSpPr>
        <p:spPr>
          <a:xfrm>
            <a:off x="491697" y="3807099"/>
            <a:ext cx="6391654" cy="2830390"/>
          </a:xfrm>
          <a:prstGeom prst="rect">
            <a:avLst/>
          </a:prstGeom>
        </p:spPr>
        <p:txBody>
          <a:bodyPr lIns="0" tIns="0" rIns="0" bIns="0" rtlCol="0" anchor="t">
            <a:spAutoFit/>
          </a:bodyPr>
          <a:lstStyle/>
          <a:p>
            <a:pPr algn="ctr">
              <a:lnSpc>
                <a:spcPts val="5400"/>
              </a:lnSpc>
            </a:pPr>
            <a:r>
              <a:rPr lang="en-US" sz="3000" b="1" spc="900" dirty="0" err="1">
                <a:solidFill>
                  <a:srgbClr val="415347"/>
                </a:solidFill>
                <a:latin typeface="Arimo Bold"/>
                <a:ea typeface="Arimo Bold"/>
                <a:cs typeface="Arimo Bold"/>
                <a:sym typeface="Arimo Bold"/>
              </a:rPr>
              <a:t>Akmatova</a:t>
            </a:r>
            <a:r>
              <a:rPr lang="en-US" sz="3000" b="1" spc="900" dirty="0">
                <a:solidFill>
                  <a:srgbClr val="415347"/>
                </a:solidFill>
                <a:latin typeface="Arimo Bold"/>
                <a:ea typeface="Arimo Bold"/>
                <a:cs typeface="Arimo Bold"/>
                <a:sym typeface="Arimo Bold"/>
              </a:rPr>
              <a:t> </a:t>
            </a:r>
            <a:r>
              <a:rPr lang="en-US" sz="3000" b="1" spc="900" dirty="0" err="1">
                <a:solidFill>
                  <a:srgbClr val="415347"/>
                </a:solidFill>
                <a:latin typeface="Arimo Bold"/>
                <a:ea typeface="Arimo Bold"/>
                <a:cs typeface="Arimo Bold"/>
                <a:sym typeface="Arimo Bold"/>
              </a:rPr>
              <a:t>Kuluipa</a:t>
            </a:r>
            <a:endParaRPr lang="en-US" sz="3000" b="1" spc="900" dirty="0">
              <a:solidFill>
                <a:srgbClr val="415347"/>
              </a:solidFill>
              <a:latin typeface="Arimo Bold"/>
              <a:ea typeface="Arimo Bold"/>
              <a:cs typeface="Arimo Bold"/>
              <a:sym typeface="Arimo Bold"/>
            </a:endParaRPr>
          </a:p>
          <a:p>
            <a:pPr algn="ctr">
              <a:lnSpc>
                <a:spcPts val="4320"/>
              </a:lnSpc>
            </a:pPr>
            <a:endParaRPr lang="en-US" sz="3000" b="1" spc="900" dirty="0">
              <a:solidFill>
                <a:srgbClr val="415347"/>
              </a:solidFill>
              <a:latin typeface="Arimo Bold"/>
              <a:ea typeface="Arimo Bold"/>
              <a:cs typeface="Arimo Bold"/>
              <a:sym typeface="Arimo Bold"/>
            </a:endParaRPr>
          </a:p>
          <a:p>
            <a:pPr algn="ctr">
              <a:lnSpc>
                <a:spcPts val="4320"/>
              </a:lnSpc>
            </a:pPr>
            <a:r>
              <a:rPr lang="en-US" sz="2400" b="1" spc="900" dirty="0">
                <a:solidFill>
                  <a:srgbClr val="415347"/>
                </a:solidFill>
                <a:latin typeface="Arimo Bold"/>
                <a:ea typeface="Arimo Bold"/>
                <a:cs typeface="Arimo Bold"/>
                <a:sym typeface="Arimo Bold"/>
              </a:rPr>
              <a:t>PF «Rural Development Fund»</a:t>
            </a:r>
          </a:p>
          <a:p>
            <a:pPr algn="ctr">
              <a:lnSpc>
                <a:spcPts val="4320"/>
              </a:lnSpc>
            </a:pPr>
            <a:r>
              <a:rPr lang="en-US" sz="2400" b="1" spc="900" dirty="0">
                <a:solidFill>
                  <a:srgbClr val="415347"/>
                </a:solidFill>
                <a:latin typeface="Arimo Bold"/>
                <a:ea typeface="Arimo Bold"/>
                <a:cs typeface="Arimo Bold"/>
                <a:sym typeface="Arimo Bold"/>
              </a:rPr>
              <a:t>October, 2024</a:t>
            </a:r>
          </a:p>
        </p:txBody>
      </p:sp>
      <p:grpSp>
        <p:nvGrpSpPr>
          <p:cNvPr id="5" name="Group 5"/>
          <p:cNvGrpSpPr/>
          <p:nvPr/>
        </p:nvGrpSpPr>
        <p:grpSpPr>
          <a:xfrm>
            <a:off x="8062869" y="1028700"/>
            <a:ext cx="9370771" cy="8229600"/>
            <a:chOff x="0" y="0"/>
            <a:chExt cx="12494361" cy="10972800"/>
          </a:xfrm>
        </p:grpSpPr>
        <p:sp>
          <p:nvSpPr>
            <p:cNvPr id="6" name="Freeform 6"/>
            <p:cNvSpPr/>
            <p:nvPr/>
          </p:nvSpPr>
          <p:spPr>
            <a:xfrm>
              <a:off x="0" y="0"/>
              <a:ext cx="12494387" cy="10972800"/>
            </a:xfrm>
            <a:custGeom>
              <a:avLst/>
              <a:gdLst/>
              <a:ahLst/>
              <a:cxnLst/>
              <a:rect l="l" t="t" r="r" b="b"/>
              <a:pathLst>
                <a:path w="12494387" h="10972800">
                  <a:moveTo>
                    <a:pt x="0" y="0"/>
                  </a:moveTo>
                  <a:lnTo>
                    <a:pt x="12494387" y="0"/>
                  </a:lnTo>
                  <a:lnTo>
                    <a:pt x="12494387" y="10972800"/>
                  </a:lnTo>
                  <a:lnTo>
                    <a:pt x="0" y="10972800"/>
                  </a:lnTo>
                  <a:lnTo>
                    <a:pt x="0" y="0"/>
                  </a:lnTo>
                  <a:close/>
                </a:path>
              </a:pathLst>
            </a:custGeom>
            <a:blipFill>
              <a:blip r:embed="rId5"/>
              <a:stretch>
                <a:fillRect l="-15866" r="-15866"/>
              </a:stretch>
            </a:blipFill>
          </p:spPr>
        </p:sp>
      </p:grpSp>
      <p:grpSp>
        <p:nvGrpSpPr>
          <p:cNvPr id="7" name="Group 7"/>
          <p:cNvGrpSpPr/>
          <p:nvPr/>
        </p:nvGrpSpPr>
        <p:grpSpPr>
          <a:xfrm>
            <a:off x="1861458" y="8657598"/>
            <a:ext cx="2320530" cy="1013132"/>
            <a:chOff x="0" y="0"/>
            <a:chExt cx="3094040" cy="1350843"/>
          </a:xfrm>
        </p:grpSpPr>
        <p:sp>
          <p:nvSpPr>
            <p:cNvPr id="8" name="Freeform 8"/>
            <p:cNvSpPr/>
            <p:nvPr/>
          </p:nvSpPr>
          <p:spPr>
            <a:xfrm>
              <a:off x="0" y="0"/>
              <a:ext cx="3094101" cy="1350899"/>
            </a:xfrm>
            <a:custGeom>
              <a:avLst/>
              <a:gdLst/>
              <a:ahLst/>
              <a:cxnLst/>
              <a:rect l="l" t="t" r="r" b="b"/>
              <a:pathLst>
                <a:path w="3094101" h="1350899">
                  <a:moveTo>
                    <a:pt x="0" y="0"/>
                  </a:moveTo>
                  <a:lnTo>
                    <a:pt x="3094101" y="0"/>
                  </a:lnTo>
                  <a:lnTo>
                    <a:pt x="3094101" y="1350899"/>
                  </a:lnTo>
                  <a:lnTo>
                    <a:pt x="0" y="1350899"/>
                  </a:lnTo>
                  <a:lnTo>
                    <a:pt x="0" y="0"/>
                  </a:lnTo>
                  <a:close/>
                </a:path>
              </a:pathLst>
            </a:custGeom>
            <a:blipFill>
              <a:blip r:embed="rId6"/>
              <a:stretch>
                <a:fillRect t="-61" r="1" b="-57"/>
              </a:stretch>
            </a:blipFill>
          </p:spPr>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6089904" y="1591696"/>
            <a:ext cx="6075033" cy="5284426"/>
          </a:xfrm>
          <a:custGeom>
            <a:avLst/>
            <a:gdLst/>
            <a:ahLst/>
            <a:cxnLst/>
            <a:rect l="l" t="t" r="r" b="b"/>
            <a:pathLst>
              <a:path w="6075033" h="5284426">
                <a:moveTo>
                  <a:pt x="0" y="0"/>
                </a:moveTo>
                <a:lnTo>
                  <a:pt x="6075033" y="0"/>
                </a:lnTo>
                <a:lnTo>
                  <a:pt x="6075033" y="5284426"/>
                </a:lnTo>
                <a:lnTo>
                  <a:pt x="0" y="5284426"/>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82" b="-182"/>
            </a:stretch>
          </a:blipFill>
        </p:spPr>
      </p:sp>
      <p:sp>
        <p:nvSpPr>
          <p:cNvPr id="3" name="TextBox 3"/>
          <p:cNvSpPr txBox="1"/>
          <p:nvPr/>
        </p:nvSpPr>
        <p:spPr>
          <a:xfrm>
            <a:off x="578686" y="2889204"/>
            <a:ext cx="17266856" cy="3463449"/>
          </a:xfrm>
          <a:prstGeom prst="rect">
            <a:avLst/>
          </a:prstGeom>
        </p:spPr>
        <p:txBody>
          <a:bodyPr lIns="0" tIns="0" rIns="0" bIns="0" rtlCol="0" anchor="t">
            <a:spAutoFit/>
          </a:bodyPr>
          <a:lstStyle/>
          <a:p>
            <a:pPr algn="just">
              <a:lnSpc>
                <a:spcPts val="3852"/>
              </a:lnSpc>
            </a:pPr>
            <a:r>
              <a:rPr lang="en-US" sz="3000" b="1" spc="150" dirty="0">
                <a:solidFill>
                  <a:srgbClr val="45595A">
                    <a:alpha val="69804"/>
                  </a:srgbClr>
                </a:solidFill>
                <a:latin typeface="Arimo"/>
                <a:ea typeface="Arimo"/>
                <a:cs typeface="Arimo"/>
              </a:rPr>
              <a:t>Traditional knowledge is a form of knowledge representing the set of collective experience accumulated over centuries and adapted to geographical and cultural needs. Traditional knowledge (TK) is an important tool for supporting biodiversity conservation. </a:t>
            </a:r>
            <a:r>
              <a:rPr lang="it-IT" sz="3000" b="1" spc="150" dirty="0">
                <a:solidFill>
                  <a:srgbClr val="45595A">
                    <a:alpha val="69804"/>
                  </a:srgbClr>
                </a:solidFill>
                <a:latin typeface="Arimo"/>
                <a:ea typeface="Arimo"/>
                <a:cs typeface="Arimo"/>
              </a:rPr>
              <a:t>It includes information, practices, and wisdom based on continuous human observation and interaction with natural ecosystems and landscapes. The loss or reduction of biodiversity can lead to the loss of TK, and vice versa. </a:t>
            </a:r>
            <a:endParaRPr lang="en-US" sz="3000" b="1" spc="150" dirty="0">
              <a:solidFill>
                <a:srgbClr val="45595A">
                  <a:alpha val="69804"/>
                </a:srgbClr>
              </a:solidFill>
              <a:latin typeface="Arimo"/>
              <a:ea typeface="Arimo"/>
              <a:cs typeface="Arimo"/>
              <a:sym typeface="Arimo"/>
            </a:endParaRPr>
          </a:p>
          <a:p>
            <a:pPr algn="just">
              <a:lnSpc>
                <a:spcPts val="3852"/>
              </a:lnSpc>
            </a:pPr>
            <a:r>
              <a:rPr lang="en-US" sz="3000" b="1" spc="150" dirty="0">
                <a:solidFill>
                  <a:srgbClr val="45595A">
                    <a:alpha val="69804"/>
                  </a:srgbClr>
                </a:solidFill>
                <a:latin typeface="Arimo"/>
                <a:ea typeface="Arimo"/>
                <a:cs typeface="Arimo"/>
                <a:sym typeface="Arimo"/>
              </a:rPr>
              <a:t> </a:t>
            </a:r>
          </a:p>
        </p:txBody>
      </p:sp>
      <p:sp>
        <p:nvSpPr>
          <p:cNvPr id="4" name="TextBox 4"/>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2</a:t>
            </a:r>
          </a:p>
        </p:txBody>
      </p:sp>
      <p:sp>
        <p:nvSpPr>
          <p:cNvPr id="5" name="TextBox 5"/>
          <p:cNvSpPr txBox="1"/>
          <p:nvPr/>
        </p:nvSpPr>
        <p:spPr>
          <a:xfrm>
            <a:off x="2667109" y="978332"/>
            <a:ext cx="14592191" cy="730969"/>
          </a:xfrm>
          <a:prstGeom prst="rect">
            <a:avLst/>
          </a:prstGeom>
        </p:spPr>
        <p:txBody>
          <a:bodyPr lIns="0" tIns="0" rIns="0" bIns="0" rtlCol="0" anchor="t">
            <a:spAutoFit/>
          </a:bodyPr>
          <a:lstStyle/>
          <a:p>
            <a:pPr algn="l">
              <a:lnSpc>
                <a:spcPts val="5727"/>
              </a:lnSpc>
            </a:pPr>
            <a:r>
              <a:rPr lang="en-US" sz="4773" b="1" dirty="0">
                <a:solidFill>
                  <a:srgbClr val="45595A">
                    <a:alpha val="74902"/>
                  </a:srgbClr>
                </a:solidFill>
                <a:latin typeface="Arimo Bold"/>
                <a:ea typeface="Arimo Bold"/>
                <a:cs typeface="Arimo Bold"/>
                <a:sym typeface="Arimo Bold"/>
              </a:rPr>
              <a:t>Biodiversity and Traditional Knowledge</a:t>
            </a:r>
          </a:p>
        </p:txBody>
      </p:sp>
      <p:grpSp>
        <p:nvGrpSpPr>
          <p:cNvPr id="6" name="Group 6"/>
          <p:cNvGrpSpPr/>
          <p:nvPr/>
        </p:nvGrpSpPr>
        <p:grpSpPr>
          <a:xfrm>
            <a:off x="0" y="7532556"/>
            <a:ext cx="6100762" cy="2754442"/>
            <a:chOff x="0" y="0"/>
            <a:chExt cx="8134349" cy="3672589"/>
          </a:xfrm>
        </p:grpSpPr>
        <p:sp>
          <p:nvSpPr>
            <p:cNvPr id="7" name="Freeform 7"/>
            <p:cNvSpPr/>
            <p:nvPr/>
          </p:nvSpPr>
          <p:spPr>
            <a:xfrm>
              <a:off x="0" y="0"/>
              <a:ext cx="8134350" cy="3672586"/>
            </a:xfrm>
            <a:custGeom>
              <a:avLst/>
              <a:gdLst/>
              <a:ahLst/>
              <a:cxnLst/>
              <a:rect l="l" t="t" r="r" b="b"/>
              <a:pathLst>
                <a:path w="8134350" h="3672586">
                  <a:moveTo>
                    <a:pt x="0" y="0"/>
                  </a:moveTo>
                  <a:lnTo>
                    <a:pt x="8134350" y="0"/>
                  </a:lnTo>
                  <a:lnTo>
                    <a:pt x="8134350" y="3672586"/>
                  </a:lnTo>
                  <a:lnTo>
                    <a:pt x="0" y="3672586"/>
                  </a:lnTo>
                  <a:lnTo>
                    <a:pt x="0" y="0"/>
                  </a:lnTo>
                  <a:close/>
                </a:path>
              </a:pathLst>
            </a:custGeom>
            <a:blipFill>
              <a:blip r:embed="rId5"/>
              <a:stretch>
                <a:fillRect t="-23829" b="-23829"/>
              </a:stretch>
            </a:blipFill>
          </p:spPr>
        </p:sp>
      </p:grpSp>
      <p:grpSp>
        <p:nvGrpSpPr>
          <p:cNvPr id="8" name="Group 8"/>
          <p:cNvGrpSpPr/>
          <p:nvPr/>
        </p:nvGrpSpPr>
        <p:grpSpPr>
          <a:xfrm>
            <a:off x="12289536" y="7532556"/>
            <a:ext cx="6007608" cy="2754444"/>
            <a:chOff x="0" y="0"/>
            <a:chExt cx="8010144" cy="3672592"/>
          </a:xfrm>
        </p:grpSpPr>
        <p:sp>
          <p:nvSpPr>
            <p:cNvPr id="9" name="Freeform 9"/>
            <p:cNvSpPr/>
            <p:nvPr/>
          </p:nvSpPr>
          <p:spPr>
            <a:xfrm>
              <a:off x="0" y="0"/>
              <a:ext cx="8010144" cy="3672586"/>
            </a:xfrm>
            <a:custGeom>
              <a:avLst/>
              <a:gdLst/>
              <a:ahLst/>
              <a:cxnLst/>
              <a:rect l="l" t="t" r="r" b="b"/>
              <a:pathLst>
                <a:path w="8010144" h="3672586">
                  <a:moveTo>
                    <a:pt x="0" y="0"/>
                  </a:moveTo>
                  <a:lnTo>
                    <a:pt x="8010144" y="0"/>
                  </a:lnTo>
                  <a:lnTo>
                    <a:pt x="8010144" y="3672586"/>
                  </a:lnTo>
                  <a:lnTo>
                    <a:pt x="0" y="3672586"/>
                  </a:lnTo>
                  <a:lnTo>
                    <a:pt x="0" y="0"/>
                  </a:lnTo>
                  <a:close/>
                </a:path>
              </a:pathLst>
            </a:custGeom>
            <a:blipFill>
              <a:blip r:embed="rId6"/>
              <a:stretch>
                <a:fillRect t="-22702" b="-22702"/>
              </a:stretch>
            </a:blipFill>
          </p:spPr>
        </p:sp>
      </p:grpSp>
      <p:grpSp>
        <p:nvGrpSpPr>
          <p:cNvPr id="10" name="Group 10"/>
          <p:cNvGrpSpPr/>
          <p:nvPr/>
        </p:nvGrpSpPr>
        <p:grpSpPr>
          <a:xfrm>
            <a:off x="6089904" y="7532556"/>
            <a:ext cx="6199632" cy="2754444"/>
            <a:chOff x="0" y="0"/>
            <a:chExt cx="8266176" cy="3672592"/>
          </a:xfrm>
        </p:grpSpPr>
        <p:sp>
          <p:nvSpPr>
            <p:cNvPr id="11" name="Freeform 11"/>
            <p:cNvSpPr/>
            <p:nvPr/>
          </p:nvSpPr>
          <p:spPr>
            <a:xfrm>
              <a:off x="0" y="0"/>
              <a:ext cx="8266176" cy="3672586"/>
            </a:xfrm>
            <a:custGeom>
              <a:avLst/>
              <a:gdLst/>
              <a:ahLst/>
              <a:cxnLst/>
              <a:rect l="l" t="t" r="r" b="b"/>
              <a:pathLst>
                <a:path w="8266176" h="3672586">
                  <a:moveTo>
                    <a:pt x="0" y="0"/>
                  </a:moveTo>
                  <a:lnTo>
                    <a:pt x="8266176" y="0"/>
                  </a:lnTo>
                  <a:lnTo>
                    <a:pt x="8266176" y="3672586"/>
                  </a:lnTo>
                  <a:lnTo>
                    <a:pt x="0" y="3672586"/>
                  </a:lnTo>
                  <a:lnTo>
                    <a:pt x="0" y="0"/>
                  </a:lnTo>
                  <a:close/>
                </a:path>
              </a:pathLst>
            </a:custGeom>
            <a:blipFill>
              <a:blip r:embed="rId7"/>
              <a:stretch>
                <a:fillRect t="-25025" b="-25026"/>
              </a:stretch>
            </a:blipFill>
          </p:spPr>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3" name="TextBox 3"/>
          <p:cNvSpPr txBox="1"/>
          <p:nvPr/>
        </p:nvSpPr>
        <p:spPr>
          <a:xfrm>
            <a:off x="916809" y="1638300"/>
            <a:ext cx="5048105" cy="3103285"/>
          </a:xfrm>
          <a:prstGeom prst="rect">
            <a:avLst/>
          </a:prstGeom>
        </p:spPr>
        <p:txBody>
          <a:bodyPr wrap="square" lIns="0" tIns="0" rIns="0" bIns="0" rtlCol="0" anchor="t">
            <a:spAutoFit/>
          </a:bodyPr>
          <a:lstStyle/>
          <a:p>
            <a:pPr algn="l">
              <a:lnSpc>
                <a:spcPts val="4872"/>
              </a:lnSpc>
            </a:pPr>
            <a:r>
              <a:rPr lang="en-US" sz="4060" b="1" dirty="0">
                <a:solidFill>
                  <a:srgbClr val="415347">
                    <a:alpha val="74902"/>
                  </a:srgbClr>
                </a:solidFill>
                <a:latin typeface="Arimo"/>
                <a:ea typeface="Arimo"/>
                <a:cs typeface="Arimo"/>
              </a:rPr>
              <a:t>The well-being of local communities is closely linked to the well-being of natural ecosystems</a:t>
            </a:r>
            <a:endParaRPr lang="en-US" sz="4060" b="1" dirty="0">
              <a:solidFill>
                <a:srgbClr val="415347">
                  <a:alpha val="74902"/>
                </a:srgbClr>
              </a:solidFill>
              <a:latin typeface="Arimo"/>
              <a:ea typeface="Arimo"/>
              <a:cs typeface="Arimo"/>
              <a:sym typeface="Arimo"/>
            </a:endParaRPr>
          </a:p>
        </p:txBody>
      </p:sp>
      <p:sp>
        <p:nvSpPr>
          <p:cNvPr id="4" name="TextBox 4"/>
          <p:cNvSpPr txBox="1"/>
          <p:nvPr/>
        </p:nvSpPr>
        <p:spPr>
          <a:xfrm>
            <a:off x="5964913" y="731665"/>
            <a:ext cx="11843457" cy="5963171"/>
          </a:xfrm>
          <a:prstGeom prst="rect">
            <a:avLst/>
          </a:prstGeom>
        </p:spPr>
        <p:txBody>
          <a:bodyPr wrap="square" lIns="0" tIns="0" rIns="0" bIns="0" rtlCol="0" anchor="t">
            <a:spAutoFit/>
          </a:bodyPr>
          <a:lstStyle/>
          <a:p>
            <a:pPr algn="l">
              <a:lnSpc>
                <a:spcPts val="3081"/>
              </a:lnSpc>
            </a:pPr>
            <a:r>
              <a:rPr lang="en-US" sz="2700" b="1" spc="150" dirty="0">
                <a:solidFill>
                  <a:srgbClr val="415347">
                    <a:alpha val="69804"/>
                  </a:srgbClr>
                </a:solidFill>
                <a:latin typeface="Arimo"/>
                <a:ea typeface="Arimo"/>
                <a:cs typeface="Arimo"/>
              </a:rPr>
              <a:t>Local communities acknowledge that biodiversity is important for their livelihoods and survival. </a:t>
            </a:r>
            <a:r>
              <a:rPr lang="it-IT" sz="2700" b="1" spc="150" dirty="0">
                <a:solidFill>
                  <a:srgbClr val="415347">
                    <a:alpha val="69804"/>
                  </a:srgbClr>
                </a:solidFill>
                <a:latin typeface="Arimo"/>
                <a:ea typeface="Arimo"/>
                <a:cs typeface="Arimo"/>
              </a:rPr>
              <a:t>Biodiversity directly relates to the sustainable economic development of local communities involved in collecting herbs and berries, beekeeping, using forest products, and other genetic resources. </a:t>
            </a:r>
          </a:p>
          <a:p>
            <a:pPr algn="l">
              <a:lnSpc>
                <a:spcPts val="3081"/>
              </a:lnSpc>
            </a:pPr>
            <a:endParaRPr lang="it-IT" sz="2700" b="1" spc="150" dirty="0">
              <a:solidFill>
                <a:srgbClr val="415347">
                  <a:alpha val="69804"/>
                </a:srgbClr>
              </a:solidFill>
              <a:latin typeface="Arimo"/>
              <a:ea typeface="Arimo"/>
              <a:cs typeface="Arimo"/>
            </a:endParaRPr>
          </a:p>
          <a:p>
            <a:pPr algn="l">
              <a:lnSpc>
                <a:spcPts val="3081"/>
              </a:lnSpc>
            </a:pPr>
            <a:r>
              <a:rPr lang="it-IT" sz="2700" b="1" spc="150" dirty="0">
                <a:solidFill>
                  <a:srgbClr val="415347">
                    <a:alpha val="69804"/>
                  </a:srgbClr>
                </a:solidFill>
                <a:latin typeface="Arimo"/>
                <a:ea typeface="Arimo"/>
                <a:cs typeface="Arimo"/>
              </a:rPr>
              <a:t>Local communities possess a unique knowledge and understanding of the landscapes and ecosystems, which is the basis for the conservation and sustainable use of biodiversity, as well as cultural diversity. </a:t>
            </a:r>
          </a:p>
          <a:p>
            <a:pPr algn="l">
              <a:lnSpc>
                <a:spcPts val="3081"/>
              </a:lnSpc>
            </a:pPr>
            <a:endParaRPr lang="it-IT" sz="2700" b="1" spc="150" dirty="0">
              <a:solidFill>
                <a:srgbClr val="415347">
                  <a:alpha val="69804"/>
                </a:srgbClr>
              </a:solidFill>
              <a:latin typeface="Arimo"/>
              <a:ea typeface="Arimo"/>
              <a:cs typeface="Arimo"/>
            </a:endParaRPr>
          </a:p>
          <a:p>
            <a:pPr algn="l">
              <a:lnSpc>
                <a:spcPts val="3081"/>
              </a:lnSpc>
            </a:pPr>
            <a:r>
              <a:rPr lang="it-IT" sz="2700" b="1" spc="150" dirty="0">
                <a:solidFill>
                  <a:srgbClr val="415347">
                    <a:alpha val="69804"/>
                  </a:srgbClr>
                </a:solidFill>
                <a:latin typeface="Arimo"/>
                <a:ea typeface="Arimo"/>
                <a:cs typeface="Arimo"/>
              </a:rPr>
              <a:t>RDF research shows that the loss and reduction of biodiversity is becoming one of the significant challenges that local communities face today. </a:t>
            </a:r>
            <a:endParaRPr lang="en-US" sz="2700" b="1" spc="150" dirty="0">
              <a:solidFill>
                <a:srgbClr val="415347">
                  <a:alpha val="69804"/>
                </a:srgbClr>
              </a:solidFill>
              <a:latin typeface="Arimo"/>
              <a:ea typeface="Arimo"/>
              <a:cs typeface="Arimo"/>
              <a:sym typeface="Arimo"/>
            </a:endParaRPr>
          </a:p>
          <a:p>
            <a:pPr algn="l">
              <a:lnSpc>
                <a:spcPts val="3081"/>
              </a:lnSpc>
            </a:pPr>
            <a:endParaRPr lang="en-US" sz="2700" b="1" spc="150" dirty="0">
              <a:solidFill>
                <a:srgbClr val="415347">
                  <a:alpha val="69804"/>
                </a:srgbClr>
              </a:solidFill>
              <a:latin typeface="Arimo"/>
              <a:ea typeface="Arimo"/>
              <a:cs typeface="Arimo"/>
              <a:sym typeface="Arimo"/>
            </a:endParaRPr>
          </a:p>
        </p:txBody>
      </p:sp>
      <p:sp>
        <p:nvSpPr>
          <p:cNvPr id="5" name="TextBox 5"/>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3</a:t>
            </a:r>
          </a:p>
        </p:txBody>
      </p:sp>
      <p:grpSp>
        <p:nvGrpSpPr>
          <p:cNvPr id="6" name="Group 6"/>
          <p:cNvGrpSpPr/>
          <p:nvPr/>
        </p:nvGrpSpPr>
        <p:grpSpPr>
          <a:xfrm>
            <a:off x="900082" y="6694836"/>
            <a:ext cx="3909060" cy="3113532"/>
            <a:chOff x="0" y="0"/>
            <a:chExt cx="5212080" cy="4151376"/>
          </a:xfrm>
        </p:grpSpPr>
        <p:sp>
          <p:nvSpPr>
            <p:cNvPr id="7" name="Freeform 7"/>
            <p:cNvSpPr/>
            <p:nvPr/>
          </p:nvSpPr>
          <p:spPr>
            <a:xfrm>
              <a:off x="0" y="0"/>
              <a:ext cx="5212080" cy="4151376"/>
            </a:xfrm>
            <a:custGeom>
              <a:avLst/>
              <a:gdLst/>
              <a:ahLst/>
              <a:cxnLst/>
              <a:rect l="l" t="t" r="r" b="b"/>
              <a:pathLst>
                <a:path w="5212080" h="4151376">
                  <a:moveTo>
                    <a:pt x="0" y="0"/>
                  </a:moveTo>
                  <a:lnTo>
                    <a:pt x="5212080" y="0"/>
                  </a:lnTo>
                  <a:lnTo>
                    <a:pt x="5212080" y="4151376"/>
                  </a:lnTo>
                  <a:lnTo>
                    <a:pt x="0" y="4151376"/>
                  </a:lnTo>
                  <a:lnTo>
                    <a:pt x="0" y="0"/>
                  </a:lnTo>
                  <a:close/>
                </a:path>
              </a:pathLst>
            </a:custGeom>
            <a:blipFill>
              <a:blip r:embed="rId3"/>
              <a:stretch>
                <a:fillRect l="-9488" r="-9488"/>
              </a:stretch>
            </a:blipFill>
          </p:spPr>
        </p:sp>
      </p:grpSp>
      <p:grpSp>
        <p:nvGrpSpPr>
          <p:cNvPr id="8" name="Group 8"/>
          <p:cNvGrpSpPr/>
          <p:nvPr/>
        </p:nvGrpSpPr>
        <p:grpSpPr>
          <a:xfrm>
            <a:off x="13572015" y="6694836"/>
            <a:ext cx="3909060" cy="3113532"/>
            <a:chOff x="0" y="0"/>
            <a:chExt cx="5212080" cy="4151376"/>
          </a:xfrm>
        </p:grpSpPr>
        <p:sp>
          <p:nvSpPr>
            <p:cNvPr id="9" name="Freeform 9"/>
            <p:cNvSpPr/>
            <p:nvPr/>
          </p:nvSpPr>
          <p:spPr>
            <a:xfrm>
              <a:off x="0" y="0"/>
              <a:ext cx="5212080" cy="4151376"/>
            </a:xfrm>
            <a:custGeom>
              <a:avLst/>
              <a:gdLst/>
              <a:ahLst/>
              <a:cxnLst/>
              <a:rect l="l" t="t" r="r" b="b"/>
              <a:pathLst>
                <a:path w="5212080" h="4151376">
                  <a:moveTo>
                    <a:pt x="0" y="0"/>
                  </a:moveTo>
                  <a:lnTo>
                    <a:pt x="5212080" y="0"/>
                  </a:lnTo>
                  <a:lnTo>
                    <a:pt x="5212080" y="4151376"/>
                  </a:lnTo>
                  <a:lnTo>
                    <a:pt x="0" y="4151376"/>
                  </a:lnTo>
                  <a:lnTo>
                    <a:pt x="0" y="0"/>
                  </a:lnTo>
                  <a:close/>
                </a:path>
              </a:pathLst>
            </a:custGeom>
            <a:blipFill>
              <a:blip r:embed="rId4"/>
              <a:stretch>
                <a:fillRect l="-9471" r="-9471"/>
              </a:stretch>
            </a:blipFill>
          </p:spPr>
        </p:sp>
      </p:grpSp>
      <p:grpSp>
        <p:nvGrpSpPr>
          <p:cNvPr id="10" name="Group 10"/>
          <p:cNvGrpSpPr/>
          <p:nvPr/>
        </p:nvGrpSpPr>
        <p:grpSpPr>
          <a:xfrm>
            <a:off x="5124060" y="6694836"/>
            <a:ext cx="3909060" cy="3113532"/>
            <a:chOff x="0" y="0"/>
            <a:chExt cx="5212080" cy="4151376"/>
          </a:xfrm>
        </p:grpSpPr>
        <p:sp>
          <p:nvSpPr>
            <p:cNvPr id="11" name="Freeform 11"/>
            <p:cNvSpPr/>
            <p:nvPr/>
          </p:nvSpPr>
          <p:spPr>
            <a:xfrm>
              <a:off x="0" y="0"/>
              <a:ext cx="5212080" cy="4151376"/>
            </a:xfrm>
            <a:custGeom>
              <a:avLst/>
              <a:gdLst/>
              <a:ahLst/>
              <a:cxnLst/>
              <a:rect l="l" t="t" r="r" b="b"/>
              <a:pathLst>
                <a:path w="5212080" h="4151376">
                  <a:moveTo>
                    <a:pt x="0" y="0"/>
                  </a:moveTo>
                  <a:lnTo>
                    <a:pt x="5212080" y="0"/>
                  </a:lnTo>
                  <a:lnTo>
                    <a:pt x="5212080" y="4151376"/>
                  </a:lnTo>
                  <a:lnTo>
                    <a:pt x="0" y="4151376"/>
                  </a:lnTo>
                  <a:lnTo>
                    <a:pt x="0" y="0"/>
                  </a:lnTo>
                  <a:close/>
                </a:path>
              </a:pathLst>
            </a:custGeom>
            <a:blipFill>
              <a:blip r:embed="rId5"/>
              <a:stretch>
                <a:fillRect l="-9736" r="-9736"/>
              </a:stretch>
            </a:blipFill>
          </p:spPr>
        </p:sp>
      </p:grpSp>
      <p:grpSp>
        <p:nvGrpSpPr>
          <p:cNvPr id="12" name="Group 12"/>
          <p:cNvGrpSpPr/>
          <p:nvPr/>
        </p:nvGrpSpPr>
        <p:grpSpPr>
          <a:xfrm>
            <a:off x="9348038" y="6694836"/>
            <a:ext cx="3909060" cy="3113532"/>
            <a:chOff x="0" y="0"/>
            <a:chExt cx="5212080" cy="4151376"/>
          </a:xfrm>
        </p:grpSpPr>
        <p:sp>
          <p:nvSpPr>
            <p:cNvPr id="13" name="Freeform 13"/>
            <p:cNvSpPr/>
            <p:nvPr/>
          </p:nvSpPr>
          <p:spPr>
            <a:xfrm>
              <a:off x="0" y="0"/>
              <a:ext cx="5212080" cy="4151376"/>
            </a:xfrm>
            <a:custGeom>
              <a:avLst/>
              <a:gdLst/>
              <a:ahLst/>
              <a:cxnLst/>
              <a:rect l="l" t="t" r="r" b="b"/>
              <a:pathLst>
                <a:path w="5212080" h="4151376">
                  <a:moveTo>
                    <a:pt x="0" y="0"/>
                  </a:moveTo>
                  <a:lnTo>
                    <a:pt x="5212080" y="0"/>
                  </a:lnTo>
                  <a:lnTo>
                    <a:pt x="5212080" y="4151376"/>
                  </a:lnTo>
                  <a:lnTo>
                    <a:pt x="0" y="4151376"/>
                  </a:lnTo>
                  <a:lnTo>
                    <a:pt x="0" y="0"/>
                  </a:lnTo>
                  <a:close/>
                </a:path>
              </a:pathLst>
            </a:custGeom>
            <a:blipFill>
              <a:blip r:embed="rId6"/>
              <a:stretch>
                <a:fillRect l="-9691" r="-9691"/>
              </a:stretch>
            </a:blipFill>
          </p:spPr>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grpSp>
        <p:nvGrpSpPr>
          <p:cNvPr id="2" name="Group 2"/>
          <p:cNvGrpSpPr/>
          <p:nvPr/>
        </p:nvGrpSpPr>
        <p:grpSpPr>
          <a:xfrm rot="5338789">
            <a:off x="11042268" y="8433105"/>
            <a:ext cx="1346960" cy="9525"/>
            <a:chOff x="0" y="0"/>
            <a:chExt cx="1795947" cy="12700"/>
          </a:xfrm>
        </p:grpSpPr>
        <p:sp>
          <p:nvSpPr>
            <p:cNvPr id="3" name="Freeform 3"/>
            <p:cNvSpPr/>
            <p:nvPr/>
          </p:nvSpPr>
          <p:spPr>
            <a:xfrm>
              <a:off x="0" y="0"/>
              <a:ext cx="1795907" cy="12700"/>
            </a:xfrm>
            <a:custGeom>
              <a:avLst/>
              <a:gdLst/>
              <a:ahLst/>
              <a:cxnLst/>
              <a:rect l="l" t="t" r="r" b="b"/>
              <a:pathLst>
                <a:path w="1795907" h="12700">
                  <a:moveTo>
                    <a:pt x="6350" y="0"/>
                  </a:moveTo>
                  <a:lnTo>
                    <a:pt x="1789557" y="0"/>
                  </a:lnTo>
                  <a:cubicBezTo>
                    <a:pt x="1793113" y="0"/>
                    <a:pt x="1795907" y="2794"/>
                    <a:pt x="1795907" y="6350"/>
                  </a:cubicBezTo>
                  <a:cubicBezTo>
                    <a:pt x="1795907" y="9906"/>
                    <a:pt x="1793113" y="12700"/>
                    <a:pt x="1789557" y="12700"/>
                  </a:cubicBezTo>
                  <a:lnTo>
                    <a:pt x="6350" y="12700"/>
                  </a:lnTo>
                  <a:cubicBezTo>
                    <a:pt x="2794" y="12700"/>
                    <a:pt x="0" y="9906"/>
                    <a:pt x="0" y="6350"/>
                  </a:cubicBezTo>
                  <a:cubicBezTo>
                    <a:pt x="0" y="2794"/>
                    <a:pt x="2794" y="0"/>
                    <a:pt x="6350" y="0"/>
                  </a:cubicBezTo>
                  <a:close/>
                </a:path>
              </a:pathLst>
            </a:custGeom>
            <a:solidFill>
              <a:srgbClr val="415347"/>
            </a:solidFill>
          </p:spPr>
        </p:sp>
      </p:grpSp>
      <p:sp>
        <p:nvSpPr>
          <p:cNvPr id="4" name="TextBox 4"/>
          <p:cNvSpPr txBox="1"/>
          <p:nvPr/>
        </p:nvSpPr>
        <p:spPr>
          <a:xfrm>
            <a:off x="720091" y="7736586"/>
            <a:ext cx="12005310" cy="1616405"/>
          </a:xfrm>
          <a:prstGeom prst="rect">
            <a:avLst/>
          </a:prstGeom>
        </p:spPr>
        <p:txBody>
          <a:bodyPr wrap="square" lIns="0" tIns="0" rIns="0" bIns="0" rtlCol="0" anchor="t">
            <a:spAutoFit/>
          </a:bodyPr>
          <a:lstStyle/>
          <a:p>
            <a:pPr algn="l">
              <a:lnSpc>
                <a:spcPts val="6480"/>
              </a:lnSpc>
            </a:pPr>
            <a:r>
              <a:rPr lang="en-US" sz="5400" b="1" dirty="0">
                <a:solidFill>
                  <a:srgbClr val="415347">
                    <a:alpha val="74902"/>
                  </a:srgbClr>
                </a:solidFill>
                <a:latin typeface="Arimo"/>
                <a:ea typeface="Arimo"/>
                <a:cs typeface="Arimo"/>
                <a:sym typeface="Arimo"/>
              </a:rPr>
              <a:t>Types of TK and TEK related to biodiversity and its conservation </a:t>
            </a:r>
          </a:p>
        </p:txBody>
      </p:sp>
      <p:grpSp>
        <p:nvGrpSpPr>
          <p:cNvPr id="5" name="Group 5"/>
          <p:cNvGrpSpPr/>
          <p:nvPr/>
        </p:nvGrpSpPr>
        <p:grpSpPr>
          <a:xfrm>
            <a:off x="2286" y="0"/>
            <a:ext cx="18283428" cy="6844284"/>
            <a:chOff x="0" y="0"/>
            <a:chExt cx="24377904" cy="9125712"/>
          </a:xfrm>
        </p:grpSpPr>
        <p:sp>
          <p:nvSpPr>
            <p:cNvPr id="6" name="Freeform 6" descr="Изображение деревьев, природы, леса и тумана"/>
            <p:cNvSpPr/>
            <p:nvPr/>
          </p:nvSpPr>
          <p:spPr>
            <a:xfrm>
              <a:off x="0" y="0"/>
              <a:ext cx="24377904" cy="9125712"/>
            </a:xfrm>
            <a:custGeom>
              <a:avLst/>
              <a:gdLst/>
              <a:ahLst/>
              <a:cxnLst/>
              <a:rect l="l" t="t" r="r" b="b"/>
              <a:pathLst>
                <a:path w="24377904" h="9125712">
                  <a:moveTo>
                    <a:pt x="0" y="0"/>
                  </a:moveTo>
                  <a:lnTo>
                    <a:pt x="24377904" y="0"/>
                  </a:lnTo>
                  <a:lnTo>
                    <a:pt x="24377904" y="9125712"/>
                  </a:lnTo>
                  <a:lnTo>
                    <a:pt x="0" y="9125712"/>
                  </a:lnTo>
                  <a:lnTo>
                    <a:pt x="0" y="0"/>
                  </a:lnTo>
                  <a:close/>
                </a:path>
              </a:pathLst>
            </a:custGeom>
            <a:blipFill>
              <a:blip r:embed="rId3"/>
              <a:stretch>
                <a:fillRect/>
              </a:stretch>
            </a:blipFill>
          </p:spPr>
        </p:sp>
      </p:grpSp>
      <p:sp>
        <p:nvSpPr>
          <p:cNvPr id="7" name="Freeform 7"/>
          <p:cNvSpPr/>
          <p:nvPr/>
        </p:nvSpPr>
        <p:spPr>
          <a:xfrm>
            <a:off x="12878636" y="7316768"/>
            <a:ext cx="3076828" cy="2676409"/>
          </a:xfrm>
          <a:custGeom>
            <a:avLst/>
            <a:gdLst/>
            <a:ahLst/>
            <a:cxnLst/>
            <a:rect l="l" t="t" r="r" b="b"/>
            <a:pathLst>
              <a:path w="3076828" h="2676409">
                <a:moveTo>
                  <a:pt x="0" y="0"/>
                </a:moveTo>
                <a:lnTo>
                  <a:pt x="3076828" y="0"/>
                </a:lnTo>
                <a:lnTo>
                  <a:pt x="3076828" y="2676409"/>
                </a:lnTo>
                <a:lnTo>
                  <a:pt x="0" y="2676409"/>
                </a:lnTo>
                <a:lnTo>
                  <a:pt x="0" y="0"/>
                </a:lnTo>
                <a:close/>
              </a:path>
            </a:pathLst>
          </a:custGeom>
          <a:blipFill>
            <a:blip r:embed="rId4">
              <a:extLst>
                <a:ext uri="{96DAC541-7B7A-43D3-8B79-37D633B846F1}">
                  <asvg:svgBlip xmlns:asvg="http://schemas.microsoft.com/office/drawing/2016/SVG/main" xmlns="" r:embed="rId5"/>
                </a:ext>
              </a:extLst>
            </a:blip>
            <a:stretch>
              <a:fillRect t="-29" b="-29"/>
            </a:stretch>
          </a:blipFill>
        </p:spPr>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2207717" y="3070860"/>
            <a:ext cx="6075033" cy="5284426"/>
          </a:xfrm>
          <a:custGeom>
            <a:avLst/>
            <a:gdLst/>
            <a:ahLst/>
            <a:cxnLst/>
            <a:rect l="l" t="t" r="r" b="b"/>
            <a:pathLst>
              <a:path w="6075033" h="5284426">
                <a:moveTo>
                  <a:pt x="0" y="0"/>
                </a:moveTo>
                <a:lnTo>
                  <a:pt x="6075033" y="0"/>
                </a:lnTo>
                <a:lnTo>
                  <a:pt x="6075033" y="5284426"/>
                </a:lnTo>
                <a:lnTo>
                  <a:pt x="0" y="5284426"/>
                </a:lnTo>
                <a:lnTo>
                  <a:pt x="0" y="0"/>
                </a:lnTo>
                <a:close/>
              </a:path>
            </a:pathLst>
          </a:custGeom>
          <a:blipFill dpi="0" rotWithShape="1">
            <a:blip r:embed="rId3">
              <a:alphaModFix amt="22000"/>
              <a:extLst>
                <a:ext uri="{96DAC541-7B7A-43D3-8B79-37D633B846F1}">
                  <asvg:svgBlip xmlns:asvg="http://schemas.microsoft.com/office/drawing/2016/SVG/main" xmlns="" r:embed="rId4"/>
                </a:ext>
              </a:extLst>
            </a:blip>
            <a:srcRect/>
            <a:stretch>
              <a:fillRect t="-182" b="-182"/>
            </a:stretch>
          </a:blipFill>
        </p:spPr>
      </p:sp>
      <p:sp>
        <p:nvSpPr>
          <p:cNvPr id="4" name="TextBox 4"/>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5</a:t>
            </a:r>
          </a:p>
        </p:txBody>
      </p:sp>
      <p:sp>
        <p:nvSpPr>
          <p:cNvPr id="3" name="TextBox 3"/>
          <p:cNvSpPr txBox="1"/>
          <p:nvPr/>
        </p:nvSpPr>
        <p:spPr>
          <a:xfrm>
            <a:off x="1219200" y="3070860"/>
            <a:ext cx="8976552" cy="5802229"/>
          </a:xfrm>
          <a:prstGeom prst="rect">
            <a:avLst/>
          </a:prstGeom>
        </p:spPr>
        <p:txBody>
          <a:bodyPr wrap="square" lIns="0" tIns="0" rIns="0" bIns="0" rtlCol="0" anchor="t">
            <a:spAutoFit/>
          </a:bodyPr>
          <a:lstStyle/>
          <a:p>
            <a:pPr>
              <a:lnSpc>
                <a:spcPct val="107000"/>
              </a:lnSpc>
              <a:spcAft>
                <a:spcPts val="800"/>
              </a:spcAft>
            </a:pPr>
            <a:r>
              <a:rPr lang="en-US" sz="2800" b="1" spc="144" dirty="0">
                <a:solidFill>
                  <a:srgbClr val="415347">
                    <a:alpha val="69804"/>
                  </a:srgbClr>
                </a:solidFill>
                <a:latin typeface="Arimo"/>
                <a:ea typeface="Arimo"/>
                <a:cs typeface="Arimo"/>
              </a:rPr>
              <a:t>TK and TEK are based on the principles of rational use of resources necessary for communities to support their livelihoods:</a:t>
            </a:r>
            <a:endParaRPr lang="it-IT" sz="2800" b="1" spc="144" dirty="0">
              <a:solidFill>
                <a:srgbClr val="415347">
                  <a:alpha val="69804"/>
                </a:srgbClr>
              </a:solidFill>
              <a:latin typeface="Arimo"/>
              <a:ea typeface="Arimo"/>
              <a:cs typeface="Arimo"/>
            </a:endParaRPr>
          </a:p>
          <a:p>
            <a:pPr marL="342900" lvl="0" indent="-342900">
              <a:lnSpc>
                <a:spcPct val="107000"/>
              </a:lnSpc>
              <a:buFont typeface="Symbol" panose="05050102010706020507" pitchFamily="18" charset="2"/>
              <a:buChar char=""/>
            </a:pPr>
            <a:r>
              <a:rPr lang="en-US" sz="2800" b="1" spc="144" dirty="0">
                <a:solidFill>
                  <a:srgbClr val="415347">
                    <a:alpha val="69804"/>
                  </a:srgbClr>
                </a:solidFill>
                <a:latin typeface="Arimo"/>
                <a:ea typeface="Arimo"/>
                <a:cs typeface="Arimo"/>
              </a:rPr>
              <a:t>for traditional treatment (medicinal herbs), </a:t>
            </a:r>
            <a:endParaRPr lang="it-IT" sz="2800" b="1" spc="144" dirty="0">
              <a:solidFill>
                <a:srgbClr val="415347">
                  <a:alpha val="69804"/>
                </a:srgbClr>
              </a:solidFill>
              <a:latin typeface="Arimo"/>
              <a:ea typeface="Arimo"/>
              <a:cs typeface="Arimo"/>
            </a:endParaRPr>
          </a:p>
          <a:p>
            <a:pPr marL="342900" lvl="0" indent="-342900">
              <a:lnSpc>
                <a:spcPct val="107000"/>
              </a:lnSpc>
              <a:spcAft>
                <a:spcPts val="800"/>
              </a:spcAft>
              <a:buFont typeface="Symbol" panose="05050102010706020507" pitchFamily="18" charset="2"/>
              <a:buChar char=""/>
            </a:pPr>
            <a:r>
              <a:rPr lang="en-US" sz="2800" b="1" spc="144" dirty="0">
                <a:solidFill>
                  <a:srgbClr val="415347">
                    <a:alpha val="69804"/>
                  </a:srgbClr>
                </a:solidFill>
                <a:latin typeface="Arimo"/>
                <a:ea typeface="Arimo"/>
                <a:cs typeface="Arimo"/>
              </a:rPr>
              <a:t>to ensure food security and nutrition (berries, fruits, nuts, root crops, traditional crops);</a:t>
            </a:r>
            <a:r>
              <a:rPr lang="it-IT" sz="2800" b="1" spc="144" dirty="0">
                <a:solidFill>
                  <a:srgbClr val="415347">
                    <a:alpha val="69804"/>
                  </a:srgbClr>
                </a:solidFill>
                <a:latin typeface="Arimo"/>
                <a:ea typeface="Arimo"/>
                <a:cs typeface="Arimo"/>
              </a:rPr>
              <a:t> </a:t>
            </a:r>
          </a:p>
          <a:p>
            <a:pPr>
              <a:lnSpc>
                <a:spcPct val="107000"/>
              </a:lnSpc>
              <a:spcAft>
                <a:spcPts val="800"/>
              </a:spcAft>
            </a:pPr>
            <a:r>
              <a:rPr lang="en-US" sz="2800" b="1" spc="144" dirty="0">
                <a:solidFill>
                  <a:srgbClr val="415347">
                    <a:alpha val="69804"/>
                  </a:srgbClr>
                </a:solidFill>
                <a:latin typeface="Arimo"/>
                <a:ea typeface="Arimo"/>
                <a:cs typeface="Arimo"/>
              </a:rPr>
              <a:t>Rational use is an important aspect of Traditional Ecological Knowledge, consisting of a local approach to sustainable management of natural resources.</a:t>
            </a:r>
            <a:r>
              <a:rPr lang="it-IT" sz="2800" b="1" spc="144" dirty="0">
                <a:solidFill>
                  <a:srgbClr val="415347">
                    <a:alpha val="69804"/>
                  </a:srgbClr>
                </a:solidFill>
                <a:latin typeface="Arimo"/>
                <a:ea typeface="Arimo"/>
                <a:cs typeface="Arimo"/>
              </a:rPr>
              <a:t> For example, seasonal use of pastures, cultivation of medicinal plants, etc.</a:t>
            </a:r>
          </a:p>
          <a:p>
            <a:pPr marL="548957" lvl="2" indent="-182986" algn="l">
              <a:lnSpc>
                <a:spcPts val="3338"/>
              </a:lnSpc>
            </a:pPr>
            <a:endParaRPr lang="en-US" sz="2800" b="1" spc="144" dirty="0">
              <a:solidFill>
                <a:srgbClr val="415347">
                  <a:alpha val="69804"/>
                </a:srgbClr>
              </a:solidFill>
              <a:latin typeface="Arimo"/>
              <a:ea typeface="Arimo"/>
              <a:cs typeface="Arimo"/>
              <a:sym typeface="Arimo"/>
            </a:endParaRPr>
          </a:p>
        </p:txBody>
      </p:sp>
      <p:grpSp>
        <p:nvGrpSpPr>
          <p:cNvPr id="5" name="Group 5"/>
          <p:cNvGrpSpPr/>
          <p:nvPr/>
        </p:nvGrpSpPr>
        <p:grpSpPr>
          <a:xfrm>
            <a:off x="10739059" y="1116330"/>
            <a:ext cx="6520241" cy="3909060"/>
            <a:chOff x="0" y="0"/>
            <a:chExt cx="8693655" cy="5212080"/>
          </a:xfrm>
        </p:grpSpPr>
        <p:sp>
          <p:nvSpPr>
            <p:cNvPr id="6" name="Freeform 6"/>
            <p:cNvSpPr/>
            <p:nvPr/>
          </p:nvSpPr>
          <p:spPr>
            <a:xfrm>
              <a:off x="0" y="0"/>
              <a:ext cx="8693658" cy="5212080"/>
            </a:xfrm>
            <a:custGeom>
              <a:avLst/>
              <a:gdLst/>
              <a:ahLst/>
              <a:cxnLst/>
              <a:rect l="l" t="t" r="r" b="b"/>
              <a:pathLst>
                <a:path w="8693658" h="5212080">
                  <a:moveTo>
                    <a:pt x="0" y="0"/>
                  </a:moveTo>
                  <a:lnTo>
                    <a:pt x="8693658" y="0"/>
                  </a:lnTo>
                  <a:lnTo>
                    <a:pt x="8693658" y="5212080"/>
                  </a:lnTo>
                  <a:lnTo>
                    <a:pt x="0" y="5212080"/>
                  </a:lnTo>
                  <a:lnTo>
                    <a:pt x="0" y="0"/>
                  </a:lnTo>
                  <a:close/>
                </a:path>
              </a:pathLst>
            </a:custGeom>
            <a:blipFill>
              <a:blip r:embed="rId5"/>
              <a:stretch>
                <a:fillRect t="-5581" b="-5581"/>
              </a:stretch>
            </a:blipFill>
          </p:spPr>
        </p:sp>
      </p:grpSp>
      <p:grpSp>
        <p:nvGrpSpPr>
          <p:cNvPr id="7" name="Group 7"/>
          <p:cNvGrpSpPr/>
          <p:nvPr/>
        </p:nvGrpSpPr>
        <p:grpSpPr>
          <a:xfrm>
            <a:off x="10739059" y="5349240"/>
            <a:ext cx="6520241" cy="3909060"/>
            <a:chOff x="0" y="0"/>
            <a:chExt cx="8693655" cy="5212080"/>
          </a:xfrm>
        </p:grpSpPr>
        <p:sp>
          <p:nvSpPr>
            <p:cNvPr id="8" name="Freeform 8"/>
            <p:cNvSpPr/>
            <p:nvPr/>
          </p:nvSpPr>
          <p:spPr>
            <a:xfrm>
              <a:off x="0" y="0"/>
              <a:ext cx="8693658" cy="5212080"/>
            </a:xfrm>
            <a:custGeom>
              <a:avLst/>
              <a:gdLst/>
              <a:ahLst/>
              <a:cxnLst/>
              <a:rect l="l" t="t" r="r" b="b"/>
              <a:pathLst>
                <a:path w="8693658" h="5212080">
                  <a:moveTo>
                    <a:pt x="0" y="0"/>
                  </a:moveTo>
                  <a:lnTo>
                    <a:pt x="8693658" y="0"/>
                  </a:lnTo>
                  <a:lnTo>
                    <a:pt x="8693658" y="5212080"/>
                  </a:lnTo>
                  <a:lnTo>
                    <a:pt x="0" y="5212080"/>
                  </a:lnTo>
                  <a:lnTo>
                    <a:pt x="0" y="0"/>
                  </a:lnTo>
                  <a:close/>
                </a:path>
              </a:pathLst>
            </a:custGeom>
            <a:blipFill>
              <a:blip r:embed="rId6"/>
              <a:stretch>
                <a:fillRect t="-24706" b="-24706"/>
              </a:stretch>
            </a:blipFill>
          </p:spPr>
        </p:sp>
      </p:grpSp>
      <p:sp>
        <p:nvSpPr>
          <p:cNvPr id="9" name="TextBox 9"/>
          <p:cNvSpPr txBox="1"/>
          <p:nvPr/>
        </p:nvSpPr>
        <p:spPr>
          <a:xfrm>
            <a:off x="1028700" y="891147"/>
            <a:ext cx="7989570" cy="1384995"/>
          </a:xfrm>
          <a:prstGeom prst="rect">
            <a:avLst/>
          </a:prstGeom>
        </p:spPr>
        <p:txBody>
          <a:bodyPr lIns="0" tIns="0" rIns="0" bIns="0" rtlCol="0" anchor="t">
            <a:spAutoFit/>
          </a:bodyPr>
          <a:lstStyle/>
          <a:p>
            <a:pPr marL="914400" indent="-914400" algn="l">
              <a:lnSpc>
                <a:spcPts val="5400"/>
              </a:lnSpc>
              <a:buAutoNum type="arabicPeriod"/>
            </a:pPr>
            <a:r>
              <a:rPr lang="en-US" sz="4500" b="1" dirty="0">
                <a:solidFill>
                  <a:srgbClr val="415347">
                    <a:alpha val="74902"/>
                  </a:srgbClr>
                </a:solidFill>
                <a:latin typeface="Arimo Bold"/>
                <a:ea typeface="Arimo Bold"/>
                <a:cs typeface="Arimo Bold"/>
                <a:sym typeface="Arimo Bold"/>
              </a:rPr>
              <a:t>Rational Use of Natural Resources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9594473" y="2786063"/>
            <a:ext cx="6075033" cy="5284426"/>
          </a:xfrm>
          <a:custGeom>
            <a:avLst/>
            <a:gdLst/>
            <a:ahLst/>
            <a:cxnLst/>
            <a:rect l="l" t="t" r="r" b="b"/>
            <a:pathLst>
              <a:path w="6075033" h="5284426">
                <a:moveTo>
                  <a:pt x="0" y="0"/>
                </a:moveTo>
                <a:lnTo>
                  <a:pt x="6075033" y="0"/>
                </a:lnTo>
                <a:lnTo>
                  <a:pt x="6075033" y="5284426"/>
                </a:lnTo>
                <a:lnTo>
                  <a:pt x="0" y="5284426"/>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82" b="-182"/>
            </a:stretch>
          </a:blipFill>
        </p:spPr>
      </p:sp>
      <p:sp>
        <p:nvSpPr>
          <p:cNvPr id="3" name="Freeform 3"/>
          <p:cNvSpPr/>
          <p:nvPr/>
        </p:nvSpPr>
        <p:spPr>
          <a:xfrm>
            <a:off x="1238714" y="948297"/>
            <a:ext cx="1566708" cy="1362816"/>
          </a:xfrm>
          <a:custGeom>
            <a:avLst/>
            <a:gdLst/>
            <a:ahLst/>
            <a:cxnLst/>
            <a:rect l="l" t="t" r="r" b="b"/>
            <a:pathLst>
              <a:path w="1566708" h="1362816">
                <a:moveTo>
                  <a:pt x="0" y="0"/>
                </a:moveTo>
                <a:lnTo>
                  <a:pt x="1566708" y="0"/>
                </a:lnTo>
                <a:lnTo>
                  <a:pt x="1566708" y="1362816"/>
                </a:lnTo>
                <a:lnTo>
                  <a:pt x="0" y="1362816"/>
                </a:lnTo>
                <a:lnTo>
                  <a:pt x="0" y="0"/>
                </a:lnTo>
                <a:close/>
              </a:path>
            </a:pathLst>
          </a:custGeom>
          <a:blipFill>
            <a:blip r:embed="rId3">
              <a:extLst>
                <a:ext uri="{96DAC541-7B7A-43D3-8B79-37D633B846F1}">
                  <asvg:svgBlip xmlns:asvg="http://schemas.microsoft.com/office/drawing/2016/SVG/main" xmlns="" r:embed="rId4"/>
                </a:ext>
              </a:extLst>
            </a:blip>
            <a:stretch>
              <a:fillRect t="-164" b="-164"/>
            </a:stretch>
          </a:blipFill>
        </p:spPr>
      </p:sp>
      <p:sp>
        <p:nvSpPr>
          <p:cNvPr id="4" name="TextBox 4"/>
          <p:cNvSpPr txBox="1"/>
          <p:nvPr/>
        </p:nvSpPr>
        <p:spPr>
          <a:xfrm>
            <a:off x="8633991" y="574931"/>
            <a:ext cx="7989570" cy="1441741"/>
          </a:xfrm>
          <a:prstGeom prst="rect">
            <a:avLst/>
          </a:prstGeom>
        </p:spPr>
        <p:txBody>
          <a:bodyPr lIns="0" tIns="0" rIns="0" bIns="0" rtlCol="0" anchor="t">
            <a:spAutoFit/>
          </a:bodyPr>
          <a:lstStyle/>
          <a:p>
            <a:pPr algn="l">
              <a:lnSpc>
                <a:spcPts val="5759"/>
              </a:lnSpc>
            </a:pPr>
            <a:r>
              <a:rPr lang="en-US" sz="4800" b="1" dirty="0">
                <a:solidFill>
                  <a:srgbClr val="415347">
                    <a:alpha val="74902"/>
                  </a:srgbClr>
                </a:solidFill>
                <a:latin typeface="Arimo Bold"/>
                <a:ea typeface="Arimo Bold"/>
                <a:cs typeface="Arimo Bold"/>
                <a:sym typeface="Arimo Bold"/>
              </a:rPr>
              <a:t>2. Management of Natural Resources</a:t>
            </a:r>
          </a:p>
        </p:txBody>
      </p:sp>
      <p:sp>
        <p:nvSpPr>
          <p:cNvPr id="5" name="TextBox 5"/>
          <p:cNvSpPr txBox="1"/>
          <p:nvPr/>
        </p:nvSpPr>
        <p:spPr>
          <a:xfrm>
            <a:off x="8586605" y="2055361"/>
            <a:ext cx="9171166" cy="7964681"/>
          </a:xfrm>
          <a:prstGeom prst="rect">
            <a:avLst/>
          </a:prstGeom>
        </p:spPr>
        <p:txBody>
          <a:bodyPr lIns="0" tIns="0" rIns="0" bIns="0" rtlCol="0" anchor="t">
            <a:spAutoFit/>
          </a:bodyPr>
          <a:lstStyle/>
          <a:p>
            <a:pPr algn="l">
              <a:lnSpc>
                <a:spcPts val="3852"/>
              </a:lnSpc>
            </a:pPr>
            <a:r>
              <a:rPr lang="en-US" sz="3000" spc="150" dirty="0">
                <a:solidFill>
                  <a:srgbClr val="415347"/>
                </a:solidFill>
                <a:latin typeface="Arimo"/>
                <a:ea typeface="Arimo"/>
                <a:cs typeface="Arimo"/>
                <a:sym typeface="Arimo"/>
              </a:rPr>
              <a:t>Traditional ecological knowledge is an important tool for local communities specific to each ecosystem or landscape and connected to deep and practical knowledge about the ecosystems and natural resources, as well as relationships between people and ecosystems.</a:t>
            </a:r>
          </a:p>
          <a:p>
            <a:pPr algn="l">
              <a:lnSpc>
                <a:spcPts val="3852"/>
              </a:lnSpc>
            </a:pPr>
            <a:r>
              <a:rPr lang="en-US" sz="3000" spc="150" dirty="0">
                <a:solidFill>
                  <a:srgbClr val="415347"/>
                </a:solidFill>
                <a:latin typeface="Arimo"/>
                <a:ea typeface="Arimo"/>
                <a:cs typeface="Arimo"/>
                <a:sym typeface="Arimo"/>
              </a:rPr>
              <a:t> </a:t>
            </a:r>
          </a:p>
          <a:p>
            <a:pPr algn="l">
              <a:lnSpc>
                <a:spcPts val="3852"/>
              </a:lnSpc>
            </a:pPr>
            <a:r>
              <a:rPr lang="en-US" sz="3000" spc="150" dirty="0">
                <a:solidFill>
                  <a:srgbClr val="415347"/>
                </a:solidFill>
                <a:latin typeface="Arimo"/>
                <a:ea typeface="Arimo"/>
                <a:cs typeface="Arimo"/>
                <a:sym typeface="Arimo"/>
              </a:rPr>
              <a:t>It includes ecosystem management practices. For example, traditional practices of livestock grazing, forest management, crop management, collection of medicinal herbs, biodiversity conservation etc. </a:t>
            </a:r>
          </a:p>
          <a:p>
            <a:pPr algn="l">
              <a:lnSpc>
                <a:spcPts val="3852"/>
              </a:lnSpc>
            </a:pPr>
            <a:endParaRPr lang="en-US" sz="3000" spc="150" dirty="0">
              <a:solidFill>
                <a:srgbClr val="415347"/>
              </a:solidFill>
              <a:latin typeface="Arimo"/>
              <a:ea typeface="Arimo"/>
              <a:cs typeface="Arimo"/>
              <a:sym typeface="Arimo"/>
            </a:endParaRPr>
          </a:p>
          <a:p>
            <a:pPr algn="l">
              <a:lnSpc>
                <a:spcPts val="3852"/>
              </a:lnSpc>
            </a:pPr>
            <a:r>
              <a:rPr lang="en-US" sz="3000" spc="150" dirty="0">
                <a:solidFill>
                  <a:srgbClr val="415347"/>
                </a:solidFill>
                <a:latin typeface="Arimo"/>
                <a:ea typeface="Arimo"/>
                <a:cs typeface="Arimo"/>
                <a:sym typeface="Arimo"/>
              </a:rPr>
              <a:t>Social institutions play an important role through participation in the management of natural resources and decision-making. </a:t>
            </a:r>
          </a:p>
        </p:txBody>
      </p:sp>
      <p:sp>
        <p:nvSpPr>
          <p:cNvPr id="6" name="TextBox 6"/>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6</a:t>
            </a:r>
          </a:p>
        </p:txBody>
      </p:sp>
      <p:grpSp>
        <p:nvGrpSpPr>
          <p:cNvPr id="7" name="Group 7"/>
          <p:cNvGrpSpPr/>
          <p:nvPr/>
        </p:nvGrpSpPr>
        <p:grpSpPr>
          <a:xfrm>
            <a:off x="669132" y="831057"/>
            <a:ext cx="7212806" cy="3910012"/>
            <a:chOff x="0" y="0"/>
            <a:chExt cx="9617075" cy="5213349"/>
          </a:xfrm>
        </p:grpSpPr>
        <p:sp>
          <p:nvSpPr>
            <p:cNvPr id="8" name="Freeform 8"/>
            <p:cNvSpPr/>
            <p:nvPr/>
          </p:nvSpPr>
          <p:spPr>
            <a:xfrm>
              <a:off x="0" y="0"/>
              <a:ext cx="9617075" cy="5213350"/>
            </a:xfrm>
            <a:custGeom>
              <a:avLst/>
              <a:gdLst/>
              <a:ahLst/>
              <a:cxnLst/>
              <a:rect l="l" t="t" r="r" b="b"/>
              <a:pathLst>
                <a:path w="9617075" h="5213350">
                  <a:moveTo>
                    <a:pt x="0" y="0"/>
                  </a:moveTo>
                  <a:lnTo>
                    <a:pt x="9617075" y="0"/>
                  </a:lnTo>
                  <a:lnTo>
                    <a:pt x="9617075" y="5213350"/>
                  </a:lnTo>
                  <a:lnTo>
                    <a:pt x="0" y="5213350"/>
                  </a:lnTo>
                  <a:lnTo>
                    <a:pt x="0" y="0"/>
                  </a:lnTo>
                  <a:close/>
                </a:path>
              </a:pathLst>
            </a:custGeom>
            <a:blipFill>
              <a:blip r:embed="rId5"/>
              <a:stretch>
                <a:fillRect t="-11490" b="-11490"/>
              </a:stretch>
            </a:blipFill>
          </p:spPr>
        </p:sp>
      </p:grpSp>
      <p:grpSp>
        <p:nvGrpSpPr>
          <p:cNvPr id="9" name="Group 9"/>
          <p:cNvGrpSpPr/>
          <p:nvPr/>
        </p:nvGrpSpPr>
        <p:grpSpPr>
          <a:xfrm>
            <a:off x="666750" y="5638800"/>
            <a:ext cx="7215188" cy="3907632"/>
            <a:chOff x="0" y="0"/>
            <a:chExt cx="9620251" cy="5210176"/>
          </a:xfrm>
        </p:grpSpPr>
        <p:sp>
          <p:nvSpPr>
            <p:cNvPr id="10" name="Freeform 10"/>
            <p:cNvSpPr/>
            <p:nvPr/>
          </p:nvSpPr>
          <p:spPr>
            <a:xfrm>
              <a:off x="0" y="0"/>
              <a:ext cx="9620250" cy="5210175"/>
            </a:xfrm>
            <a:custGeom>
              <a:avLst/>
              <a:gdLst/>
              <a:ahLst/>
              <a:cxnLst/>
              <a:rect l="l" t="t" r="r" b="b"/>
              <a:pathLst>
                <a:path w="9620250" h="5210175">
                  <a:moveTo>
                    <a:pt x="0" y="0"/>
                  </a:moveTo>
                  <a:lnTo>
                    <a:pt x="9620250" y="0"/>
                  </a:lnTo>
                  <a:lnTo>
                    <a:pt x="9620250" y="5210175"/>
                  </a:lnTo>
                  <a:lnTo>
                    <a:pt x="0" y="5210175"/>
                  </a:lnTo>
                  <a:lnTo>
                    <a:pt x="0" y="0"/>
                  </a:lnTo>
                  <a:close/>
                </a:path>
              </a:pathLst>
            </a:custGeom>
            <a:blipFill>
              <a:blip r:embed="rId6"/>
              <a:stretch>
                <a:fillRect t="-11547" b="-11547"/>
              </a:stretch>
            </a:blipFill>
          </p:spPr>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1892092" y="2942082"/>
            <a:ext cx="6075033" cy="5284426"/>
          </a:xfrm>
          <a:custGeom>
            <a:avLst/>
            <a:gdLst/>
            <a:ahLst/>
            <a:cxnLst/>
            <a:rect l="l" t="t" r="r" b="b"/>
            <a:pathLst>
              <a:path w="6075033" h="5284426">
                <a:moveTo>
                  <a:pt x="0" y="0"/>
                </a:moveTo>
                <a:lnTo>
                  <a:pt x="6075033" y="0"/>
                </a:lnTo>
                <a:lnTo>
                  <a:pt x="6075033" y="5284426"/>
                </a:lnTo>
                <a:lnTo>
                  <a:pt x="0" y="5284426"/>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82" b="-182"/>
            </a:stretch>
          </a:blipFill>
        </p:spPr>
      </p:sp>
      <p:sp>
        <p:nvSpPr>
          <p:cNvPr id="3" name="TextBox 3"/>
          <p:cNvSpPr txBox="1"/>
          <p:nvPr/>
        </p:nvSpPr>
        <p:spPr>
          <a:xfrm>
            <a:off x="583521" y="990600"/>
            <a:ext cx="7989570" cy="1441741"/>
          </a:xfrm>
          <a:prstGeom prst="rect">
            <a:avLst/>
          </a:prstGeom>
        </p:spPr>
        <p:txBody>
          <a:bodyPr lIns="0" tIns="0" rIns="0" bIns="0" rtlCol="0" anchor="t">
            <a:spAutoFit/>
          </a:bodyPr>
          <a:lstStyle/>
          <a:p>
            <a:pPr algn="l">
              <a:lnSpc>
                <a:spcPts val="5759"/>
              </a:lnSpc>
            </a:pPr>
            <a:r>
              <a:rPr lang="en-US" sz="4800" b="1" dirty="0">
                <a:solidFill>
                  <a:srgbClr val="415347">
                    <a:alpha val="74902"/>
                  </a:srgbClr>
                </a:solidFill>
                <a:latin typeface="Arimo Bold"/>
                <a:ea typeface="Arimo Bold"/>
                <a:cs typeface="Arimo Bold"/>
                <a:sym typeface="Arimo Bold"/>
              </a:rPr>
              <a:t>3. Fairy tales or information?</a:t>
            </a:r>
          </a:p>
        </p:txBody>
      </p:sp>
      <p:sp>
        <p:nvSpPr>
          <p:cNvPr id="4" name="TextBox 4"/>
          <p:cNvSpPr txBox="1"/>
          <p:nvPr/>
        </p:nvSpPr>
        <p:spPr>
          <a:xfrm>
            <a:off x="583521" y="2798709"/>
            <a:ext cx="9171166" cy="7502247"/>
          </a:xfrm>
          <a:prstGeom prst="rect">
            <a:avLst/>
          </a:prstGeom>
        </p:spPr>
        <p:txBody>
          <a:bodyPr lIns="0" tIns="0" rIns="0" bIns="0" rtlCol="0" anchor="t">
            <a:spAutoFit/>
          </a:bodyPr>
          <a:lstStyle/>
          <a:p>
            <a:pPr>
              <a:lnSpc>
                <a:spcPts val="4236"/>
              </a:lnSpc>
            </a:pPr>
            <a:r>
              <a:rPr lang="en-US" sz="3300" b="1" spc="150" dirty="0">
                <a:solidFill>
                  <a:srgbClr val="415347">
                    <a:alpha val="69804"/>
                  </a:srgbClr>
                </a:solidFill>
                <a:latin typeface="Arimo"/>
                <a:ea typeface="Arimo"/>
                <a:cs typeface="Arimo"/>
              </a:rPr>
              <a:t>Many TK and TEK are reflected in the form of fairy tales, legends, myths and proverbs. In practice, this is aimed at disseminating information focused on the protection of biodiversity, natural ecosystems and landscapes. </a:t>
            </a:r>
          </a:p>
          <a:p>
            <a:pPr>
              <a:lnSpc>
                <a:spcPts val="4236"/>
              </a:lnSpc>
            </a:pPr>
            <a:endParaRPr lang="en-US" sz="3300" b="1" spc="150" dirty="0">
              <a:solidFill>
                <a:srgbClr val="415347">
                  <a:alpha val="69804"/>
                </a:srgbClr>
              </a:solidFill>
              <a:latin typeface="Arimo"/>
              <a:ea typeface="Arimo"/>
              <a:cs typeface="Arimo"/>
            </a:endParaRPr>
          </a:p>
          <a:p>
            <a:pPr>
              <a:lnSpc>
                <a:spcPts val="4236"/>
              </a:lnSpc>
            </a:pPr>
            <a:r>
              <a:rPr lang="en-US" sz="3300" b="1" spc="150" dirty="0">
                <a:solidFill>
                  <a:srgbClr val="415347">
                    <a:alpha val="69804"/>
                  </a:srgbClr>
                </a:solidFill>
                <a:latin typeface="Arimo"/>
                <a:ea typeface="Arimo"/>
                <a:cs typeface="Arimo"/>
              </a:rPr>
              <a:t>This knowledge is expressed in folklore about wild animals, plants, and sacred places. It is focused on forming environmental awareness among the younger generation about the unbreakable connection between nature and man.</a:t>
            </a:r>
            <a:endParaRPr lang="it-IT" sz="3300" b="1" spc="150" dirty="0">
              <a:solidFill>
                <a:srgbClr val="415347">
                  <a:alpha val="69804"/>
                </a:srgbClr>
              </a:solidFill>
              <a:latin typeface="Arimo"/>
              <a:ea typeface="Arimo"/>
              <a:cs typeface="Arimo"/>
            </a:endParaRPr>
          </a:p>
          <a:p>
            <a:pPr algn="l">
              <a:lnSpc>
                <a:spcPts val="4236"/>
              </a:lnSpc>
            </a:pPr>
            <a:r>
              <a:rPr lang="en-US" sz="3300" b="1" spc="150" dirty="0">
                <a:solidFill>
                  <a:srgbClr val="415347">
                    <a:alpha val="69804"/>
                  </a:srgbClr>
                </a:solidFill>
                <a:latin typeface="Arimo"/>
                <a:ea typeface="Arimo"/>
                <a:cs typeface="Arimo"/>
                <a:sym typeface="Arimo"/>
              </a:rPr>
              <a:t> </a:t>
            </a:r>
          </a:p>
        </p:txBody>
      </p:sp>
      <p:sp>
        <p:nvSpPr>
          <p:cNvPr id="5" name="TextBox 5"/>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7</a:t>
            </a:r>
          </a:p>
        </p:txBody>
      </p:sp>
      <p:grpSp>
        <p:nvGrpSpPr>
          <p:cNvPr id="6" name="Group 6"/>
          <p:cNvGrpSpPr/>
          <p:nvPr/>
        </p:nvGrpSpPr>
        <p:grpSpPr>
          <a:xfrm>
            <a:off x="10122408" y="987552"/>
            <a:ext cx="7214616" cy="3909060"/>
            <a:chOff x="0" y="0"/>
            <a:chExt cx="9619488" cy="5212080"/>
          </a:xfrm>
        </p:grpSpPr>
        <p:sp>
          <p:nvSpPr>
            <p:cNvPr id="7" name="Freeform 7"/>
            <p:cNvSpPr/>
            <p:nvPr/>
          </p:nvSpPr>
          <p:spPr>
            <a:xfrm>
              <a:off x="0" y="0"/>
              <a:ext cx="9619488" cy="5212080"/>
            </a:xfrm>
            <a:custGeom>
              <a:avLst/>
              <a:gdLst/>
              <a:ahLst/>
              <a:cxnLst/>
              <a:rect l="l" t="t" r="r" b="b"/>
              <a:pathLst>
                <a:path w="9619488" h="5212080">
                  <a:moveTo>
                    <a:pt x="0" y="0"/>
                  </a:moveTo>
                  <a:lnTo>
                    <a:pt x="9619488" y="0"/>
                  </a:lnTo>
                  <a:lnTo>
                    <a:pt x="9619488" y="5212080"/>
                  </a:lnTo>
                  <a:lnTo>
                    <a:pt x="0" y="5212080"/>
                  </a:lnTo>
                  <a:lnTo>
                    <a:pt x="0" y="0"/>
                  </a:lnTo>
                  <a:close/>
                </a:path>
              </a:pathLst>
            </a:custGeom>
            <a:blipFill>
              <a:blip r:embed="rId5"/>
              <a:stretch>
                <a:fillRect t="-11520" b="-11520"/>
              </a:stretch>
            </a:blipFill>
          </p:spPr>
        </p:sp>
      </p:grpSp>
      <p:grpSp>
        <p:nvGrpSpPr>
          <p:cNvPr id="8" name="Group 8"/>
          <p:cNvGrpSpPr/>
          <p:nvPr/>
        </p:nvGrpSpPr>
        <p:grpSpPr>
          <a:xfrm>
            <a:off x="10122408" y="5376672"/>
            <a:ext cx="7214616" cy="3909060"/>
            <a:chOff x="0" y="0"/>
            <a:chExt cx="9619488" cy="5212080"/>
          </a:xfrm>
        </p:grpSpPr>
        <p:sp>
          <p:nvSpPr>
            <p:cNvPr id="9" name="Freeform 9"/>
            <p:cNvSpPr/>
            <p:nvPr/>
          </p:nvSpPr>
          <p:spPr>
            <a:xfrm>
              <a:off x="0" y="0"/>
              <a:ext cx="9619488" cy="5212080"/>
            </a:xfrm>
            <a:custGeom>
              <a:avLst/>
              <a:gdLst/>
              <a:ahLst/>
              <a:cxnLst/>
              <a:rect l="l" t="t" r="r" b="b"/>
              <a:pathLst>
                <a:path w="9619488" h="5212080">
                  <a:moveTo>
                    <a:pt x="0" y="0"/>
                  </a:moveTo>
                  <a:lnTo>
                    <a:pt x="9619488" y="0"/>
                  </a:lnTo>
                  <a:lnTo>
                    <a:pt x="9619488" y="5212080"/>
                  </a:lnTo>
                  <a:lnTo>
                    <a:pt x="0" y="5212080"/>
                  </a:lnTo>
                  <a:lnTo>
                    <a:pt x="0" y="0"/>
                  </a:lnTo>
                  <a:close/>
                </a:path>
              </a:pathLst>
            </a:custGeom>
            <a:blipFill>
              <a:blip r:embed="rId6"/>
              <a:stretch>
                <a:fillRect t="-19795" b="-19795"/>
              </a:stretch>
            </a:blipFill>
          </p:spPr>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9794118" y="2707481"/>
            <a:ext cx="6075033" cy="5284426"/>
          </a:xfrm>
          <a:custGeom>
            <a:avLst/>
            <a:gdLst/>
            <a:ahLst/>
            <a:cxnLst/>
            <a:rect l="l" t="t" r="r" b="b"/>
            <a:pathLst>
              <a:path w="6075033" h="5284426">
                <a:moveTo>
                  <a:pt x="0" y="0"/>
                </a:moveTo>
                <a:lnTo>
                  <a:pt x="6075033" y="0"/>
                </a:lnTo>
                <a:lnTo>
                  <a:pt x="6075033" y="5284426"/>
                </a:lnTo>
                <a:lnTo>
                  <a:pt x="0" y="5284426"/>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82" b="-182"/>
            </a:stretch>
          </a:blipFill>
        </p:spPr>
      </p:sp>
      <p:sp>
        <p:nvSpPr>
          <p:cNvPr id="3" name="Freeform 3"/>
          <p:cNvSpPr/>
          <p:nvPr/>
        </p:nvSpPr>
        <p:spPr>
          <a:xfrm>
            <a:off x="1238714" y="948297"/>
            <a:ext cx="1566708" cy="1362816"/>
          </a:xfrm>
          <a:custGeom>
            <a:avLst/>
            <a:gdLst/>
            <a:ahLst/>
            <a:cxnLst/>
            <a:rect l="l" t="t" r="r" b="b"/>
            <a:pathLst>
              <a:path w="1566708" h="1362816">
                <a:moveTo>
                  <a:pt x="0" y="0"/>
                </a:moveTo>
                <a:lnTo>
                  <a:pt x="1566708" y="0"/>
                </a:lnTo>
                <a:lnTo>
                  <a:pt x="1566708" y="1362816"/>
                </a:lnTo>
                <a:lnTo>
                  <a:pt x="0" y="1362816"/>
                </a:lnTo>
                <a:lnTo>
                  <a:pt x="0" y="0"/>
                </a:lnTo>
                <a:close/>
              </a:path>
            </a:pathLst>
          </a:custGeom>
          <a:blipFill>
            <a:blip r:embed="rId3">
              <a:extLst>
                <a:ext uri="{96DAC541-7B7A-43D3-8B79-37D633B846F1}">
                  <asvg:svgBlip xmlns:asvg="http://schemas.microsoft.com/office/drawing/2016/SVG/main" xmlns="" r:embed="rId4"/>
                </a:ext>
              </a:extLst>
            </a:blip>
            <a:stretch>
              <a:fillRect t="-164" b="-164"/>
            </a:stretch>
          </a:blipFill>
        </p:spPr>
      </p:sp>
      <p:sp>
        <p:nvSpPr>
          <p:cNvPr id="4" name="TextBox 4"/>
          <p:cNvSpPr txBox="1"/>
          <p:nvPr/>
        </p:nvSpPr>
        <p:spPr>
          <a:xfrm>
            <a:off x="8440145" y="752475"/>
            <a:ext cx="7989570" cy="697948"/>
          </a:xfrm>
          <a:prstGeom prst="rect">
            <a:avLst/>
          </a:prstGeom>
        </p:spPr>
        <p:txBody>
          <a:bodyPr lIns="0" tIns="0" rIns="0" bIns="0" rtlCol="0" anchor="t">
            <a:spAutoFit/>
          </a:bodyPr>
          <a:lstStyle/>
          <a:p>
            <a:pPr algn="l">
              <a:lnSpc>
                <a:spcPts val="5759"/>
              </a:lnSpc>
            </a:pPr>
            <a:r>
              <a:rPr lang="en-US" sz="4800" b="1" dirty="0">
                <a:solidFill>
                  <a:srgbClr val="415347">
                    <a:alpha val="74902"/>
                  </a:srgbClr>
                </a:solidFill>
                <a:latin typeface="Arimo Bold"/>
                <a:ea typeface="Arimo Bold"/>
                <a:cs typeface="Arimo Bold"/>
                <a:sym typeface="Arimo Bold"/>
              </a:rPr>
              <a:t>4. Protection and Taboo</a:t>
            </a:r>
          </a:p>
        </p:txBody>
      </p:sp>
      <p:sp>
        <p:nvSpPr>
          <p:cNvPr id="5" name="TextBox 5"/>
          <p:cNvSpPr txBox="1"/>
          <p:nvPr/>
        </p:nvSpPr>
        <p:spPr>
          <a:xfrm>
            <a:off x="8450084" y="2065020"/>
            <a:ext cx="9171166" cy="7964681"/>
          </a:xfrm>
          <a:prstGeom prst="rect">
            <a:avLst/>
          </a:prstGeom>
        </p:spPr>
        <p:txBody>
          <a:bodyPr lIns="0" tIns="0" rIns="0" bIns="0" rtlCol="0" anchor="t">
            <a:spAutoFit/>
          </a:bodyPr>
          <a:lstStyle/>
          <a:p>
            <a:pPr algn="l">
              <a:lnSpc>
                <a:spcPts val="3852"/>
              </a:lnSpc>
            </a:pPr>
            <a:r>
              <a:rPr lang="it-IT" sz="3000" spc="150" dirty="0">
                <a:solidFill>
                  <a:srgbClr val="415347"/>
                </a:solidFill>
                <a:latin typeface="Arimo"/>
                <a:ea typeface="Arimo"/>
                <a:cs typeface="Arimo"/>
              </a:rPr>
              <a:t>TK and TEK are aimed at protecting "sacred places" – mazaars, </a:t>
            </a:r>
            <a:r>
              <a:rPr lang="en-US" sz="3000" spc="150" dirty="0">
                <a:solidFill>
                  <a:srgbClr val="415347"/>
                </a:solidFill>
                <a:latin typeface="Arimo"/>
                <a:ea typeface="Arimo"/>
                <a:cs typeface="Arimo"/>
              </a:rPr>
              <a:t>natural objects, caves </a:t>
            </a:r>
            <a:r>
              <a:rPr lang="it-IT" sz="3000" spc="150" dirty="0">
                <a:solidFill>
                  <a:srgbClr val="415347"/>
                </a:solidFill>
                <a:latin typeface="Arimo"/>
                <a:ea typeface="Arimo"/>
                <a:cs typeface="Arimo"/>
              </a:rPr>
              <a:t>and water springs. These places are usually home to many wild animals or linked to vegetation of rare plants or sources of clean water. </a:t>
            </a:r>
          </a:p>
          <a:p>
            <a:pPr algn="l">
              <a:lnSpc>
                <a:spcPts val="3852"/>
              </a:lnSpc>
            </a:pPr>
            <a:endParaRPr lang="it-IT" sz="3000" spc="150" dirty="0">
              <a:solidFill>
                <a:srgbClr val="415347"/>
              </a:solidFill>
              <a:latin typeface="Arimo"/>
              <a:ea typeface="Arimo"/>
              <a:cs typeface="Arimo"/>
            </a:endParaRPr>
          </a:p>
          <a:p>
            <a:pPr algn="l">
              <a:lnSpc>
                <a:spcPts val="3852"/>
              </a:lnSpc>
            </a:pPr>
            <a:r>
              <a:rPr lang="it-IT" sz="3000" spc="150" dirty="0">
                <a:solidFill>
                  <a:srgbClr val="415347"/>
                </a:solidFill>
                <a:latin typeface="Arimo"/>
                <a:ea typeface="Arimo"/>
                <a:cs typeface="Arimo"/>
              </a:rPr>
              <a:t>This category of TK includes taboos and prohibitions, rituals and rules regulating the relationship between local communities and ecosystems, thus protecting and preserving biodiversity. For example, taboos associated with the pollution of water sources and sacred places, hunting wild animals and cutting down trees.</a:t>
            </a:r>
          </a:p>
          <a:p>
            <a:pPr algn="l">
              <a:lnSpc>
                <a:spcPts val="3852"/>
              </a:lnSpc>
            </a:pPr>
            <a:r>
              <a:rPr lang="en-US" sz="3000" spc="150" dirty="0">
                <a:solidFill>
                  <a:srgbClr val="415347"/>
                </a:solidFill>
                <a:latin typeface="Arimo"/>
                <a:ea typeface="Arimo"/>
                <a:cs typeface="Arimo"/>
                <a:sym typeface="Arimo"/>
              </a:rPr>
              <a:t> </a:t>
            </a:r>
          </a:p>
        </p:txBody>
      </p:sp>
      <p:sp>
        <p:nvSpPr>
          <p:cNvPr id="6" name="TextBox 6"/>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8</a:t>
            </a:r>
          </a:p>
        </p:txBody>
      </p:sp>
      <p:grpSp>
        <p:nvGrpSpPr>
          <p:cNvPr id="7" name="Group 7"/>
          <p:cNvGrpSpPr/>
          <p:nvPr/>
        </p:nvGrpSpPr>
        <p:grpSpPr>
          <a:xfrm>
            <a:off x="666750" y="752475"/>
            <a:ext cx="7215188" cy="3910012"/>
            <a:chOff x="0" y="0"/>
            <a:chExt cx="9620251" cy="5213349"/>
          </a:xfrm>
        </p:grpSpPr>
        <p:sp>
          <p:nvSpPr>
            <p:cNvPr id="8" name="Freeform 8"/>
            <p:cNvSpPr/>
            <p:nvPr/>
          </p:nvSpPr>
          <p:spPr>
            <a:xfrm>
              <a:off x="0" y="0"/>
              <a:ext cx="9620250" cy="5213350"/>
            </a:xfrm>
            <a:custGeom>
              <a:avLst/>
              <a:gdLst/>
              <a:ahLst/>
              <a:cxnLst/>
              <a:rect l="l" t="t" r="r" b="b"/>
              <a:pathLst>
                <a:path w="9620250" h="5213350">
                  <a:moveTo>
                    <a:pt x="0" y="0"/>
                  </a:moveTo>
                  <a:lnTo>
                    <a:pt x="9620250" y="0"/>
                  </a:lnTo>
                  <a:lnTo>
                    <a:pt x="9620250" y="5213350"/>
                  </a:lnTo>
                  <a:lnTo>
                    <a:pt x="0" y="5213350"/>
                  </a:lnTo>
                  <a:lnTo>
                    <a:pt x="0" y="0"/>
                  </a:lnTo>
                  <a:close/>
                </a:path>
              </a:pathLst>
            </a:custGeom>
            <a:blipFill>
              <a:blip r:embed="rId5"/>
              <a:stretch>
                <a:fillRect t="-19199" b="-19199"/>
              </a:stretch>
            </a:blipFill>
          </p:spPr>
        </p:sp>
      </p:grpSp>
      <p:grpSp>
        <p:nvGrpSpPr>
          <p:cNvPr id="9" name="Group 9"/>
          <p:cNvGrpSpPr/>
          <p:nvPr/>
        </p:nvGrpSpPr>
        <p:grpSpPr>
          <a:xfrm>
            <a:off x="666750" y="5624512"/>
            <a:ext cx="7215188" cy="3910012"/>
            <a:chOff x="0" y="0"/>
            <a:chExt cx="9620251" cy="5213349"/>
          </a:xfrm>
        </p:grpSpPr>
        <p:sp>
          <p:nvSpPr>
            <p:cNvPr id="10" name="Freeform 10"/>
            <p:cNvSpPr/>
            <p:nvPr/>
          </p:nvSpPr>
          <p:spPr>
            <a:xfrm>
              <a:off x="0" y="0"/>
              <a:ext cx="9620250" cy="5213350"/>
            </a:xfrm>
            <a:custGeom>
              <a:avLst/>
              <a:gdLst/>
              <a:ahLst/>
              <a:cxnLst/>
              <a:rect l="l" t="t" r="r" b="b"/>
              <a:pathLst>
                <a:path w="9620250" h="5213350">
                  <a:moveTo>
                    <a:pt x="0" y="0"/>
                  </a:moveTo>
                  <a:lnTo>
                    <a:pt x="9620250" y="0"/>
                  </a:lnTo>
                  <a:lnTo>
                    <a:pt x="9620250" y="5213350"/>
                  </a:lnTo>
                  <a:lnTo>
                    <a:pt x="0" y="5213350"/>
                  </a:lnTo>
                  <a:lnTo>
                    <a:pt x="0" y="0"/>
                  </a:lnTo>
                  <a:close/>
                </a:path>
              </a:pathLst>
            </a:custGeom>
            <a:blipFill>
              <a:blip r:embed="rId6"/>
              <a:stretch>
                <a:fillRect t="-11534" b="-11534"/>
              </a:stretch>
            </a:blipFill>
          </p:spPr>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1608030" y="2984865"/>
            <a:ext cx="6075033" cy="5284426"/>
          </a:xfrm>
          <a:custGeom>
            <a:avLst/>
            <a:gdLst/>
            <a:ahLst/>
            <a:cxnLst/>
            <a:rect l="l" t="t" r="r" b="b"/>
            <a:pathLst>
              <a:path w="6075033" h="5284426">
                <a:moveTo>
                  <a:pt x="0" y="0"/>
                </a:moveTo>
                <a:lnTo>
                  <a:pt x="6075033" y="0"/>
                </a:lnTo>
                <a:lnTo>
                  <a:pt x="6075033" y="5284426"/>
                </a:lnTo>
                <a:lnTo>
                  <a:pt x="0" y="5284426"/>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82" b="-182"/>
            </a:stretch>
          </a:blipFill>
        </p:spPr>
      </p:sp>
      <p:sp>
        <p:nvSpPr>
          <p:cNvPr id="3" name="TextBox 3"/>
          <p:cNvSpPr txBox="1"/>
          <p:nvPr/>
        </p:nvSpPr>
        <p:spPr>
          <a:xfrm>
            <a:off x="583521" y="640903"/>
            <a:ext cx="8828268" cy="1441741"/>
          </a:xfrm>
          <a:prstGeom prst="rect">
            <a:avLst/>
          </a:prstGeom>
        </p:spPr>
        <p:txBody>
          <a:bodyPr lIns="0" tIns="0" rIns="0" bIns="0" rtlCol="0" anchor="t">
            <a:spAutoFit/>
          </a:bodyPr>
          <a:lstStyle/>
          <a:p>
            <a:pPr algn="l">
              <a:lnSpc>
                <a:spcPts val="5759"/>
              </a:lnSpc>
            </a:pPr>
            <a:r>
              <a:rPr lang="en-US" sz="4800" b="1" dirty="0">
                <a:solidFill>
                  <a:srgbClr val="415347">
                    <a:alpha val="74902"/>
                  </a:srgbClr>
                </a:solidFill>
                <a:latin typeface="Arimo Bold"/>
                <a:ea typeface="Arimo Bold"/>
                <a:cs typeface="Arimo Bold"/>
                <a:sym typeface="Arimo Bold"/>
              </a:rPr>
              <a:t>5. TK as a source of data or system of early warning</a:t>
            </a:r>
          </a:p>
        </p:txBody>
      </p:sp>
      <p:sp>
        <p:nvSpPr>
          <p:cNvPr id="4" name="TextBox 4"/>
          <p:cNvSpPr txBox="1"/>
          <p:nvPr/>
        </p:nvSpPr>
        <p:spPr>
          <a:xfrm>
            <a:off x="580208" y="2942082"/>
            <a:ext cx="9171166" cy="5710218"/>
          </a:xfrm>
          <a:prstGeom prst="rect">
            <a:avLst/>
          </a:prstGeom>
        </p:spPr>
        <p:txBody>
          <a:bodyPr lIns="0" tIns="0" rIns="0" bIns="0" rtlCol="0" anchor="t">
            <a:spAutoFit/>
          </a:bodyPr>
          <a:lstStyle/>
          <a:p>
            <a:pPr>
              <a:lnSpc>
                <a:spcPct val="107000"/>
              </a:lnSpc>
              <a:spcAft>
                <a:spcPts val="800"/>
              </a:spcAft>
            </a:pPr>
            <a:r>
              <a:rPr lang="en-US" sz="3000" spc="150" dirty="0">
                <a:solidFill>
                  <a:srgbClr val="415347"/>
                </a:solidFill>
                <a:latin typeface="Arimo"/>
                <a:ea typeface="Arimo"/>
                <a:cs typeface="Arimo"/>
              </a:rPr>
              <a:t>TK and TEK are not considered as scientific knowledge, however, TK can be a timely and effective source of information about extreme natural and climatic disasters, including changes in biodiversity and climate.</a:t>
            </a:r>
            <a:r>
              <a:rPr lang="it-IT" sz="3000" spc="150" dirty="0">
                <a:solidFill>
                  <a:srgbClr val="415347"/>
                </a:solidFill>
                <a:latin typeface="Arimo"/>
                <a:ea typeface="Arimo"/>
                <a:cs typeface="Arimo"/>
              </a:rPr>
              <a:t> </a:t>
            </a:r>
          </a:p>
          <a:p>
            <a:pPr>
              <a:lnSpc>
                <a:spcPct val="107000"/>
              </a:lnSpc>
              <a:spcAft>
                <a:spcPts val="800"/>
              </a:spcAft>
            </a:pPr>
            <a:endParaRPr lang="it-IT" sz="3000" spc="150" dirty="0">
              <a:solidFill>
                <a:srgbClr val="415347"/>
              </a:solidFill>
              <a:latin typeface="Arimo"/>
              <a:ea typeface="Arimo"/>
              <a:cs typeface="Arimo"/>
            </a:endParaRPr>
          </a:p>
          <a:p>
            <a:pPr>
              <a:lnSpc>
                <a:spcPct val="107000"/>
              </a:lnSpc>
              <a:spcAft>
                <a:spcPts val="800"/>
              </a:spcAft>
            </a:pPr>
            <a:r>
              <a:rPr lang="en-US" sz="3000" spc="150" dirty="0">
                <a:solidFill>
                  <a:srgbClr val="415347"/>
                </a:solidFill>
                <a:latin typeface="Arimo"/>
                <a:ea typeface="Arimo"/>
                <a:cs typeface="Arimo"/>
              </a:rPr>
              <a:t>These TK are based on observations of changes in nature or animal </a:t>
            </a:r>
            <a:r>
              <a:rPr lang="en-US" sz="3000" spc="150" dirty="0" err="1">
                <a:solidFill>
                  <a:srgbClr val="415347"/>
                </a:solidFill>
                <a:latin typeface="Arimo"/>
                <a:ea typeface="Arimo"/>
                <a:cs typeface="Arimo"/>
              </a:rPr>
              <a:t>behaviour</a:t>
            </a:r>
            <a:r>
              <a:rPr lang="en-US" sz="3000" spc="150" dirty="0">
                <a:solidFill>
                  <a:srgbClr val="415347"/>
                </a:solidFill>
                <a:latin typeface="Arimo"/>
                <a:ea typeface="Arimo"/>
                <a:cs typeface="Arimo"/>
              </a:rPr>
              <a:t> and can help in preventing natural disasters, reducing risks and preserving biodiversity.</a:t>
            </a:r>
            <a:endParaRPr lang="it-IT" sz="3000" spc="150" dirty="0">
              <a:solidFill>
                <a:srgbClr val="415347"/>
              </a:solidFill>
              <a:latin typeface="Arimo"/>
              <a:ea typeface="Arimo"/>
              <a:cs typeface="Arimo"/>
            </a:endParaRPr>
          </a:p>
          <a:p>
            <a:pPr algn="l">
              <a:lnSpc>
                <a:spcPts val="3852"/>
              </a:lnSpc>
            </a:pPr>
            <a:r>
              <a:rPr lang="en-US" sz="3000" spc="150" dirty="0">
                <a:solidFill>
                  <a:srgbClr val="415347"/>
                </a:solidFill>
                <a:latin typeface="Arimo"/>
                <a:ea typeface="Arimo"/>
                <a:cs typeface="Arimo"/>
                <a:sym typeface="Arimo"/>
              </a:rPr>
              <a:t> </a:t>
            </a:r>
          </a:p>
        </p:txBody>
      </p:sp>
      <p:sp>
        <p:nvSpPr>
          <p:cNvPr id="5" name="TextBox 5"/>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9</a:t>
            </a:r>
          </a:p>
        </p:txBody>
      </p:sp>
      <p:grpSp>
        <p:nvGrpSpPr>
          <p:cNvPr id="6" name="Group 6"/>
          <p:cNvGrpSpPr/>
          <p:nvPr/>
        </p:nvGrpSpPr>
        <p:grpSpPr>
          <a:xfrm>
            <a:off x="10122408" y="987552"/>
            <a:ext cx="7214616" cy="3909060"/>
            <a:chOff x="0" y="0"/>
            <a:chExt cx="9619488" cy="5212080"/>
          </a:xfrm>
        </p:grpSpPr>
        <p:sp>
          <p:nvSpPr>
            <p:cNvPr id="7" name="Freeform 7"/>
            <p:cNvSpPr/>
            <p:nvPr/>
          </p:nvSpPr>
          <p:spPr>
            <a:xfrm>
              <a:off x="0" y="0"/>
              <a:ext cx="9619488" cy="5212080"/>
            </a:xfrm>
            <a:custGeom>
              <a:avLst/>
              <a:gdLst/>
              <a:ahLst/>
              <a:cxnLst/>
              <a:rect l="l" t="t" r="r" b="b"/>
              <a:pathLst>
                <a:path w="9619488" h="5212080">
                  <a:moveTo>
                    <a:pt x="0" y="0"/>
                  </a:moveTo>
                  <a:lnTo>
                    <a:pt x="9619488" y="0"/>
                  </a:lnTo>
                  <a:lnTo>
                    <a:pt x="9619488" y="5212080"/>
                  </a:lnTo>
                  <a:lnTo>
                    <a:pt x="0" y="5212080"/>
                  </a:lnTo>
                  <a:lnTo>
                    <a:pt x="0" y="0"/>
                  </a:lnTo>
                  <a:close/>
                </a:path>
              </a:pathLst>
            </a:custGeom>
            <a:blipFill>
              <a:blip r:embed="rId5"/>
              <a:stretch>
                <a:fillRect t="-7650" b="-7650"/>
              </a:stretch>
            </a:blipFill>
          </p:spPr>
        </p:sp>
      </p:grpSp>
      <p:grpSp>
        <p:nvGrpSpPr>
          <p:cNvPr id="8" name="Group 8"/>
          <p:cNvGrpSpPr/>
          <p:nvPr/>
        </p:nvGrpSpPr>
        <p:grpSpPr>
          <a:xfrm>
            <a:off x="10122408" y="5376672"/>
            <a:ext cx="7214616" cy="3909060"/>
            <a:chOff x="0" y="0"/>
            <a:chExt cx="9619488" cy="5212080"/>
          </a:xfrm>
        </p:grpSpPr>
        <p:sp>
          <p:nvSpPr>
            <p:cNvPr id="9" name="Freeform 9"/>
            <p:cNvSpPr/>
            <p:nvPr/>
          </p:nvSpPr>
          <p:spPr>
            <a:xfrm>
              <a:off x="0" y="0"/>
              <a:ext cx="9619488" cy="5212080"/>
            </a:xfrm>
            <a:custGeom>
              <a:avLst/>
              <a:gdLst/>
              <a:ahLst/>
              <a:cxnLst/>
              <a:rect l="l" t="t" r="r" b="b"/>
              <a:pathLst>
                <a:path w="9619488" h="5212080">
                  <a:moveTo>
                    <a:pt x="0" y="0"/>
                  </a:moveTo>
                  <a:lnTo>
                    <a:pt x="9619488" y="0"/>
                  </a:lnTo>
                  <a:lnTo>
                    <a:pt x="9619488" y="5212080"/>
                  </a:lnTo>
                  <a:lnTo>
                    <a:pt x="0" y="5212080"/>
                  </a:lnTo>
                  <a:lnTo>
                    <a:pt x="0" y="0"/>
                  </a:lnTo>
                  <a:close/>
                </a:path>
              </a:pathLst>
            </a:custGeom>
            <a:blipFill>
              <a:blip r:embed="rId6"/>
              <a:stretch>
                <a:fillRect t="-11500" b="-11500"/>
              </a:stretch>
            </a:blipFill>
          </p:spPr>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3709811" y="808879"/>
            <a:ext cx="10868377" cy="9453962"/>
          </a:xfrm>
          <a:custGeom>
            <a:avLst/>
            <a:gdLst/>
            <a:ahLst/>
            <a:cxnLst/>
            <a:rect l="l" t="t" r="r" b="b"/>
            <a:pathLst>
              <a:path w="10868377" h="9453962">
                <a:moveTo>
                  <a:pt x="0" y="0"/>
                </a:moveTo>
                <a:lnTo>
                  <a:pt x="10868377" y="0"/>
                </a:lnTo>
                <a:lnTo>
                  <a:pt x="10868377" y="9453962"/>
                </a:lnTo>
                <a:lnTo>
                  <a:pt x="0" y="9453962"/>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31" b="-131"/>
            </a:stretch>
          </a:blipFill>
        </p:spPr>
      </p:sp>
      <p:sp>
        <p:nvSpPr>
          <p:cNvPr id="3" name="TextBox 3"/>
          <p:cNvSpPr txBox="1"/>
          <p:nvPr/>
        </p:nvSpPr>
        <p:spPr>
          <a:xfrm>
            <a:off x="1028700" y="971550"/>
            <a:ext cx="16121471" cy="782843"/>
          </a:xfrm>
          <a:prstGeom prst="rect">
            <a:avLst/>
          </a:prstGeom>
        </p:spPr>
        <p:txBody>
          <a:bodyPr lIns="0" tIns="0" rIns="0" bIns="0" rtlCol="0" anchor="t">
            <a:spAutoFit/>
          </a:bodyPr>
          <a:lstStyle/>
          <a:p>
            <a:pPr algn="ctr">
              <a:lnSpc>
                <a:spcPts val="6480"/>
              </a:lnSpc>
            </a:pPr>
            <a:r>
              <a:rPr lang="en-US" sz="5400" b="1" dirty="0">
                <a:solidFill>
                  <a:srgbClr val="415347">
                    <a:alpha val="74902"/>
                  </a:srgbClr>
                </a:solidFill>
                <a:latin typeface="Arimo Bold"/>
                <a:ea typeface="Arimo Bold"/>
                <a:cs typeface="Arimo Bold"/>
                <a:sym typeface="Arimo Bold"/>
              </a:rPr>
              <a:t>TK and Biodiversity Conservation Issues</a:t>
            </a:r>
          </a:p>
        </p:txBody>
      </p:sp>
      <p:sp>
        <p:nvSpPr>
          <p:cNvPr id="4" name="TextBox 4"/>
          <p:cNvSpPr txBox="1"/>
          <p:nvPr/>
        </p:nvSpPr>
        <p:spPr>
          <a:xfrm>
            <a:off x="685800" y="2324100"/>
            <a:ext cx="15775626" cy="9003940"/>
          </a:xfrm>
          <a:prstGeom prst="rect">
            <a:avLst/>
          </a:prstGeom>
        </p:spPr>
        <p:txBody>
          <a:bodyPr lIns="0" tIns="0" rIns="0" bIns="0" rtlCol="0" anchor="t">
            <a:spAutoFit/>
          </a:bodyPr>
          <a:lstStyle/>
          <a:p>
            <a:pPr marL="457200" indent="-457200" algn="l">
              <a:lnSpc>
                <a:spcPct val="107000"/>
              </a:lnSpc>
              <a:spcAft>
                <a:spcPts val="800"/>
              </a:spcAft>
              <a:buFontTx/>
              <a:buChar char="-"/>
            </a:pPr>
            <a:r>
              <a:rPr lang="en-US" sz="2700" b="1" spc="150" dirty="0">
                <a:solidFill>
                  <a:srgbClr val="415347">
                    <a:alpha val="84706"/>
                  </a:srgbClr>
                </a:solidFill>
                <a:latin typeface="Arimo"/>
                <a:ea typeface="Arimo"/>
                <a:cs typeface="Arimo"/>
              </a:rPr>
              <a:t>Issues of non-rational use of biodiversity; biodiversity and natural resources are under high pressure with limited or no time to recover. As a result, natural resources and biodiversity are subject to severe degradation; </a:t>
            </a:r>
          </a:p>
          <a:p>
            <a:pPr marL="457200" indent="-457200" algn="l">
              <a:lnSpc>
                <a:spcPct val="107000"/>
              </a:lnSpc>
              <a:spcAft>
                <a:spcPts val="800"/>
              </a:spcAft>
              <a:buFontTx/>
              <a:buChar char="-"/>
            </a:pPr>
            <a:endParaRPr lang="en-US" sz="2700" b="1" spc="150" dirty="0">
              <a:solidFill>
                <a:srgbClr val="415347">
                  <a:alpha val="84706"/>
                </a:srgbClr>
              </a:solidFill>
              <a:latin typeface="Arimo"/>
              <a:ea typeface="Arimo"/>
              <a:cs typeface="Arimo"/>
            </a:endParaRPr>
          </a:p>
          <a:p>
            <a:pPr marL="457200" indent="-457200" algn="l">
              <a:lnSpc>
                <a:spcPct val="107000"/>
              </a:lnSpc>
              <a:spcAft>
                <a:spcPts val="800"/>
              </a:spcAft>
              <a:buFontTx/>
              <a:buChar char="-"/>
            </a:pPr>
            <a:r>
              <a:rPr lang="en-US" sz="2700" b="1" spc="150" dirty="0">
                <a:solidFill>
                  <a:srgbClr val="415347">
                    <a:alpha val="84706"/>
                  </a:srgbClr>
                </a:solidFill>
                <a:latin typeface="Arimo"/>
                <a:ea typeface="Arimo"/>
                <a:cs typeface="Arimo"/>
              </a:rPr>
              <a:t>Unclear, not fully agreed and fragmented responsibility for the conservation of natural resources of different institutions and local communities. It results in weak regulation of the access and use of natural resources; </a:t>
            </a:r>
          </a:p>
          <a:p>
            <a:pPr marL="457200" indent="-457200" algn="l">
              <a:lnSpc>
                <a:spcPct val="107000"/>
              </a:lnSpc>
              <a:spcAft>
                <a:spcPts val="800"/>
              </a:spcAft>
              <a:buFontTx/>
              <a:buChar char="-"/>
            </a:pPr>
            <a:endParaRPr lang="en-US" sz="2700" b="1" spc="150" dirty="0">
              <a:solidFill>
                <a:srgbClr val="415347">
                  <a:alpha val="84706"/>
                </a:srgbClr>
              </a:solidFill>
              <a:latin typeface="Arimo"/>
              <a:ea typeface="Arimo"/>
              <a:cs typeface="Arimo"/>
            </a:endParaRPr>
          </a:p>
          <a:p>
            <a:pPr marL="457200" indent="-457200" algn="l">
              <a:lnSpc>
                <a:spcPct val="107000"/>
              </a:lnSpc>
              <a:spcAft>
                <a:spcPts val="800"/>
              </a:spcAft>
              <a:buFontTx/>
              <a:buChar char="-"/>
            </a:pPr>
            <a:r>
              <a:rPr lang="en-US" sz="2700" b="1" spc="150" dirty="0">
                <a:solidFill>
                  <a:srgbClr val="415347">
                    <a:alpha val="84706"/>
                  </a:srgbClr>
                </a:solidFill>
                <a:latin typeface="Arimo"/>
                <a:ea typeface="Arimo"/>
                <a:cs typeface="Arimo"/>
              </a:rPr>
              <a:t>- Weak monitoring of the condition of biodiversity and natural resources;</a:t>
            </a:r>
          </a:p>
          <a:p>
            <a:pPr marL="457200" indent="-457200" algn="l">
              <a:lnSpc>
                <a:spcPct val="107000"/>
              </a:lnSpc>
              <a:spcAft>
                <a:spcPts val="800"/>
              </a:spcAft>
              <a:buFontTx/>
              <a:buChar char="-"/>
            </a:pPr>
            <a:endParaRPr lang="en-US" sz="2700" b="1" spc="150" dirty="0">
              <a:solidFill>
                <a:srgbClr val="415347">
                  <a:alpha val="84706"/>
                </a:srgbClr>
              </a:solidFill>
              <a:latin typeface="Arimo"/>
              <a:ea typeface="Arimo"/>
              <a:cs typeface="Arimo"/>
            </a:endParaRPr>
          </a:p>
          <a:p>
            <a:pPr marL="457200" indent="-457200" algn="l">
              <a:lnSpc>
                <a:spcPct val="107000"/>
              </a:lnSpc>
              <a:spcAft>
                <a:spcPts val="800"/>
              </a:spcAft>
              <a:buFontTx/>
              <a:buChar char="-"/>
            </a:pPr>
            <a:r>
              <a:rPr lang="en-US" sz="2700" b="1" spc="150" dirty="0">
                <a:solidFill>
                  <a:srgbClr val="415347">
                    <a:alpha val="84706"/>
                  </a:srgbClr>
                </a:solidFill>
                <a:latin typeface="Arimo"/>
                <a:ea typeface="Arimo"/>
                <a:cs typeface="Arimo"/>
              </a:rPr>
              <a:t>Insufficient recognition of the role of local communities in co-management, as well as the importance of TK in preserving biodiversity; </a:t>
            </a:r>
          </a:p>
          <a:p>
            <a:pPr marL="457200" indent="-457200" algn="l">
              <a:lnSpc>
                <a:spcPct val="107000"/>
              </a:lnSpc>
              <a:spcAft>
                <a:spcPts val="800"/>
              </a:spcAft>
              <a:buFontTx/>
              <a:buChar char="-"/>
            </a:pPr>
            <a:endParaRPr lang="en-US" sz="2700" b="1" spc="150" dirty="0">
              <a:solidFill>
                <a:srgbClr val="415347">
                  <a:alpha val="84706"/>
                </a:srgbClr>
              </a:solidFill>
              <a:latin typeface="Arimo"/>
              <a:ea typeface="Arimo"/>
              <a:cs typeface="Arimo"/>
            </a:endParaRPr>
          </a:p>
          <a:p>
            <a:pPr marL="457200" indent="-457200" algn="l">
              <a:lnSpc>
                <a:spcPct val="107000"/>
              </a:lnSpc>
              <a:spcAft>
                <a:spcPts val="800"/>
              </a:spcAft>
              <a:buFontTx/>
              <a:buChar char="-"/>
            </a:pPr>
            <a:r>
              <a:rPr lang="en-US" sz="2700" b="1" spc="150" dirty="0">
                <a:solidFill>
                  <a:srgbClr val="415347">
                    <a:alpha val="84706"/>
                  </a:srgbClr>
                </a:solidFill>
                <a:latin typeface="Arimo"/>
                <a:ea typeface="Arimo"/>
                <a:cs typeface="Arimo"/>
              </a:rPr>
              <a:t>Transmission of traditional knowledge to the younger generation and weak interaction between TK and scientific knowledge.</a:t>
            </a:r>
          </a:p>
          <a:p>
            <a:pPr algn="l">
              <a:lnSpc>
                <a:spcPct val="107000"/>
              </a:lnSpc>
              <a:spcAft>
                <a:spcPts val="800"/>
              </a:spcAft>
            </a:pPr>
            <a:endParaRPr lang="en-US" sz="2700" b="1" spc="150" dirty="0">
              <a:solidFill>
                <a:srgbClr val="415347">
                  <a:alpha val="84706"/>
                </a:srgbClr>
              </a:solidFill>
              <a:latin typeface="Arimo"/>
              <a:ea typeface="Arimo"/>
              <a:cs typeface="Arimo"/>
            </a:endParaRPr>
          </a:p>
          <a:p>
            <a:pPr marL="457200" indent="-457200" algn="l">
              <a:lnSpc>
                <a:spcPts val="3466"/>
              </a:lnSpc>
              <a:buFontTx/>
              <a:buChar char="-"/>
            </a:pPr>
            <a:endParaRPr lang="en-US" sz="2700" b="1" spc="150" dirty="0">
              <a:solidFill>
                <a:srgbClr val="415347">
                  <a:alpha val="84706"/>
                </a:srgbClr>
              </a:solidFill>
              <a:latin typeface="Arimo"/>
              <a:ea typeface="Arimo"/>
              <a:cs typeface="Arimo"/>
              <a:sym typeface="Arimo"/>
            </a:endParaRPr>
          </a:p>
          <a:p>
            <a:pPr algn="l">
              <a:lnSpc>
                <a:spcPts val="3466"/>
              </a:lnSpc>
            </a:pPr>
            <a:endParaRPr lang="en-US" sz="2700" b="1" spc="150" dirty="0">
              <a:solidFill>
                <a:srgbClr val="415347">
                  <a:alpha val="84706"/>
                </a:srgbClr>
              </a:solidFill>
              <a:latin typeface="Arimo"/>
              <a:ea typeface="Arimo"/>
              <a:cs typeface="Arimo"/>
              <a:sym typeface="Arimo"/>
            </a:endParaRPr>
          </a:p>
        </p:txBody>
      </p:sp>
      <p:sp>
        <p:nvSpPr>
          <p:cNvPr id="5" name="TextBox 5"/>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10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4520303" y="1121533"/>
            <a:ext cx="9247393" cy="8043934"/>
          </a:xfrm>
          <a:custGeom>
            <a:avLst/>
            <a:gdLst/>
            <a:ahLst/>
            <a:cxnLst/>
            <a:rect l="l" t="t" r="r" b="b"/>
            <a:pathLst>
              <a:path w="9247393" h="8043934">
                <a:moveTo>
                  <a:pt x="0" y="0"/>
                </a:moveTo>
                <a:lnTo>
                  <a:pt x="9247393" y="0"/>
                </a:lnTo>
                <a:lnTo>
                  <a:pt x="9247393" y="8043934"/>
                </a:lnTo>
                <a:lnTo>
                  <a:pt x="0" y="8043934"/>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99" b="-199"/>
            </a:stretch>
          </a:blipFill>
        </p:spPr>
      </p:sp>
      <p:sp>
        <p:nvSpPr>
          <p:cNvPr id="3" name="TextBox 3"/>
          <p:cNvSpPr txBox="1"/>
          <p:nvPr/>
        </p:nvSpPr>
        <p:spPr>
          <a:xfrm>
            <a:off x="1028700" y="3714750"/>
            <a:ext cx="5219700" cy="2769989"/>
          </a:xfrm>
          <a:prstGeom prst="rect">
            <a:avLst/>
          </a:prstGeom>
        </p:spPr>
        <p:txBody>
          <a:bodyPr wrap="square" lIns="0" tIns="0" rIns="0" bIns="0" rtlCol="0" anchor="t">
            <a:spAutoFit/>
          </a:bodyPr>
          <a:lstStyle/>
          <a:p>
            <a:pPr algn="l">
              <a:lnSpc>
                <a:spcPts val="5400"/>
              </a:lnSpc>
            </a:pPr>
            <a:r>
              <a:rPr lang="en-US" sz="4500" dirty="0">
                <a:solidFill>
                  <a:srgbClr val="415347">
                    <a:alpha val="74902"/>
                  </a:srgbClr>
                </a:solidFill>
                <a:latin typeface="Arimo"/>
                <a:ea typeface="Arimo"/>
                <a:cs typeface="Arimo"/>
                <a:sym typeface="Arimo"/>
              </a:rPr>
              <a:t>Main challenges/issues on conservation of TK and biodiversity</a:t>
            </a:r>
          </a:p>
        </p:txBody>
      </p:sp>
      <p:sp>
        <p:nvSpPr>
          <p:cNvPr id="4" name="TextBox 4"/>
          <p:cNvSpPr txBox="1"/>
          <p:nvPr/>
        </p:nvSpPr>
        <p:spPr>
          <a:xfrm>
            <a:off x="6857647" y="1271740"/>
            <a:ext cx="10401652" cy="8216288"/>
          </a:xfrm>
          <a:prstGeom prst="rect">
            <a:avLst/>
          </a:prstGeom>
        </p:spPr>
        <p:txBody>
          <a:bodyPr lIns="0" tIns="0" rIns="0" bIns="0" rtlCol="0" anchor="t">
            <a:spAutoFit/>
          </a:bodyPr>
          <a:lstStyle/>
          <a:p>
            <a:pPr algn="l">
              <a:lnSpc>
                <a:spcPts val="4622"/>
              </a:lnSpc>
            </a:pPr>
            <a:r>
              <a:rPr lang="en-US" sz="3600" b="1" spc="148" dirty="0">
                <a:solidFill>
                  <a:srgbClr val="415347">
                    <a:alpha val="69804"/>
                  </a:srgbClr>
                </a:solidFill>
                <a:latin typeface="Arimo Bold"/>
                <a:ea typeface="Arimo Bold"/>
                <a:cs typeface="Arimo Bold"/>
                <a:sym typeface="Arimo Bold"/>
              </a:rPr>
              <a:t>The strengthening of the role of local communities and custodians of traditional knowledge to highlight the importance of TK and TEK among civil society, local people and the young generation. </a:t>
            </a:r>
          </a:p>
          <a:p>
            <a:pPr algn="l">
              <a:lnSpc>
                <a:spcPts val="4622"/>
              </a:lnSpc>
            </a:pPr>
            <a:endParaRPr lang="en-US" sz="3600" b="1" spc="148" dirty="0">
              <a:solidFill>
                <a:srgbClr val="415347">
                  <a:alpha val="69804"/>
                </a:srgbClr>
              </a:solidFill>
              <a:latin typeface="Arimo Bold"/>
              <a:ea typeface="Arimo Bold"/>
              <a:cs typeface="Arimo Bold"/>
              <a:sym typeface="Arimo Bold"/>
            </a:endParaRPr>
          </a:p>
          <a:p>
            <a:pPr algn="l">
              <a:lnSpc>
                <a:spcPts val="4622"/>
              </a:lnSpc>
            </a:pPr>
            <a:r>
              <a:rPr lang="en-US" sz="3600" b="1" spc="148" dirty="0">
                <a:solidFill>
                  <a:srgbClr val="415347">
                    <a:alpha val="69804"/>
                  </a:srgbClr>
                </a:solidFill>
                <a:latin typeface="Arimo Bold"/>
                <a:ea typeface="Arimo Bold"/>
                <a:cs typeface="Arimo Bold"/>
                <a:sym typeface="Arimo Bold"/>
              </a:rPr>
              <a:t>RDF conducts activities focused on the collection and systematization of TK and TEK to revive traditional practices on the protection and conservation of biodiversity and ecosystems, as well as the popularization of TK and TEK among young people, local communities and civil society. </a:t>
            </a:r>
          </a:p>
          <a:p>
            <a:pPr algn="l">
              <a:lnSpc>
                <a:spcPts val="4622"/>
              </a:lnSpc>
            </a:pPr>
            <a:endParaRPr lang="en-US" sz="3600" b="1" spc="148" dirty="0">
              <a:solidFill>
                <a:srgbClr val="415347">
                  <a:alpha val="69804"/>
                </a:srgbClr>
              </a:solidFill>
              <a:latin typeface="Arimo Bold"/>
              <a:ea typeface="Arimo Bold"/>
              <a:cs typeface="Arimo Bold"/>
              <a:sym typeface="Arimo Bold"/>
            </a:endParaRPr>
          </a:p>
        </p:txBody>
      </p:sp>
      <p:sp>
        <p:nvSpPr>
          <p:cNvPr id="5" name="TextBox 5"/>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4737195" y="1310198"/>
            <a:ext cx="8813611" cy="7666604"/>
          </a:xfrm>
          <a:custGeom>
            <a:avLst/>
            <a:gdLst/>
            <a:ahLst/>
            <a:cxnLst/>
            <a:rect l="l" t="t" r="r" b="b"/>
            <a:pathLst>
              <a:path w="8813611" h="7666604">
                <a:moveTo>
                  <a:pt x="0" y="0"/>
                </a:moveTo>
                <a:lnTo>
                  <a:pt x="8813611" y="0"/>
                </a:lnTo>
                <a:lnTo>
                  <a:pt x="8813611" y="7666604"/>
                </a:lnTo>
                <a:lnTo>
                  <a:pt x="0" y="7666604"/>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55" b="-155"/>
            </a:stretch>
          </a:blipFill>
        </p:spPr>
      </p:sp>
      <p:sp>
        <p:nvSpPr>
          <p:cNvPr id="4" name="TextBox 4"/>
          <p:cNvSpPr txBox="1"/>
          <p:nvPr/>
        </p:nvSpPr>
        <p:spPr>
          <a:xfrm>
            <a:off x="6348275" y="1197102"/>
            <a:ext cx="11104713" cy="9379427"/>
          </a:xfrm>
          <a:prstGeom prst="rect">
            <a:avLst/>
          </a:prstGeom>
        </p:spPr>
        <p:txBody>
          <a:bodyPr lIns="0" tIns="0" rIns="0" bIns="0" rtlCol="0" anchor="t">
            <a:spAutoFit/>
          </a:bodyPr>
          <a:lstStyle/>
          <a:p>
            <a:pPr algn="ctr">
              <a:lnSpc>
                <a:spcPts val="3852"/>
              </a:lnSpc>
            </a:pPr>
            <a:r>
              <a:rPr lang="en-US" sz="3000" b="1" spc="150" dirty="0">
                <a:solidFill>
                  <a:srgbClr val="415347"/>
                </a:solidFill>
                <a:latin typeface="Arimo"/>
                <a:ea typeface="Arimo"/>
                <a:cs typeface="Arimo"/>
              </a:rPr>
              <a:t>Access and Benefit-Sharing</a:t>
            </a:r>
            <a:endParaRPr lang="it-IT" sz="3000" b="1" spc="150" dirty="0">
              <a:solidFill>
                <a:srgbClr val="415347"/>
              </a:solidFill>
              <a:latin typeface="Arimo"/>
              <a:ea typeface="Arimo"/>
              <a:cs typeface="Arimo"/>
            </a:endParaRPr>
          </a:p>
          <a:p>
            <a:pPr>
              <a:lnSpc>
                <a:spcPct val="107000"/>
              </a:lnSpc>
              <a:spcAft>
                <a:spcPts val="800"/>
              </a:spcAft>
            </a:pPr>
            <a:r>
              <a:rPr lang="en-US" sz="3000" spc="150" dirty="0">
                <a:solidFill>
                  <a:srgbClr val="415347"/>
                </a:solidFill>
                <a:latin typeface="Arimo"/>
                <a:ea typeface="Arimo"/>
                <a:cs typeface="Arimo"/>
              </a:rPr>
              <a:t>An important aspect associated with the conservation of biodiversity and traditional knowledge, raised by local communities, is the issue of access to biodiversity and associated TK and fair distribution of benefits from the use of genetic resources and associated TK:</a:t>
            </a:r>
            <a:endParaRPr lang="it-IT" sz="3000" spc="150" dirty="0">
              <a:solidFill>
                <a:srgbClr val="415347"/>
              </a:solidFill>
              <a:latin typeface="Arimo"/>
              <a:ea typeface="Arimo"/>
              <a:cs typeface="Arimo"/>
            </a:endParaRPr>
          </a:p>
          <a:p>
            <a:pPr>
              <a:lnSpc>
                <a:spcPct val="107000"/>
              </a:lnSpc>
              <a:spcAft>
                <a:spcPts val="800"/>
              </a:spcAft>
            </a:pPr>
            <a:r>
              <a:rPr lang="en-US" sz="3000" spc="150" dirty="0">
                <a:solidFill>
                  <a:srgbClr val="415347"/>
                </a:solidFill>
                <a:latin typeface="Arimo"/>
                <a:ea typeface="Arimo"/>
                <a:cs typeface="Arimo"/>
              </a:rPr>
              <a:t>- the use of certain types of medicinal plants for pharmaceutical purposes based on traditional healing practices; the use of berries, other forest products, etc. </a:t>
            </a:r>
            <a:endParaRPr lang="it-IT" sz="3000" spc="150" dirty="0">
              <a:solidFill>
                <a:srgbClr val="415347"/>
              </a:solidFill>
              <a:latin typeface="Arimo"/>
              <a:ea typeface="Arimo"/>
              <a:cs typeface="Arimo"/>
            </a:endParaRPr>
          </a:p>
          <a:p>
            <a:pPr marL="457200" indent="-457200" algn="l">
              <a:lnSpc>
                <a:spcPct val="107000"/>
              </a:lnSpc>
              <a:spcAft>
                <a:spcPts val="800"/>
              </a:spcAft>
              <a:buFontTx/>
              <a:buChar char="-"/>
            </a:pPr>
            <a:r>
              <a:rPr lang="en-US" sz="3000" spc="150" dirty="0">
                <a:solidFill>
                  <a:srgbClr val="415347"/>
                </a:solidFill>
                <a:latin typeface="Arimo"/>
                <a:ea typeface="Arimo"/>
                <a:cs typeface="Arimo"/>
              </a:rPr>
              <a:t>traditional practices of cultivation of local crops or collection of endemic plants. </a:t>
            </a:r>
          </a:p>
          <a:p>
            <a:pPr marL="457200" indent="-457200" algn="l">
              <a:lnSpc>
                <a:spcPct val="107000"/>
              </a:lnSpc>
              <a:spcAft>
                <a:spcPts val="800"/>
              </a:spcAft>
              <a:buFontTx/>
              <a:buChar char="-"/>
            </a:pPr>
            <a:r>
              <a:rPr lang="en-US" sz="3000" spc="150" dirty="0">
                <a:solidFill>
                  <a:srgbClr val="415347"/>
                </a:solidFill>
                <a:latin typeface="Arimo"/>
                <a:ea typeface="Arimo"/>
                <a:cs typeface="Arimo"/>
              </a:rPr>
              <a:t>traditional practices on land, water, and forest management.</a:t>
            </a:r>
            <a:endParaRPr lang="it-IT" sz="3000" spc="150" dirty="0">
              <a:solidFill>
                <a:srgbClr val="415347"/>
              </a:solidFill>
              <a:latin typeface="Arimo"/>
              <a:ea typeface="Arimo"/>
              <a:cs typeface="Arimo"/>
            </a:endParaRPr>
          </a:p>
          <a:p>
            <a:pPr algn="l">
              <a:lnSpc>
                <a:spcPct val="107000"/>
              </a:lnSpc>
              <a:spcAft>
                <a:spcPts val="800"/>
              </a:spcAft>
            </a:pPr>
            <a:r>
              <a:rPr lang="en-US" sz="3000" spc="150" dirty="0">
                <a:solidFill>
                  <a:srgbClr val="415347"/>
                </a:solidFill>
                <a:latin typeface="Arimo"/>
                <a:ea typeface="Arimo"/>
                <a:cs typeface="Arimo"/>
              </a:rPr>
              <a:t>It is important to introduce the regulations for the process of commercial use of biodiversity and associated TK, as well as recognition of the role of communities in preserving TK.</a:t>
            </a:r>
            <a:endParaRPr lang="it-IT" sz="3000" spc="150" dirty="0">
              <a:solidFill>
                <a:srgbClr val="415347"/>
              </a:solidFill>
              <a:latin typeface="Arimo"/>
              <a:ea typeface="Arimo"/>
              <a:cs typeface="Arimo"/>
            </a:endParaRPr>
          </a:p>
          <a:p>
            <a:pPr algn="l">
              <a:lnSpc>
                <a:spcPts val="3852"/>
              </a:lnSpc>
            </a:pPr>
            <a:endParaRPr lang="en-US" sz="3000" spc="150" dirty="0">
              <a:solidFill>
                <a:srgbClr val="415347"/>
              </a:solidFill>
              <a:latin typeface="Arimo"/>
              <a:ea typeface="Arimo"/>
              <a:cs typeface="Arimo"/>
              <a:sym typeface="Arimo"/>
            </a:endParaRPr>
          </a:p>
        </p:txBody>
      </p:sp>
      <p:sp>
        <p:nvSpPr>
          <p:cNvPr id="5" name="TextBox 5"/>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12</a:t>
            </a:r>
          </a:p>
        </p:txBody>
      </p:sp>
      <p:sp>
        <p:nvSpPr>
          <p:cNvPr id="6" name="TextBox 3">
            <a:extLst>
              <a:ext uri="{FF2B5EF4-FFF2-40B4-BE49-F238E27FC236}">
                <a16:creationId xmlns:a16="http://schemas.microsoft.com/office/drawing/2014/main" xmlns="" id="{602FBF1C-5F26-4CBB-9567-829D043B64CE}"/>
              </a:ext>
            </a:extLst>
          </p:cNvPr>
          <p:cNvSpPr txBox="1"/>
          <p:nvPr/>
        </p:nvSpPr>
        <p:spPr>
          <a:xfrm>
            <a:off x="1028700" y="3714750"/>
            <a:ext cx="5219700" cy="2769989"/>
          </a:xfrm>
          <a:prstGeom prst="rect">
            <a:avLst/>
          </a:prstGeom>
        </p:spPr>
        <p:txBody>
          <a:bodyPr wrap="square" lIns="0" tIns="0" rIns="0" bIns="0" rtlCol="0" anchor="t">
            <a:spAutoFit/>
          </a:bodyPr>
          <a:lstStyle/>
          <a:p>
            <a:pPr algn="l">
              <a:lnSpc>
                <a:spcPts val="5400"/>
              </a:lnSpc>
            </a:pPr>
            <a:r>
              <a:rPr lang="en-US" sz="4500" dirty="0">
                <a:solidFill>
                  <a:srgbClr val="415347">
                    <a:alpha val="74902"/>
                  </a:srgbClr>
                </a:solidFill>
                <a:latin typeface="Arimo"/>
                <a:ea typeface="Arimo"/>
                <a:cs typeface="Arimo"/>
                <a:sym typeface="Arimo"/>
              </a:rPr>
              <a:t>Main challenges/issues on conservation of TK and biodiversity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4737195" y="1310198"/>
            <a:ext cx="8813611" cy="7666604"/>
          </a:xfrm>
          <a:custGeom>
            <a:avLst/>
            <a:gdLst/>
            <a:ahLst/>
            <a:cxnLst/>
            <a:rect l="l" t="t" r="r" b="b"/>
            <a:pathLst>
              <a:path w="8813611" h="7666604">
                <a:moveTo>
                  <a:pt x="0" y="0"/>
                </a:moveTo>
                <a:lnTo>
                  <a:pt x="8813611" y="0"/>
                </a:lnTo>
                <a:lnTo>
                  <a:pt x="8813611" y="7666604"/>
                </a:lnTo>
                <a:lnTo>
                  <a:pt x="0" y="7666604"/>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55" b="-155"/>
            </a:stretch>
          </a:blipFill>
        </p:spPr>
      </p:sp>
      <p:sp>
        <p:nvSpPr>
          <p:cNvPr id="3" name="TextBox 3"/>
          <p:cNvSpPr txBox="1"/>
          <p:nvPr/>
        </p:nvSpPr>
        <p:spPr>
          <a:xfrm>
            <a:off x="1198309" y="1310198"/>
            <a:ext cx="15891381" cy="7596888"/>
          </a:xfrm>
          <a:prstGeom prst="rect">
            <a:avLst/>
          </a:prstGeom>
        </p:spPr>
        <p:txBody>
          <a:bodyPr lIns="0" tIns="0" rIns="0" bIns="0" rtlCol="0" anchor="t">
            <a:spAutoFit/>
          </a:bodyPr>
          <a:lstStyle/>
          <a:p>
            <a:pPr algn="ctr">
              <a:lnSpc>
                <a:spcPts val="3466"/>
              </a:lnSpc>
            </a:pPr>
            <a:r>
              <a:rPr lang="en-US" sz="3000" b="1" spc="150" dirty="0">
                <a:solidFill>
                  <a:srgbClr val="415347">
                    <a:alpha val="84706"/>
                  </a:srgbClr>
                </a:solidFill>
                <a:latin typeface="Arimo Bold"/>
                <a:ea typeface="Arimo Bold"/>
                <a:cs typeface="Arimo Bold"/>
                <a:sym typeface="Arimo Bold"/>
              </a:rPr>
              <a:t>Access and Benefit Sharing in Kyrgyzstan</a:t>
            </a:r>
          </a:p>
          <a:p>
            <a:pPr algn="l">
              <a:lnSpc>
                <a:spcPts val="3466"/>
              </a:lnSpc>
            </a:pPr>
            <a:endParaRPr lang="en-US" sz="2700" b="1" spc="150" dirty="0">
              <a:solidFill>
                <a:srgbClr val="415347">
                  <a:alpha val="84706"/>
                </a:srgbClr>
              </a:solidFill>
              <a:latin typeface="Arimo Bold"/>
              <a:ea typeface="Arimo Bold"/>
              <a:cs typeface="Arimo Bold"/>
              <a:sym typeface="Arimo Bold"/>
            </a:endParaRPr>
          </a:p>
          <a:p>
            <a:pPr>
              <a:lnSpc>
                <a:spcPts val="3466"/>
              </a:lnSpc>
            </a:pPr>
            <a:r>
              <a:rPr lang="en-US" sz="2700" b="1" spc="150" dirty="0">
                <a:solidFill>
                  <a:srgbClr val="415347">
                    <a:alpha val="84706"/>
                  </a:srgbClr>
                </a:solidFill>
                <a:latin typeface="Arimo Bold"/>
                <a:ea typeface="Arimo Bold"/>
                <a:cs typeface="Arimo Bold"/>
              </a:rPr>
              <a:t>RDF research shows that in Kyrgyzstan, genetic resources and TK are still transferred without prior informed consent and participation of the local population and custodians of TK due to the absence of any regulations for benefit sharing between end users and the local population.</a:t>
            </a:r>
            <a:r>
              <a:rPr lang="it-IT" sz="2700" b="1" spc="150" dirty="0">
                <a:solidFill>
                  <a:srgbClr val="415347">
                    <a:alpha val="84706"/>
                  </a:srgbClr>
                </a:solidFill>
                <a:latin typeface="Arimo Bold"/>
                <a:ea typeface="Arimo Bold"/>
                <a:cs typeface="Arimo Bold"/>
              </a:rPr>
              <a:t> </a:t>
            </a:r>
          </a:p>
          <a:p>
            <a:pPr>
              <a:lnSpc>
                <a:spcPts val="3466"/>
              </a:lnSpc>
            </a:pPr>
            <a:endParaRPr lang="it-IT" sz="2700" b="1" spc="150" dirty="0">
              <a:solidFill>
                <a:srgbClr val="415347">
                  <a:alpha val="84706"/>
                </a:srgbClr>
              </a:solidFill>
              <a:latin typeface="Arimo Bold"/>
              <a:ea typeface="Arimo Bold"/>
              <a:cs typeface="Arimo Bold"/>
            </a:endParaRPr>
          </a:p>
          <a:p>
            <a:pPr>
              <a:lnSpc>
                <a:spcPts val="3466"/>
              </a:lnSpc>
            </a:pPr>
            <a:r>
              <a:rPr lang="it-IT" sz="2700" b="1" spc="150" dirty="0">
                <a:solidFill>
                  <a:srgbClr val="415347">
                    <a:alpha val="84706"/>
                  </a:srgbClr>
                </a:solidFill>
                <a:latin typeface="Arimo Bold"/>
                <a:ea typeface="Arimo Bold"/>
                <a:cs typeface="Arimo Bold"/>
              </a:rPr>
              <a:t>Genetic resources on their own are not intellectual property, and cannot be protected by intellectual property rights. Importance is represented by traditional knowledge and practices on the use of genetic resources, and knowledge of the qualities and properties of genetic resources available to indigenous people and local communities. </a:t>
            </a:r>
          </a:p>
          <a:p>
            <a:pPr algn="l">
              <a:lnSpc>
                <a:spcPts val="3466"/>
              </a:lnSpc>
            </a:pPr>
            <a:endParaRPr lang="en-US" sz="2700" b="1" spc="150" dirty="0">
              <a:solidFill>
                <a:srgbClr val="415347">
                  <a:alpha val="84706"/>
                </a:srgbClr>
              </a:solidFill>
              <a:latin typeface="Arimo Bold"/>
              <a:ea typeface="Arimo Bold"/>
              <a:cs typeface="Arimo Bold"/>
              <a:sym typeface="Arimo Bold"/>
            </a:endParaRPr>
          </a:p>
          <a:p>
            <a:pPr>
              <a:lnSpc>
                <a:spcPts val="3466"/>
              </a:lnSpc>
            </a:pPr>
            <a:r>
              <a:rPr lang="en-US" sz="2700" b="1" spc="150" dirty="0">
                <a:solidFill>
                  <a:srgbClr val="415347">
                    <a:alpha val="84706"/>
                  </a:srgbClr>
                </a:solidFill>
                <a:latin typeface="Arimo Bold"/>
                <a:ea typeface="Arimo Bold"/>
                <a:cs typeface="Arimo Bold"/>
                <a:sym typeface="Arimo Bold"/>
              </a:rPr>
              <a:t>Access and Benefit Sharing from the use of genetic resources and associated TK can be considered as an efficient approach to biodiversity conservation. That is why </a:t>
            </a:r>
            <a:r>
              <a:rPr lang="en-US" sz="2700" b="1" spc="150" dirty="0">
                <a:solidFill>
                  <a:srgbClr val="415347">
                    <a:alpha val="84706"/>
                  </a:srgbClr>
                </a:solidFill>
                <a:latin typeface="Arimo Bold"/>
                <a:ea typeface="Arimo Bold"/>
                <a:cs typeface="Arimo Bold"/>
              </a:rPr>
              <a:t>prior informed consent and participation of the local population is an important issue in the introduction of the ABS in Kyrgyzstan. </a:t>
            </a:r>
            <a:endParaRPr lang="en-US" sz="2700" b="1" spc="150" dirty="0">
              <a:solidFill>
                <a:srgbClr val="415347">
                  <a:alpha val="84706"/>
                </a:srgbClr>
              </a:solidFill>
              <a:latin typeface="Arimo Bold"/>
              <a:ea typeface="Arimo Bold"/>
              <a:cs typeface="Arimo Bold"/>
              <a:sym typeface="Arimo Bold"/>
            </a:endParaRPr>
          </a:p>
          <a:p>
            <a:pPr algn="l">
              <a:lnSpc>
                <a:spcPts val="3466"/>
              </a:lnSpc>
            </a:pPr>
            <a:endParaRPr lang="en-US" sz="2700" b="1" spc="150" dirty="0">
              <a:solidFill>
                <a:srgbClr val="415347">
                  <a:alpha val="84706"/>
                </a:srgbClr>
              </a:solidFill>
              <a:latin typeface="Arimo Bold"/>
              <a:ea typeface="Arimo Bold"/>
              <a:cs typeface="Arimo Bold"/>
              <a:sym typeface="Arimo Bold"/>
            </a:endParaRPr>
          </a:p>
        </p:txBody>
      </p:sp>
      <p:sp>
        <p:nvSpPr>
          <p:cNvPr id="4" name="TextBox 4"/>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13</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4737195" y="1310198"/>
            <a:ext cx="8813611" cy="7666604"/>
          </a:xfrm>
          <a:custGeom>
            <a:avLst/>
            <a:gdLst/>
            <a:ahLst/>
            <a:cxnLst/>
            <a:rect l="l" t="t" r="r" b="b"/>
            <a:pathLst>
              <a:path w="8813611" h="7666604">
                <a:moveTo>
                  <a:pt x="0" y="0"/>
                </a:moveTo>
                <a:lnTo>
                  <a:pt x="8813611" y="0"/>
                </a:lnTo>
                <a:lnTo>
                  <a:pt x="8813611" y="7666604"/>
                </a:lnTo>
                <a:lnTo>
                  <a:pt x="0" y="7666604"/>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55" b="-155"/>
            </a:stretch>
          </a:blipFill>
        </p:spPr>
      </p:sp>
      <p:sp>
        <p:nvSpPr>
          <p:cNvPr id="3" name="TextBox 3"/>
          <p:cNvSpPr txBox="1"/>
          <p:nvPr/>
        </p:nvSpPr>
        <p:spPr>
          <a:xfrm>
            <a:off x="1045631" y="1469096"/>
            <a:ext cx="15793130" cy="6835846"/>
          </a:xfrm>
          <a:prstGeom prst="rect">
            <a:avLst/>
          </a:prstGeom>
        </p:spPr>
        <p:txBody>
          <a:bodyPr lIns="0" tIns="0" rIns="0" bIns="0" rtlCol="0" anchor="t">
            <a:spAutoFit/>
          </a:bodyPr>
          <a:lstStyle/>
          <a:p>
            <a:pPr algn="ctr">
              <a:lnSpc>
                <a:spcPts val="3980"/>
              </a:lnSpc>
              <a:spcAft>
                <a:spcPts val="600"/>
              </a:spcAft>
            </a:pPr>
            <a:r>
              <a:rPr lang="it-IT" sz="3099" b="1" spc="172" dirty="0">
                <a:solidFill>
                  <a:srgbClr val="415347">
                    <a:alpha val="84706"/>
                  </a:srgbClr>
                </a:solidFill>
                <a:latin typeface="Arimo"/>
                <a:ea typeface="Arimo"/>
                <a:cs typeface="Arimo"/>
              </a:rPr>
              <a:t>To ensure access to the ABS, the parties should provide</a:t>
            </a:r>
            <a:r>
              <a:rPr lang="en-US" sz="3099" b="1" spc="172" dirty="0">
                <a:solidFill>
                  <a:srgbClr val="415347">
                    <a:alpha val="84706"/>
                  </a:srgbClr>
                </a:solidFill>
                <a:latin typeface="Arimo"/>
                <a:ea typeface="Arimo"/>
                <a:cs typeface="Arimo"/>
              </a:rPr>
              <a:t>: </a:t>
            </a:r>
            <a:endParaRPr lang="it-IT" sz="3099" b="1" spc="172" dirty="0">
              <a:solidFill>
                <a:srgbClr val="415347">
                  <a:alpha val="84706"/>
                </a:srgbClr>
              </a:solidFill>
              <a:latin typeface="Arimo"/>
              <a:ea typeface="Arimo"/>
              <a:cs typeface="Arimo"/>
            </a:endParaRPr>
          </a:p>
          <a:p>
            <a:pPr algn="just">
              <a:lnSpc>
                <a:spcPts val="3980"/>
              </a:lnSpc>
              <a:spcAft>
                <a:spcPts val="1000"/>
              </a:spcAft>
            </a:pPr>
            <a:r>
              <a:rPr lang="en-US" sz="3099" spc="172" dirty="0">
                <a:solidFill>
                  <a:srgbClr val="415347">
                    <a:alpha val="84706"/>
                  </a:srgbClr>
                </a:solidFill>
                <a:latin typeface="Arimo"/>
                <a:ea typeface="Arimo"/>
                <a:cs typeface="Arimo"/>
              </a:rPr>
              <a:t>- </a:t>
            </a:r>
            <a:r>
              <a:rPr lang="it-IT" sz="3099" spc="172" dirty="0">
                <a:solidFill>
                  <a:srgbClr val="415347">
                    <a:alpha val="84706"/>
                  </a:srgbClr>
                </a:solidFill>
                <a:latin typeface="Arimo"/>
                <a:ea typeface="Arimo"/>
                <a:cs typeface="Arimo"/>
              </a:rPr>
              <a:t>Legal clarity and transparency in the development of home policy and legislation on ABS,</a:t>
            </a:r>
          </a:p>
          <a:p>
            <a:pPr algn="just">
              <a:lnSpc>
                <a:spcPts val="3980"/>
              </a:lnSpc>
              <a:spcAft>
                <a:spcPts val="1000"/>
              </a:spcAft>
            </a:pPr>
            <a:r>
              <a:rPr lang="it-IT" sz="3099" spc="172" dirty="0">
                <a:solidFill>
                  <a:srgbClr val="415347">
                    <a:alpha val="84706"/>
                  </a:srgbClr>
                </a:solidFill>
                <a:latin typeface="Arimo"/>
                <a:ea typeface="Arimo"/>
                <a:cs typeface="Arimo"/>
              </a:rPr>
              <a:t>- clear and fair rules and procedures for access to genetic resources,</a:t>
            </a:r>
          </a:p>
          <a:p>
            <a:pPr algn="just">
              <a:lnSpc>
                <a:spcPts val="3980"/>
              </a:lnSpc>
              <a:spcAft>
                <a:spcPts val="1000"/>
              </a:spcAft>
            </a:pPr>
            <a:r>
              <a:rPr lang="it-IT" sz="3099" spc="172" dirty="0">
                <a:solidFill>
                  <a:srgbClr val="415347">
                    <a:alpha val="84706"/>
                  </a:srgbClr>
                </a:solidFill>
                <a:latin typeface="Arimo"/>
                <a:ea typeface="Arimo"/>
                <a:cs typeface="Arimo"/>
              </a:rPr>
              <a:t>- information on how to apply for PIC - prior consent,</a:t>
            </a:r>
          </a:p>
          <a:p>
            <a:pPr algn="just">
              <a:lnSpc>
                <a:spcPts val="3980"/>
              </a:lnSpc>
              <a:spcAft>
                <a:spcPts val="1000"/>
              </a:spcAft>
            </a:pPr>
            <a:r>
              <a:rPr lang="it-IT" sz="3099" spc="172" dirty="0">
                <a:solidFill>
                  <a:srgbClr val="415347">
                    <a:alpha val="84706"/>
                  </a:srgbClr>
                </a:solidFill>
                <a:latin typeface="Arimo"/>
                <a:ea typeface="Arimo"/>
                <a:cs typeface="Arimo"/>
              </a:rPr>
              <a:t>- development of procedures for establishing conditions for mutual agreement</a:t>
            </a:r>
          </a:p>
          <a:p>
            <a:pPr algn="just">
              <a:lnSpc>
                <a:spcPts val="3980"/>
              </a:lnSpc>
              <a:spcAft>
                <a:spcPts val="1000"/>
              </a:spcAft>
            </a:pPr>
            <a:r>
              <a:rPr lang="it-IT" sz="3099" spc="172" dirty="0">
                <a:solidFill>
                  <a:srgbClr val="415347">
                    <a:alpha val="84706"/>
                  </a:srgbClr>
                </a:solidFill>
                <a:latin typeface="Arimo"/>
                <a:ea typeface="Arimo"/>
                <a:cs typeface="Arimo"/>
              </a:rPr>
              <a:t>- clear, cost-effective and timely decision-making,</a:t>
            </a:r>
          </a:p>
          <a:p>
            <a:pPr algn="just">
              <a:lnSpc>
                <a:spcPts val="3980"/>
              </a:lnSpc>
            </a:pPr>
            <a:r>
              <a:rPr lang="it-IT" sz="3099" spc="172" dirty="0">
                <a:solidFill>
                  <a:srgbClr val="415347">
                    <a:alpha val="84706"/>
                  </a:srgbClr>
                </a:solidFill>
                <a:latin typeface="Arimo"/>
                <a:ea typeface="Arimo"/>
                <a:cs typeface="Arimo"/>
              </a:rPr>
              <a:t>- development of criteria for involving local people and custodians of TK in ABS</a:t>
            </a:r>
            <a:endParaRPr lang="en-US" sz="3099" spc="172" dirty="0">
              <a:solidFill>
                <a:srgbClr val="415347">
                  <a:alpha val="84706"/>
                </a:srgbClr>
              </a:solidFill>
              <a:latin typeface="Arimo"/>
              <a:ea typeface="Arimo"/>
              <a:cs typeface="Arimo"/>
              <a:sym typeface="Arimo"/>
            </a:endParaRPr>
          </a:p>
          <a:p>
            <a:pPr algn="just">
              <a:lnSpc>
                <a:spcPts val="3980"/>
              </a:lnSpc>
            </a:pPr>
            <a:endParaRPr lang="en-US" sz="3099" spc="172" dirty="0">
              <a:solidFill>
                <a:srgbClr val="415347">
                  <a:alpha val="84706"/>
                </a:srgbClr>
              </a:solidFill>
              <a:latin typeface="Arimo"/>
              <a:ea typeface="Arimo"/>
              <a:cs typeface="Arimo"/>
              <a:sym typeface="Arimo"/>
            </a:endParaRPr>
          </a:p>
          <a:p>
            <a:pPr algn="just">
              <a:lnSpc>
                <a:spcPts val="3980"/>
              </a:lnSpc>
            </a:pPr>
            <a:r>
              <a:rPr lang="en-US" sz="3099" spc="172" dirty="0">
                <a:solidFill>
                  <a:srgbClr val="415347">
                    <a:alpha val="84706"/>
                  </a:srgbClr>
                </a:solidFill>
                <a:latin typeface="Arimo"/>
                <a:ea typeface="Arimo"/>
                <a:cs typeface="Arimo"/>
                <a:sym typeface="Arimo"/>
              </a:rPr>
              <a:t>The policy related to the introduction of ABS will not be efficient until local communities’ rights for TK are recognized and their active participation in management is secured. </a:t>
            </a:r>
          </a:p>
        </p:txBody>
      </p:sp>
      <p:sp>
        <p:nvSpPr>
          <p:cNvPr id="4" name="TextBox 4"/>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14</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TextBox 2"/>
          <p:cNvSpPr txBox="1"/>
          <p:nvPr/>
        </p:nvSpPr>
        <p:spPr>
          <a:xfrm>
            <a:off x="1248297" y="954798"/>
            <a:ext cx="7916485" cy="9954905"/>
          </a:xfrm>
          <a:prstGeom prst="rect">
            <a:avLst/>
          </a:prstGeom>
        </p:spPr>
        <p:txBody>
          <a:bodyPr lIns="0" tIns="0" rIns="0" bIns="0" rtlCol="0" anchor="t">
            <a:spAutoFit/>
          </a:bodyPr>
          <a:lstStyle/>
          <a:p>
            <a:pPr>
              <a:lnSpc>
                <a:spcPct val="150000"/>
              </a:lnSpc>
              <a:spcBef>
                <a:spcPts val="600"/>
              </a:spcBef>
              <a:spcAft>
                <a:spcPts val="600"/>
              </a:spcAft>
            </a:pPr>
            <a:r>
              <a:rPr lang="it-IT" sz="3699" b="1" spc="204" dirty="0">
                <a:solidFill>
                  <a:srgbClr val="415347">
                    <a:alpha val="84706"/>
                  </a:srgbClr>
                </a:solidFill>
                <a:latin typeface="Arimo Bold Italics"/>
                <a:ea typeface="Arimo Bold Italics"/>
                <a:cs typeface="Arimo Bold Italics"/>
              </a:rPr>
              <a:t>Participation of the local population should not be just a consultation, but an opportunity to influence the decision-making process. </a:t>
            </a:r>
          </a:p>
          <a:p>
            <a:pPr>
              <a:lnSpc>
                <a:spcPct val="150000"/>
              </a:lnSpc>
              <a:spcBef>
                <a:spcPts val="600"/>
              </a:spcBef>
              <a:spcAft>
                <a:spcPts val="600"/>
              </a:spcAft>
            </a:pPr>
            <a:r>
              <a:rPr lang="it-IT" sz="3699" b="1" spc="204" dirty="0">
                <a:solidFill>
                  <a:srgbClr val="415347">
                    <a:alpha val="84706"/>
                  </a:srgbClr>
                </a:solidFill>
                <a:latin typeface="Arimo Bold Italics"/>
                <a:ea typeface="Arimo Bold Italics"/>
                <a:cs typeface="Arimo Bold Italics"/>
              </a:rPr>
              <a:t>The participation process should be an ongoing process, rather than a one-time action to collect information at the local level</a:t>
            </a:r>
            <a:r>
              <a:rPr lang="en-US" sz="3699" b="1" spc="204" dirty="0">
                <a:solidFill>
                  <a:srgbClr val="415347">
                    <a:alpha val="84706"/>
                  </a:srgbClr>
                </a:solidFill>
                <a:latin typeface="Arimo Bold Italics"/>
                <a:ea typeface="Arimo Bold Italics"/>
                <a:cs typeface="Arimo Bold Italics"/>
              </a:rPr>
              <a:t>. </a:t>
            </a:r>
            <a:endParaRPr lang="it-IT" sz="3699" b="1" spc="204" dirty="0">
              <a:solidFill>
                <a:srgbClr val="415347">
                  <a:alpha val="84706"/>
                </a:srgbClr>
              </a:solidFill>
              <a:latin typeface="Arimo Bold Italics"/>
              <a:ea typeface="Arimo Bold Italics"/>
              <a:cs typeface="Arimo Bold Italics"/>
            </a:endParaRPr>
          </a:p>
          <a:p>
            <a:pPr algn="l">
              <a:lnSpc>
                <a:spcPts val="4750"/>
              </a:lnSpc>
            </a:pPr>
            <a:endParaRPr lang="en-US" sz="3699" b="1" i="1" spc="204" dirty="0">
              <a:solidFill>
                <a:srgbClr val="415347">
                  <a:alpha val="84706"/>
                </a:srgbClr>
              </a:solidFill>
              <a:latin typeface="Arimo Bold Italics"/>
              <a:ea typeface="Arimo Bold Italics"/>
              <a:cs typeface="Arimo Bold Italics"/>
              <a:sym typeface="Arimo Bold Italics"/>
            </a:endParaRPr>
          </a:p>
          <a:p>
            <a:pPr algn="l">
              <a:lnSpc>
                <a:spcPts val="4750"/>
              </a:lnSpc>
            </a:pPr>
            <a:endParaRPr lang="en-US" sz="3699" b="1" i="1" spc="204" dirty="0">
              <a:solidFill>
                <a:srgbClr val="415347">
                  <a:alpha val="84706"/>
                </a:srgbClr>
              </a:solidFill>
              <a:latin typeface="Arimo Bold Italics"/>
              <a:ea typeface="Arimo Bold Italics"/>
              <a:cs typeface="Arimo Bold Italics"/>
              <a:sym typeface="Arimo Bold Italics"/>
            </a:endParaRPr>
          </a:p>
        </p:txBody>
      </p:sp>
      <p:sp>
        <p:nvSpPr>
          <p:cNvPr id="3" name="TextBox 3"/>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15</a:t>
            </a:r>
          </a:p>
        </p:txBody>
      </p:sp>
      <p:sp>
        <p:nvSpPr>
          <p:cNvPr id="4" name="Freeform 4"/>
          <p:cNvSpPr/>
          <p:nvPr/>
        </p:nvSpPr>
        <p:spPr>
          <a:xfrm>
            <a:off x="5388388" y="1824257"/>
            <a:ext cx="7511224" cy="6533710"/>
          </a:xfrm>
          <a:custGeom>
            <a:avLst/>
            <a:gdLst/>
            <a:ahLst/>
            <a:cxnLst/>
            <a:rect l="l" t="t" r="r" b="b"/>
            <a:pathLst>
              <a:path w="7511224" h="6533710">
                <a:moveTo>
                  <a:pt x="0" y="0"/>
                </a:moveTo>
                <a:lnTo>
                  <a:pt x="7511224" y="0"/>
                </a:lnTo>
                <a:lnTo>
                  <a:pt x="7511224" y="6533710"/>
                </a:lnTo>
                <a:lnTo>
                  <a:pt x="0" y="6533710"/>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95" b="-195"/>
            </a:stretch>
          </a:blipFill>
        </p:spPr>
      </p:sp>
      <p:grpSp>
        <p:nvGrpSpPr>
          <p:cNvPr id="5" name="Group 5"/>
          <p:cNvGrpSpPr/>
          <p:nvPr/>
        </p:nvGrpSpPr>
        <p:grpSpPr>
          <a:xfrm>
            <a:off x="11180557" y="985971"/>
            <a:ext cx="5658204" cy="8315059"/>
            <a:chOff x="0" y="0"/>
            <a:chExt cx="7544272" cy="11086745"/>
          </a:xfrm>
        </p:grpSpPr>
        <p:sp>
          <p:nvSpPr>
            <p:cNvPr id="6" name="Freeform 6"/>
            <p:cNvSpPr/>
            <p:nvPr/>
          </p:nvSpPr>
          <p:spPr>
            <a:xfrm>
              <a:off x="0" y="0"/>
              <a:ext cx="7544308" cy="11086719"/>
            </a:xfrm>
            <a:custGeom>
              <a:avLst/>
              <a:gdLst/>
              <a:ahLst/>
              <a:cxnLst/>
              <a:rect l="l" t="t" r="r" b="b"/>
              <a:pathLst>
                <a:path w="7544308" h="11086719">
                  <a:moveTo>
                    <a:pt x="0" y="0"/>
                  </a:moveTo>
                  <a:lnTo>
                    <a:pt x="7544308" y="0"/>
                  </a:lnTo>
                  <a:lnTo>
                    <a:pt x="7544308" y="11086719"/>
                  </a:lnTo>
                  <a:lnTo>
                    <a:pt x="0" y="11086719"/>
                  </a:lnTo>
                  <a:lnTo>
                    <a:pt x="0" y="0"/>
                  </a:lnTo>
                  <a:close/>
                </a:path>
              </a:pathLst>
            </a:custGeom>
            <a:blipFill>
              <a:blip r:embed="rId5"/>
              <a:stretch>
                <a:fillRect t="-1052" b="-1052"/>
              </a:stretch>
            </a:blipFill>
          </p:spPr>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4737195" y="1591696"/>
            <a:ext cx="8813611" cy="7666604"/>
          </a:xfrm>
          <a:custGeom>
            <a:avLst/>
            <a:gdLst/>
            <a:ahLst/>
            <a:cxnLst/>
            <a:rect l="l" t="t" r="r" b="b"/>
            <a:pathLst>
              <a:path w="8813611" h="7666604">
                <a:moveTo>
                  <a:pt x="0" y="0"/>
                </a:moveTo>
                <a:lnTo>
                  <a:pt x="8813611" y="0"/>
                </a:lnTo>
                <a:lnTo>
                  <a:pt x="8813611" y="7666604"/>
                </a:lnTo>
                <a:lnTo>
                  <a:pt x="0" y="7666604"/>
                </a:lnTo>
                <a:lnTo>
                  <a:pt x="0" y="0"/>
                </a:lnTo>
                <a:close/>
              </a:path>
            </a:pathLst>
          </a:custGeom>
          <a:blipFill>
            <a:blip r:embed="rId3">
              <a:alphaModFix amt="20000"/>
              <a:extLst>
                <a:ext uri="{96DAC541-7B7A-43D3-8B79-37D633B846F1}">
                  <asvg:svgBlip xmlns:asvg="http://schemas.microsoft.com/office/drawing/2016/SVG/main" xmlns="" r:embed="rId4"/>
                </a:ext>
              </a:extLst>
            </a:blip>
            <a:stretch>
              <a:fillRect t="-155" b="-155"/>
            </a:stretch>
          </a:blipFill>
        </p:spPr>
      </p:sp>
      <p:sp>
        <p:nvSpPr>
          <p:cNvPr id="3" name="TextBox 3"/>
          <p:cNvSpPr txBox="1"/>
          <p:nvPr/>
        </p:nvSpPr>
        <p:spPr>
          <a:xfrm>
            <a:off x="1028700" y="4057650"/>
            <a:ext cx="4741389" cy="2077492"/>
          </a:xfrm>
          <a:prstGeom prst="rect">
            <a:avLst/>
          </a:prstGeom>
        </p:spPr>
        <p:txBody>
          <a:bodyPr lIns="0" tIns="0" rIns="0" bIns="0" rtlCol="0" anchor="t">
            <a:spAutoFit/>
          </a:bodyPr>
          <a:lstStyle/>
          <a:p>
            <a:pPr algn="l">
              <a:lnSpc>
                <a:spcPts val="5400"/>
              </a:lnSpc>
            </a:pPr>
            <a:r>
              <a:rPr lang="en-US" sz="4500" dirty="0">
                <a:solidFill>
                  <a:srgbClr val="415347">
                    <a:alpha val="74902"/>
                  </a:srgbClr>
                </a:solidFill>
                <a:latin typeface="Arimo"/>
                <a:ea typeface="Arimo"/>
                <a:cs typeface="Arimo"/>
                <a:sym typeface="Arimo"/>
              </a:rPr>
              <a:t>RDF’s projects on biodiversity conservation</a:t>
            </a:r>
          </a:p>
        </p:txBody>
      </p:sp>
      <p:sp>
        <p:nvSpPr>
          <p:cNvPr id="4" name="TextBox 4"/>
          <p:cNvSpPr txBox="1"/>
          <p:nvPr/>
        </p:nvSpPr>
        <p:spPr>
          <a:xfrm>
            <a:off x="5982574" y="1853061"/>
            <a:ext cx="11825796" cy="5801525"/>
          </a:xfrm>
          <a:prstGeom prst="rect">
            <a:avLst/>
          </a:prstGeom>
        </p:spPr>
        <p:txBody>
          <a:bodyPr lIns="0" tIns="0" rIns="0" bIns="0" rtlCol="0" anchor="t">
            <a:spAutoFit/>
          </a:bodyPr>
          <a:lstStyle/>
          <a:p>
            <a:pPr marL="570071" lvl="2" indent="-190024" algn="l">
              <a:lnSpc>
                <a:spcPts val="3466"/>
              </a:lnSpc>
              <a:buFont typeface="Arial"/>
              <a:buChar char="⚬"/>
            </a:pPr>
            <a:r>
              <a:rPr lang="en-US" sz="2700" spc="150" dirty="0">
                <a:solidFill>
                  <a:srgbClr val="415347"/>
                </a:solidFill>
                <a:latin typeface="Arimo"/>
                <a:ea typeface="Arimo"/>
                <a:cs typeface="Arimo"/>
                <a:sym typeface="Arimo"/>
              </a:rPr>
              <a:t> Revival and dissemination of TK and TEK (2007 till present) </a:t>
            </a:r>
          </a:p>
          <a:p>
            <a:pPr marL="570071" lvl="2" indent="-190024" algn="l">
              <a:lnSpc>
                <a:spcPts val="3466"/>
              </a:lnSpc>
              <a:buFont typeface="Arial"/>
              <a:buChar char="⚬"/>
            </a:pPr>
            <a:r>
              <a:rPr lang="en-US" sz="2700" spc="150" dirty="0">
                <a:solidFill>
                  <a:srgbClr val="415347"/>
                </a:solidFill>
                <a:latin typeface="Arimo"/>
                <a:ea typeface="Arimo"/>
                <a:cs typeface="Arimo"/>
                <a:sym typeface="Arimo"/>
              </a:rPr>
              <a:t> Access to genetic resources and associated TK (2007 till present) </a:t>
            </a:r>
          </a:p>
          <a:p>
            <a:pPr marL="570071" lvl="2" indent="-190024" algn="l">
              <a:lnSpc>
                <a:spcPts val="3466"/>
              </a:lnSpc>
              <a:buFont typeface="Arial"/>
              <a:buChar char="⚬"/>
            </a:pPr>
            <a:r>
              <a:rPr lang="en-US" sz="2700" spc="150" dirty="0">
                <a:solidFill>
                  <a:srgbClr val="415347"/>
                </a:solidFill>
                <a:latin typeface="Arimo"/>
                <a:ea typeface="Arimo"/>
                <a:cs typeface="Arimo"/>
                <a:sym typeface="Arimo"/>
              </a:rPr>
              <a:t> Go Green Project on medicinal herbs cultivation (2020-2024)</a:t>
            </a:r>
          </a:p>
          <a:p>
            <a:pPr marL="570071" lvl="2" indent="-190024" algn="l">
              <a:lnSpc>
                <a:spcPts val="3466"/>
              </a:lnSpc>
              <a:buFont typeface="Arial"/>
              <a:buChar char="⚬"/>
            </a:pPr>
            <a:r>
              <a:rPr lang="en-US" sz="2700" spc="150" dirty="0">
                <a:solidFill>
                  <a:srgbClr val="415347"/>
                </a:solidFill>
                <a:latin typeface="Arimo"/>
                <a:ea typeface="Arimo"/>
                <a:cs typeface="Arimo"/>
                <a:sym typeface="Arimo"/>
              </a:rPr>
              <a:t> Access and Benefit Sharing research (2017 till present)</a:t>
            </a:r>
          </a:p>
          <a:p>
            <a:pPr marL="570071" lvl="2" indent="-190024" algn="l">
              <a:lnSpc>
                <a:spcPts val="3466"/>
              </a:lnSpc>
              <a:buFont typeface="Arial"/>
              <a:buChar char="⚬"/>
            </a:pPr>
            <a:r>
              <a:rPr lang="en-US" sz="2700" spc="150" dirty="0">
                <a:solidFill>
                  <a:srgbClr val="415347"/>
                </a:solidFill>
                <a:latin typeface="Arimo"/>
                <a:ea typeface="Arimo"/>
                <a:cs typeface="Arimo"/>
                <a:sym typeface="Arimo"/>
              </a:rPr>
              <a:t> Protection of Snow Leopard and its habitat through TEK (2018 till 2022);</a:t>
            </a:r>
          </a:p>
          <a:p>
            <a:pPr marL="570071" lvl="2" indent="-190024" algn="l">
              <a:lnSpc>
                <a:spcPts val="3466"/>
              </a:lnSpc>
              <a:buFont typeface="Arial"/>
              <a:buChar char="⚬"/>
            </a:pPr>
            <a:r>
              <a:rPr lang="en-US" sz="2700" spc="150" dirty="0">
                <a:solidFill>
                  <a:srgbClr val="415347"/>
                </a:solidFill>
                <a:latin typeface="Arimo"/>
                <a:ea typeface="Arimo"/>
                <a:cs typeface="Arimo"/>
                <a:sym typeface="Arimo"/>
              </a:rPr>
              <a:t> Support of local communities in conservation of protected territories (2020-2022);</a:t>
            </a:r>
          </a:p>
          <a:p>
            <a:pPr marL="570071" lvl="2" indent="-190024" algn="l">
              <a:lnSpc>
                <a:spcPts val="3466"/>
              </a:lnSpc>
              <a:buFont typeface="Arial"/>
              <a:buChar char="⚬"/>
            </a:pPr>
            <a:r>
              <a:rPr lang="en-US" sz="2700" spc="150" dirty="0">
                <a:solidFill>
                  <a:srgbClr val="415347"/>
                </a:solidFill>
                <a:latin typeface="Arimo"/>
                <a:ea typeface="Arimo"/>
                <a:cs typeface="Arimo"/>
                <a:sym typeface="Arimo"/>
              </a:rPr>
              <a:t> Sustainable management of forest and forest resources (2010 till present);</a:t>
            </a:r>
          </a:p>
          <a:p>
            <a:pPr marL="570071" lvl="2" indent="-190024" algn="l">
              <a:lnSpc>
                <a:spcPts val="3466"/>
              </a:lnSpc>
              <a:buFont typeface="Arial"/>
              <a:buChar char="⚬"/>
            </a:pPr>
            <a:r>
              <a:rPr lang="en-US" sz="2700" spc="150" dirty="0">
                <a:solidFill>
                  <a:srgbClr val="415347"/>
                </a:solidFill>
                <a:latin typeface="Arimo"/>
                <a:ea typeface="Arimo"/>
                <a:cs typeface="Arimo"/>
                <a:sym typeface="Arimo"/>
              </a:rPr>
              <a:t> Support of local communities in beekeeping (2014, 2024). </a:t>
            </a:r>
          </a:p>
          <a:p>
            <a:pPr marL="570071" lvl="2" indent="-190024" algn="l">
              <a:lnSpc>
                <a:spcPts val="3466"/>
              </a:lnSpc>
              <a:buFont typeface="Arial"/>
              <a:buChar char="⚬"/>
            </a:pPr>
            <a:r>
              <a:rPr lang="en-US" sz="2700" spc="150" dirty="0">
                <a:solidFill>
                  <a:srgbClr val="415347"/>
                </a:solidFill>
                <a:latin typeface="Arimo"/>
                <a:ea typeface="Arimo"/>
                <a:cs typeface="Arimo"/>
                <a:sym typeface="Arimo"/>
              </a:rPr>
              <a:t> Aboriginal livestock keeping research (2020 till present)</a:t>
            </a:r>
          </a:p>
        </p:txBody>
      </p:sp>
      <p:sp>
        <p:nvSpPr>
          <p:cNvPr id="5" name="TextBox 5"/>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16</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2207549" y="2363541"/>
            <a:ext cx="2537775" cy="2207508"/>
          </a:xfrm>
          <a:custGeom>
            <a:avLst/>
            <a:gdLst/>
            <a:ahLst/>
            <a:cxnLst/>
            <a:rect l="l" t="t" r="r" b="b"/>
            <a:pathLst>
              <a:path w="2537775" h="2207508">
                <a:moveTo>
                  <a:pt x="0" y="0"/>
                </a:moveTo>
                <a:lnTo>
                  <a:pt x="2537775" y="0"/>
                </a:lnTo>
                <a:lnTo>
                  <a:pt x="2537775" y="2207508"/>
                </a:lnTo>
                <a:lnTo>
                  <a:pt x="0" y="2207508"/>
                </a:lnTo>
                <a:lnTo>
                  <a:pt x="0" y="0"/>
                </a:lnTo>
                <a:close/>
              </a:path>
            </a:pathLst>
          </a:custGeom>
          <a:blipFill>
            <a:blip r:embed="rId3">
              <a:alphaModFix amt="35000"/>
              <a:extLst>
                <a:ext uri="{96DAC541-7B7A-43D3-8B79-37D633B846F1}">
                  <asvg:svgBlip xmlns:asvg="http://schemas.microsoft.com/office/drawing/2016/SVG/main" xmlns="" r:embed="rId4"/>
                </a:ext>
              </a:extLst>
            </a:blip>
            <a:stretch>
              <a:fillRect t="-160" b="-160"/>
            </a:stretch>
          </a:blipFill>
        </p:spPr>
        <p:txBody>
          <a:bodyPr/>
          <a:lstStyle/>
          <a:p>
            <a:endParaRPr lang="ru-RU" dirty="0"/>
          </a:p>
        </p:txBody>
      </p:sp>
      <p:grpSp>
        <p:nvGrpSpPr>
          <p:cNvPr id="3" name="Group 3"/>
          <p:cNvGrpSpPr/>
          <p:nvPr/>
        </p:nvGrpSpPr>
        <p:grpSpPr>
          <a:xfrm rot="28822">
            <a:off x="1704276" y="3433957"/>
            <a:ext cx="3427272" cy="19050"/>
            <a:chOff x="0" y="0"/>
            <a:chExt cx="4569696" cy="25400"/>
          </a:xfrm>
        </p:grpSpPr>
        <p:sp>
          <p:nvSpPr>
            <p:cNvPr id="4" name="Freeform 4"/>
            <p:cNvSpPr/>
            <p:nvPr/>
          </p:nvSpPr>
          <p:spPr>
            <a:xfrm>
              <a:off x="0" y="0"/>
              <a:ext cx="4569714" cy="25400"/>
            </a:xfrm>
            <a:custGeom>
              <a:avLst/>
              <a:gdLst/>
              <a:ahLst/>
              <a:cxnLst/>
              <a:rect l="l" t="t" r="r" b="b"/>
              <a:pathLst>
                <a:path w="4569714" h="25400">
                  <a:moveTo>
                    <a:pt x="12700" y="0"/>
                  </a:moveTo>
                  <a:lnTo>
                    <a:pt x="4557014" y="0"/>
                  </a:lnTo>
                  <a:cubicBezTo>
                    <a:pt x="4563999" y="0"/>
                    <a:pt x="4569714" y="5715"/>
                    <a:pt x="4569714" y="12700"/>
                  </a:cubicBezTo>
                  <a:cubicBezTo>
                    <a:pt x="4569714" y="19685"/>
                    <a:pt x="4563999" y="25400"/>
                    <a:pt x="4557014" y="25400"/>
                  </a:cubicBezTo>
                  <a:lnTo>
                    <a:pt x="12700" y="25400"/>
                  </a:lnTo>
                  <a:cubicBezTo>
                    <a:pt x="5715" y="25400"/>
                    <a:pt x="0" y="19685"/>
                    <a:pt x="0" y="12700"/>
                  </a:cubicBezTo>
                  <a:cubicBezTo>
                    <a:pt x="0" y="5715"/>
                    <a:pt x="5715" y="0"/>
                    <a:pt x="12700" y="0"/>
                  </a:cubicBezTo>
                  <a:close/>
                </a:path>
              </a:pathLst>
            </a:custGeom>
            <a:solidFill>
              <a:srgbClr val="415347"/>
            </a:solidFill>
          </p:spPr>
        </p:sp>
      </p:grpSp>
      <p:sp>
        <p:nvSpPr>
          <p:cNvPr id="5" name="TextBox 5"/>
          <p:cNvSpPr txBox="1"/>
          <p:nvPr/>
        </p:nvSpPr>
        <p:spPr>
          <a:xfrm>
            <a:off x="820102" y="1509707"/>
            <a:ext cx="5337712" cy="923330"/>
          </a:xfrm>
          <a:prstGeom prst="rect">
            <a:avLst/>
          </a:prstGeom>
        </p:spPr>
        <p:txBody>
          <a:bodyPr lIns="0" tIns="0" rIns="0" bIns="0" rtlCol="0" anchor="t">
            <a:spAutoFit/>
          </a:bodyPr>
          <a:lstStyle/>
          <a:p>
            <a:pPr algn="ctr">
              <a:lnSpc>
                <a:spcPts val="7200"/>
              </a:lnSpc>
            </a:pPr>
            <a:r>
              <a:rPr lang="en-US" sz="6000" dirty="0">
                <a:solidFill>
                  <a:srgbClr val="415347">
                    <a:alpha val="74902"/>
                  </a:srgbClr>
                </a:solidFill>
                <a:latin typeface="Arimo"/>
                <a:ea typeface="Arimo"/>
                <a:cs typeface="Arimo"/>
                <a:sym typeface="Arimo"/>
              </a:rPr>
              <a:t>Thank you!</a:t>
            </a:r>
          </a:p>
        </p:txBody>
      </p:sp>
      <p:sp>
        <p:nvSpPr>
          <p:cNvPr id="6" name="TextBox 6"/>
          <p:cNvSpPr txBox="1"/>
          <p:nvPr/>
        </p:nvSpPr>
        <p:spPr>
          <a:xfrm>
            <a:off x="1062992" y="3860826"/>
            <a:ext cx="4863657" cy="2461597"/>
          </a:xfrm>
          <a:prstGeom prst="rect">
            <a:avLst/>
          </a:prstGeom>
        </p:spPr>
        <p:txBody>
          <a:bodyPr lIns="0" tIns="0" rIns="0" bIns="0" rtlCol="0" anchor="t">
            <a:spAutoFit/>
          </a:bodyPr>
          <a:lstStyle/>
          <a:p>
            <a:pPr algn="ctr">
              <a:lnSpc>
                <a:spcPts val="5184"/>
              </a:lnSpc>
            </a:pPr>
            <a:r>
              <a:rPr lang="en-US" sz="3600" u="sng" spc="148">
                <a:solidFill>
                  <a:srgbClr val="0000FF">
                    <a:alpha val="84706"/>
                  </a:srgbClr>
                </a:solidFill>
                <a:latin typeface="Arimo"/>
                <a:ea typeface="Arimo"/>
                <a:cs typeface="Arimo"/>
                <a:sym typeface="Arimo"/>
                <a:hlinkClick r:id="rId5" tooltip="http://www.rdf.kg/"/>
              </a:rPr>
              <a:t>www.rdf.kg</a:t>
            </a:r>
          </a:p>
          <a:p>
            <a:pPr algn="ctr">
              <a:lnSpc>
                <a:spcPts val="5184"/>
              </a:lnSpc>
            </a:pPr>
            <a:r>
              <a:rPr lang="en-US" sz="3600" u="sng" spc="148">
                <a:solidFill>
                  <a:srgbClr val="0000FF">
                    <a:alpha val="84706"/>
                  </a:srgbClr>
                </a:solidFill>
                <a:latin typeface="Arimo"/>
                <a:ea typeface="Arimo"/>
                <a:cs typeface="Arimo"/>
                <a:sym typeface="Arimo"/>
                <a:hlinkClick r:id="rId6" tooltip="http://www.en.rdf.kg/"/>
              </a:rPr>
              <a:t>www.en.rdf.kg</a:t>
            </a:r>
            <a:r>
              <a:rPr lang="en-US" sz="3600" spc="148">
                <a:solidFill>
                  <a:srgbClr val="E2D4CA">
                    <a:alpha val="84706"/>
                  </a:srgbClr>
                </a:solidFill>
                <a:latin typeface="Arimo"/>
                <a:ea typeface="Arimo"/>
                <a:cs typeface="Arimo"/>
                <a:sym typeface="Arimo"/>
              </a:rPr>
              <a:t> </a:t>
            </a:r>
          </a:p>
        </p:txBody>
      </p:sp>
      <p:sp>
        <p:nvSpPr>
          <p:cNvPr id="7" name="TextBox 7"/>
          <p:cNvSpPr txBox="1"/>
          <p:nvPr/>
        </p:nvSpPr>
        <p:spPr>
          <a:xfrm>
            <a:off x="5463538" y="9542145"/>
            <a:ext cx="7360925" cy="494348"/>
          </a:xfrm>
          <a:prstGeom prst="rect">
            <a:avLst/>
          </a:prstGeom>
        </p:spPr>
        <p:txBody>
          <a:bodyPr lIns="0" tIns="0" rIns="0" bIns="0" rtlCol="0" anchor="t">
            <a:spAutoFit/>
          </a:bodyPr>
          <a:lstStyle/>
          <a:p>
            <a:pPr algn="ctr">
              <a:lnSpc>
                <a:spcPts val="1620"/>
              </a:lnSpc>
            </a:pPr>
            <a:r>
              <a:rPr lang="en-US" sz="1350" b="1" spc="600">
                <a:solidFill>
                  <a:srgbClr val="E2D4CA">
                    <a:alpha val="74902"/>
                  </a:srgbClr>
                </a:solidFill>
                <a:latin typeface="Arimo Bold"/>
                <a:ea typeface="Arimo Bold"/>
                <a:cs typeface="Arimo Bold"/>
                <a:sym typeface="Arimo Bold"/>
              </a:rPr>
              <a:t>Пример текста</a:t>
            </a:r>
          </a:p>
        </p:txBody>
      </p:sp>
      <p:sp>
        <p:nvSpPr>
          <p:cNvPr id="8" name="TextBox 8"/>
          <p:cNvSpPr txBox="1"/>
          <p:nvPr/>
        </p:nvSpPr>
        <p:spPr>
          <a:xfrm>
            <a:off x="15869151" y="9542145"/>
            <a:ext cx="1939220" cy="494348"/>
          </a:xfrm>
          <a:prstGeom prst="rect">
            <a:avLst/>
          </a:prstGeom>
        </p:spPr>
        <p:txBody>
          <a:bodyPr lIns="0" tIns="0" rIns="0" bIns="0" rtlCol="0" anchor="t">
            <a:spAutoFit/>
          </a:bodyPr>
          <a:lstStyle/>
          <a:p>
            <a:pPr algn="r">
              <a:lnSpc>
                <a:spcPts val="1620"/>
              </a:lnSpc>
            </a:pPr>
            <a:r>
              <a:rPr lang="en-US" sz="1350" b="1">
                <a:solidFill>
                  <a:srgbClr val="E2D4CA">
                    <a:alpha val="74902"/>
                  </a:srgbClr>
                </a:solidFill>
                <a:latin typeface="Arimo Bold"/>
                <a:ea typeface="Arimo Bold"/>
                <a:cs typeface="Arimo Bold"/>
                <a:sym typeface="Arimo Bold"/>
              </a:rPr>
              <a:t>17</a:t>
            </a:r>
          </a:p>
        </p:txBody>
      </p:sp>
      <p:grpSp>
        <p:nvGrpSpPr>
          <p:cNvPr id="9" name="Group 9"/>
          <p:cNvGrpSpPr/>
          <p:nvPr/>
        </p:nvGrpSpPr>
        <p:grpSpPr>
          <a:xfrm>
            <a:off x="2424794" y="6830408"/>
            <a:ext cx="2320530" cy="1013132"/>
            <a:chOff x="0" y="0"/>
            <a:chExt cx="3094040" cy="1350843"/>
          </a:xfrm>
        </p:grpSpPr>
        <p:sp>
          <p:nvSpPr>
            <p:cNvPr id="10" name="Freeform 10"/>
            <p:cNvSpPr/>
            <p:nvPr/>
          </p:nvSpPr>
          <p:spPr>
            <a:xfrm>
              <a:off x="0" y="0"/>
              <a:ext cx="3094101" cy="1350899"/>
            </a:xfrm>
            <a:custGeom>
              <a:avLst/>
              <a:gdLst/>
              <a:ahLst/>
              <a:cxnLst/>
              <a:rect l="l" t="t" r="r" b="b"/>
              <a:pathLst>
                <a:path w="3094101" h="1350899">
                  <a:moveTo>
                    <a:pt x="0" y="0"/>
                  </a:moveTo>
                  <a:lnTo>
                    <a:pt x="3094101" y="0"/>
                  </a:lnTo>
                  <a:lnTo>
                    <a:pt x="3094101" y="1350899"/>
                  </a:lnTo>
                  <a:lnTo>
                    <a:pt x="0" y="1350899"/>
                  </a:lnTo>
                  <a:lnTo>
                    <a:pt x="0" y="0"/>
                  </a:lnTo>
                  <a:close/>
                </a:path>
              </a:pathLst>
            </a:custGeom>
            <a:blipFill>
              <a:blip r:embed="rId7"/>
              <a:stretch>
                <a:fillRect t="-61" r="1" b="-57"/>
              </a:stretch>
            </a:blipFill>
          </p:spPr>
        </p:sp>
      </p:grpSp>
      <p:grpSp>
        <p:nvGrpSpPr>
          <p:cNvPr id="11" name="Group 11"/>
          <p:cNvGrpSpPr/>
          <p:nvPr/>
        </p:nvGrpSpPr>
        <p:grpSpPr>
          <a:xfrm>
            <a:off x="6862572" y="0"/>
            <a:ext cx="11425428" cy="10287000"/>
            <a:chOff x="0" y="0"/>
            <a:chExt cx="15233904" cy="13716000"/>
          </a:xfrm>
        </p:grpSpPr>
        <p:sp>
          <p:nvSpPr>
            <p:cNvPr id="12" name="Freeform 12"/>
            <p:cNvSpPr/>
            <p:nvPr/>
          </p:nvSpPr>
          <p:spPr>
            <a:xfrm>
              <a:off x="0" y="0"/>
              <a:ext cx="15233904" cy="13716000"/>
            </a:xfrm>
            <a:custGeom>
              <a:avLst/>
              <a:gdLst/>
              <a:ahLst/>
              <a:cxnLst/>
              <a:rect l="l" t="t" r="r" b="b"/>
              <a:pathLst>
                <a:path w="15233904" h="13716000">
                  <a:moveTo>
                    <a:pt x="0" y="0"/>
                  </a:moveTo>
                  <a:lnTo>
                    <a:pt x="15233904" y="0"/>
                  </a:lnTo>
                  <a:lnTo>
                    <a:pt x="15233904" y="13716000"/>
                  </a:lnTo>
                  <a:lnTo>
                    <a:pt x="0" y="13716000"/>
                  </a:lnTo>
                  <a:lnTo>
                    <a:pt x="0" y="0"/>
                  </a:lnTo>
                  <a:close/>
                </a:path>
              </a:pathLst>
            </a:custGeom>
            <a:blipFill>
              <a:blip r:embed="rId8"/>
              <a:stretch>
                <a:fillRect l="-14004" r="-14004"/>
              </a:stretch>
            </a:blipFill>
          </p:spPr>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1248</Words>
  <Application>Microsoft Office PowerPoint</Application>
  <PresentationFormat>Custom</PresentationFormat>
  <Paragraphs>229</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Arimo Bold</vt:lpstr>
      <vt:lpstr>Arimo Bold Italics</vt:lpstr>
      <vt:lpstr>Arial</vt:lpstr>
      <vt:lpstr>Arimo</vt:lpstr>
      <vt:lpstr>Symbol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TK_RDF_ Akmatova Kuluipa final.pptx.pptx</dc:title>
  <dc:creator>Altynai</dc:creator>
  <cp:lastModifiedBy>Admin</cp:lastModifiedBy>
  <cp:revision>23</cp:revision>
  <dcterms:created xsi:type="dcterms:W3CDTF">2006-08-16T00:00:00Z</dcterms:created>
  <dcterms:modified xsi:type="dcterms:W3CDTF">2024-11-04T10:18:28Z</dcterms:modified>
  <dc:identifier>DAGRjpi7Xno</dc:identifier>
</cp:coreProperties>
</file>