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76" r:id="rId2"/>
    <p:sldId id="287" r:id="rId3"/>
    <p:sldId id="288" r:id="rId4"/>
    <p:sldId id="279" r:id="rId5"/>
    <p:sldId id="298" r:id="rId6"/>
    <p:sldId id="289" r:id="rId7"/>
    <p:sldId id="280" r:id="rId8"/>
    <p:sldId id="281" r:id="rId9"/>
    <p:sldId id="292" r:id="rId10"/>
    <p:sldId id="299" r:id="rId11"/>
    <p:sldId id="295" r:id="rId12"/>
    <p:sldId id="267" r:id="rId13"/>
    <p:sldId id="266" r:id="rId14"/>
    <p:sldId id="269" r:id="rId15"/>
    <p:sldId id="290" r:id="rId16"/>
    <p:sldId id="296" r:id="rId17"/>
    <p:sldId id="297" r:id="rId18"/>
    <p:sldId id="271"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4" d="100"/>
          <a:sy n="84" d="100"/>
        </p:scale>
        <p:origin x="1426" y="8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5132" y="2059012"/>
            <a:ext cx="9146751"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74320" y="2166385"/>
            <a:ext cx="8603674" cy="1739347"/>
          </a:xfrm>
        </p:spPr>
        <p:txBody>
          <a:bodyPr tIns="45720" bIns="45720" anchor="ctr">
            <a:normAutofit/>
          </a:bodyPr>
          <a:lstStyle>
            <a:lvl1pPr algn="ctr">
              <a:lnSpc>
                <a:spcPct val="80000"/>
              </a:lnSpc>
              <a:defRPr sz="6000" spc="0" baseline="0"/>
            </a:lvl1pPr>
          </a:lstStyle>
          <a:p>
            <a:r>
              <a:rPr lang="en-US"/>
              <a:t>Click to edit Master title style</a:t>
            </a:r>
            <a:endParaRPr lang="en-US" dirty="0"/>
          </a:p>
        </p:txBody>
      </p:sp>
      <p:sp>
        <p:nvSpPr>
          <p:cNvPr id="3" name="Subtitle 2"/>
          <p:cNvSpPr>
            <a:spLocks noGrp="1"/>
          </p:cNvSpPr>
          <p:nvPr>
            <p:ph type="subTitle" idx="1"/>
          </p:nvPr>
        </p:nvSpPr>
        <p:spPr>
          <a:xfrm>
            <a:off x="1143000" y="3970335"/>
            <a:ext cx="6858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E763C02-FC5C-4507-8307-4A721C175E94}" type="datetimeFigureOut">
              <a:rPr lang="en-US" smtClean="0">
                <a:solidFill>
                  <a:srgbClr val="FFFFFF"/>
                </a:solidFill>
              </a:rPr>
              <a:pPr/>
              <a:t>11/26/2024</a:t>
            </a:fld>
            <a:endParaRPr lang="en-US">
              <a:solidFill>
                <a:srgbClr val="FFFFFF"/>
              </a:solidFill>
            </a:endParaRPr>
          </a:p>
        </p:txBody>
      </p:sp>
      <p:sp>
        <p:nvSpPr>
          <p:cNvPr id="5" name="Footer Placeholder 4"/>
          <p:cNvSpPr>
            <a:spLocks noGrp="1"/>
          </p:cNvSpPr>
          <p:nvPr>
            <p:ph type="ftr" sz="quarter" idx="11"/>
          </p:nvPr>
        </p:nvSpPr>
        <p:spPr/>
        <p:txBody>
          <a:bodyPr/>
          <a:lstStyle/>
          <a:p>
            <a:endParaRPr lang="en-US">
              <a:solidFill>
                <a:srgbClr val="FFFFFF"/>
              </a:solidFill>
            </a:endParaRPr>
          </a:p>
        </p:txBody>
      </p:sp>
      <p:sp>
        <p:nvSpPr>
          <p:cNvPr id="6" name="Slide Number Placeholder 5"/>
          <p:cNvSpPr>
            <a:spLocks noGrp="1"/>
          </p:cNvSpPr>
          <p:nvPr>
            <p:ph type="sldNum" sz="quarter" idx="12"/>
          </p:nvPr>
        </p:nvSpPr>
        <p:spPr/>
        <p:txBody>
          <a:bodyPr/>
          <a:lstStyle/>
          <a:p>
            <a:fld id="{B2C5FF69-C581-4B26-9A74-441C9484293A}" type="slidenum">
              <a:rPr lang="en-US" smtClean="0">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1364338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E763C02-FC5C-4507-8307-4A721C175E94}" type="datetimeFigureOut">
              <a:rPr lang="en-US" smtClean="0">
                <a:solidFill>
                  <a:srgbClr val="FFFFFF"/>
                </a:solidFill>
              </a:rPr>
              <a:pPr/>
              <a:t>11/26/2024</a:t>
            </a:fld>
            <a:endParaRPr lang="en-US">
              <a:solidFill>
                <a:srgbClr val="FFFFFF"/>
              </a:solidFill>
            </a:endParaRPr>
          </a:p>
        </p:txBody>
      </p:sp>
      <p:sp>
        <p:nvSpPr>
          <p:cNvPr id="5" name="Footer Placeholder 4"/>
          <p:cNvSpPr>
            <a:spLocks noGrp="1"/>
          </p:cNvSpPr>
          <p:nvPr>
            <p:ph type="ftr" sz="quarter" idx="11"/>
          </p:nvPr>
        </p:nvSpPr>
        <p:spPr/>
        <p:txBody>
          <a:bodyPr/>
          <a:lstStyle/>
          <a:p>
            <a:endParaRPr lang="en-US">
              <a:solidFill>
                <a:srgbClr val="FFFFFF"/>
              </a:solidFill>
            </a:endParaRPr>
          </a:p>
        </p:txBody>
      </p:sp>
      <p:sp>
        <p:nvSpPr>
          <p:cNvPr id="6" name="Slide Number Placeholder 5"/>
          <p:cNvSpPr>
            <a:spLocks noGrp="1"/>
          </p:cNvSpPr>
          <p:nvPr>
            <p:ph type="sldNum" sz="quarter" idx="12"/>
          </p:nvPr>
        </p:nvSpPr>
        <p:spPr/>
        <p:txBody>
          <a:bodyPr/>
          <a:lstStyle/>
          <a:p>
            <a:fld id="{B2C5FF69-C581-4B26-9A74-441C9484293A}" type="slidenum">
              <a:rPr lang="en-US" smtClean="0">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40339037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5132" y="2059012"/>
            <a:ext cx="9146751"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24893" y="2208879"/>
            <a:ext cx="7886700" cy="1676400"/>
          </a:xfrm>
        </p:spPr>
        <p:txBody>
          <a:bodyPr anchor="ctr">
            <a:noAutofit/>
          </a:bodyPr>
          <a:lstStyle>
            <a:lvl1pPr algn="ctr">
              <a:lnSpc>
                <a:spcPct val="80000"/>
              </a:lnSpc>
              <a:defRPr sz="6000" b="0" spc="0" baseline="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24893" y="3984420"/>
            <a:ext cx="78867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7E763C02-FC5C-4507-8307-4A721C175E94}" type="datetimeFigureOut">
              <a:rPr lang="en-US" smtClean="0">
                <a:solidFill>
                  <a:srgbClr val="099BDD"/>
                </a:solidFill>
              </a:rPr>
              <a:pPr/>
              <a:t>11/26/2024</a:t>
            </a:fld>
            <a:endParaRPr lang="en-US">
              <a:solidFill>
                <a:srgbClr val="099BDD"/>
              </a:solidFill>
            </a:endParaRPr>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a:solidFill>
                <a:srgbClr val="099BDD"/>
              </a:solidFill>
            </a:endParaRPr>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B2C5FF69-C581-4B26-9A74-441C9484293A}" type="slidenum">
              <a:rPr lang="en-US" smtClean="0">
                <a:solidFill>
                  <a:srgbClr val="099BDD"/>
                </a:solidFill>
              </a:rPr>
              <a:pPr/>
              <a:t>‹#›</a:t>
            </a:fld>
            <a:endParaRPr lang="en-US">
              <a:solidFill>
                <a:srgbClr val="099BDD"/>
              </a:solidFill>
            </a:endParaRPr>
          </a:p>
        </p:txBody>
      </p:sp>
    </p:spTree>
    <p:extLst>
      <p:ext uri="{BB962C8B-B14F-4D97-AF65-F5344CB8AC3E}">
        <p14:creationId xmlns:p14="http://schemas.microsoft.com/office/powerpoint/2010/main" val="108631558"/>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797" y="2011680"/>
            <a:ext cx="365760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00600" y="2011680"/>
            <a:ext cx="365760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E763C02-FC5C-4507-8307-4A721C175E94}" type="datetimeFigureOut">
              <a:rPr lang="en-US" smtClean="0">
                <a:solidFill>
                  <a:srgbClr val="FFFFFF"/>
                </a:solidFill>
              </a:rPr>
              <a:pPr/>
              <a:t>11/26/2024</a:t>
            </a:fld>
            <a:endParaRPr lang="en-US">
              <a:solidFill>
                <a:srgbClr val="FFFFFF"/>
              </a:solidFill>
            </a:endParaRPr>
          </a:p>
        </p:txBody>
      </p:sp>
      <p:sp>
        <p:nvSpPr>
          <p:cNvPr id="6" name="Footer Placeholder 5"/>
          <p:cNvSpPr>
            <a:spLocks noGrp="1"/>
          </p:cNvSpPr>
          <p:nvPr>
            <p:ph type="ftr" sz="quarter" idx="11"/>
          </p:nvPr>
        </p:nvSpPr>
        <p:spPr/>
        <p:txBody>
          <a:bodyPr/>
          <a:lstStyle/>
          <a:p>
            <a:endParaRPr lang="en-US">
              <a:solidFill>
                <a:srgbClr val="FFFFFF"/>
              </a:solidFill>
            </a:endParaRPr>
          </a:p>
        </p:txBody>
      </p:sp>
      <p:sp>
        <p:nvSpPr>
          <p:cNvPr id="7" name="Slide Number Placeholder 6"/>
          <p:cNvSpPr>
            <a:spLocks noGrp="1"/>
          </p:cNvSpPr>
          <p:nvPr>
            <p:ph type="sldNum" sz="quarter" idx="12"/>
          </p:nvPr>
        </p:nvSpPr>
        <p:spPr/>
        <p:txBody>
          <a:bodyPr/>
          <a:lstStyle/>
          <a:p>
            <a:fld id="{B2C5FF69-C581-4B26-9A74-441C9484293A}" type="slidenum">
              <a:rPr lang="en-US" smtClean="0">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878893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85800" y="1913470"/>
            <a:ext cx="3657600" cy="743094"/>
          </a:xfrm>
        </p:spPr>
        <p:txBody>
          <a:bodyPr anchor="ctr">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656566"/>
            <a:ext cx="365760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00428" y="1913470"/>
            <a:ext cx="3657600" cy="743094"/>
          </a:xfrm>
        </p:spPr>
        <p:txBody>
          <a:bodyPr anchor="ctr">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00428" y="2656564"/>
            <a:ext cx="365760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E763C02-FC5C-4507-8307-4A721C175E94}" type="datetimeFigureOut">
              <a:rPr lang="en-US" smtClean="0">
                <a:solidFill>
                  <a:srgbClr val="FFFFFF"/>
                </a:solidFill>
              </a:rPr>
              <a:pPr/>
              <a:t>11/26/2024</a:t>
            </a:fld>
            <a:endParaRPr lang="en-US">
              <a:solidFill>
                <a:srgbClr val="FFFFFF"/>
              </a:solidFill>
            </a:endParaRPr>
          </a:p>
        </p:txBody>
      </p:sp>
      <p:sp>
        <p:nvSpPr>
          <p:cNvPr id="8" name="Footer Placeholder 7"/>
          <p:cNvSpPr>
            <a:spLocks noGrp="1"/>
          </p:cNvSpPr>
          <p:nvPr>
            <p:ph type="ftr" sz="quarter" idx="11"/>
          </p:nvPr>
        </p:nvSpPr>
        <p:spPr/>
        <p:txBody>
          <a:bodyPr/>
          <a:lstStyle/>
          <a:p>
            <a:endParaRPr lang="en-US">
              <a:solidFill>
                <a:srgbClr val="FFFFFF"/>
              </a:solidFill>
            </a:endParaRPr>
          </a:p>
        </p:txBody>
      </p:sp>
      <p:sp>
        <p:nvSpPr>
          <p:cNvPr id="9" name="Slide Number Placeholder 8"/>
          <p:cNvSpPr>
            <a:spLocks noGrp="1"/>
          </p:cNvSpPr>
          <p:nvPr>
            <p:ph type="sldNum" sz="quarter" idx="12"/>
          </p:nvPr>
        </p:nvSpPr>
        <p:spPr/>
        <p:txBody>
          <a:bodyPr/>
          <a:lstStyle/>
          <a:p>
            <a:fld id="{B2C5FF69-C581-4B26-9A74-441C9484293A}" type="slidenum">
              <a:rPr lang="en-US" smtClean="0">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5559890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E763C02-FC5C-4507-8307-4A721C175E94}" type="datetimeFigureOut">
              <a:rPr lang="en-US" smtClean="0">
                <a:solidFill>
                  <a:srgbClr val="FFFFFF"/>
                </a:solidFill>
              </a:rPr>
              <a:pPr/>
              <a:t>11/26/2024</a:t>
            </a:fld>
            <a:endParaRPr lang="en-US">
              <a:solidFill>
                <a:srgbClr val="FFFFFF"/>
              </a:solidFill>
            </a:endParaRPr>
          </a:p>
        </p:txBody>
      </p:sp>
      <p:sp>
        <p:nvSpPr>
          <p:cNvPr id="4" name="Footer Placeholder 3"/>
          <p:cNvSpPr>
            <a:spLocks noGrp="1"/>
          </p:cNvSpPr>
          <p:nvPr>
            <p:ph type="ftr" sz="quarter" idx="11"/>
          </p:nvPr>
        </p:nvSpPr>
        <p:spPr/>
        <p:txBody>
          <a:bodyPr/>
          <a:lstStyle/>
          <a:p>
            <a:endParaRPr lang="en-US">
              <a:solidFill>
                <a:srgbClr val="FFFFFF"/>
              </a:solidFill>
            </a:endParaRPr>
          </a:p>
        </p:txBody>
      </p:sp>
      <p:sp>
        <p:nvSpPr>
          <p:cNvPr id="5" name="Slide Number Placeholder 4"/>
          <p:cNvSpPr>
            <a:spLocks noGrp="1"/>
          </p:cNvSpPr>
          <p:nvPr>
            <p:ph type="sldNum" sz="quarter" idx="12"/>
          </p:nvPr>
        </p:nvSpPr>
        <p:spPr/>
        <p:txBody>
          <a:bodyPr/>
          <a:lstStyle/>
          <a:p>
            <a:fld id="{B2C5FF69-C581-4B26-9A74-441C9484293A}" type="slidenum">
              <a:rPr lang="en-US" smtClean="0">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4096895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763C02-FC5C-4507-8307-4A721C175E94}" type="datetimeFigureOut">
              <a:rPr lang="en-US" smtClean="0">
                <a:solidFill>
                  <a:srgbClr val="FFFFFF"/>
                </a:solidFill>
              </a:rPr>
              <a:pPr/>
              <a:t>11/26/2024</a:t>
            </a:fld>
            <a:endParaRPr lang="en-US">
              <a:solidFill>
                <a:srgbClr val="FFFFFF"/>
              </a:solidFill>
            </a:endParaRPr>
          </a:p>
        </p:txBody>
      </p:sp>
      <p:sp>
        <p:nvSpPr>
          <p:cNvPr id="3" name="Footer Placeholder 2"/>
          <p:cNvSpPr>
            <a:spLocks noGrp="1"/>
          </p:cNvSpPr>
          <p:nvPr>
            <p:ph type="ftr" sz="quarter" idx="11"/>
          </p:nvPr>
        </p:nvSpPr>
        <p:spPr/>
        <p:txBody>
          <a:bodyPr/>
          <a:lstStyle/>
          <a:p>
            <a:endParaRPr lang="en-US">
              <a:solidFill>
                <a:srgbClr val="FFFFFF"/>
              </a:solidFill>
            </a:endParaRPr>
          </a:p>
        </p:txBody>
      </p:sp>
      <p:sp>
        <p:nvSpPr>
          <p:cNvPr id="4" name="Slide Number Placeholder 3"/>
          <p:cNvSpPr>
            <a:spLocks noGrp="1"/>
          </p:cNvSpPr>
          <p:nvPr>
            <p:ph type="sldNum" sz="quarter" idx="12"/>
          </p:nvPr>
        </p:nvSpPr>
        <p:spPr/>
        <p:txBody>
          <a:bodyPr/>
          <a:lstStyle/>
          <a:p>
            <a:fld id="{B2C5FF69-C581-4B26-9A74-441C9484293A}" type="slidenum">
              <a:rPr lang="en-US" smtClean="0">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50637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685800" y="2148840"/>
            <a:ext cx="4572000" cy="38404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892568" y="2147490"/>
            <a:ext cx="2560320" cy="3432319"/>
          </a:xfrm>
        </p:spPr>
        <p:txBody>
          <a:bodyPr>
            <a:normAutofit/>
          </a:bodyPr>
          <a:lstStyle>
            <a:lvl1pPr marL="0" indent="0">
              <a:lnSpc>
                <a:spcPct val="95000"/>
              </a:lnSpc>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763C02-FC5C-4507-8307-4A721C175E94}" type="datetimeFigureOut">
              <a:rPr lang="en-US" smtClean="0">
                <a:solidFill>
                  <a:srgbClr val="FFFFFF"/>
                </a:solidFill>
              </a:rPr>
              <a:pPr/>
              <a:t>11/26/2024</a:t>
            </a:fld>
            <a:endParaRPr lang="en-US">
              <a:solidFill>
                <a:srgbClr val="FFFFFF"/>
              </a:solidFill>
            </a:endParaRPr>
          </a:p>
        </p:txBody>
      </p:sp>
      <p:sp>
        <p:nvSpPr>
          <p:cNvPr id="6" name="Footer Placeholder 5"/>
          <p:cNvSpPr>
            <a:spLocks noGrp="1"/>
          </p:cNvSpPr>
          <p:nvPr>
            <p:ph type="ftr" sz="quarter" idx="11"/>
          </p:nvPr>
        </p:nvSpPr>
        <p:spPr/>
        <p:txBody>
          <a:bodyPr/>
          <a:lstStyle/>
          <a:p>
            <a:endParaRPr lang="en-US">
              <a:solidFill>
                <a:srgbClr val="FFFFFF"/>
              </a:solidFill>
            </a:endParaRPr>
          </a:p>
        </p:txBody>
      </p:sp>
      <p:sp>
        <p:nvSpPr>
          <p:cNvPr id="7" name="Slide Number Placeholder 6"/>
          <p:cNvSpPr>
            <a:spLocks noGrp="1"/>
          </p:cNvSpPr>
          <p:nvPr>
            <p:ph type="sldNum" sz="quarter" idx="12"/>
          </p:nvPr>
        </p:nvSpPr>
        <p:spPr/>
        <p:txBody>
          <a:bodyPr/>
          <a:lstStyle/>
          <a:p>
            <a:fld id="{B2C5FF69-C581-4B26-9A74-441C9484293A}" type="slidenum">
              <a:rPr lang="en-US" smtClean="0">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9607057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Picture Placeholder 2"/>
          <p:cNvSpPr>
            <a:spLocks noGrp="1" noChangeAspect="1"/>
          </p:cNvSpPr>
          <p:nvPr>
            <p:ph type="pic" idx="1"/>
          </p:nvPr>
        </p:nvSpPr>
        <p:spPr>
          <a:xfrm>
            <a:off x="685800" y="2211494"/>
            <a:ext cx="4754880" cy="384048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885351" y="2150621"/>
            <a:ext cx="2560320" cy="3429000"/>
          </a:xfrm>
        </p:spPr>
        <p:txBody>
          <a:bodyPr>
            <a:normAutofit/>
          </a:bodyPr>
          <a:lstStyle>
            <a:lvl1pPr marL="0" indent="0">
              <a:lnSpc>
                <a:spcPct val="95000"/>
              </a:lnSpc>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763C02-FC5C-4507-8307-4A721C175E94}" type="datetimeFigureOut">
              <a:rPr lang="en-US" smtClean="0">
                <a:solidFill>
                  <a:srgbClr val="FFFFFF"/>
                </a:solidFill>
              </a:rPr>
              <a:pPr/>
              <a:t>11/26/2024</a:t>
            </a:fld>
            <a:endParaRPr lang="en-US">
              <a:solidFill>
                <a:srgbClr val="FFFFFF"/>
              </a:solidFill>
            </a:endParaRPr>
          </a:p>
        </p:txBody>
      </p:sp>
      <p:sp>
        <p:nvSpPr>
          <p:cNvPr id="6" name="Footer Placeholder 5"/>
          <p:cNvSpPr>
            <a:spLocks noGrp="1"/>
          </p:cNvSpPr>
          <p:nvPr>
            <p:ph type="ftr" sz="quarter" idx="11"/>
          </p:nvPr>
        </p:nvSpPr>
        <p:spPr/>
        <p:txBody>
          <a:bodyPr/>
          <a:lstStyle/>
          <a:p>
            <a:endParaRPr lang="en-US">
              <a:solidFill>
                <a:srgbClr val="FFFFFF"/>
              </a:solidFill>
            </a:endParaRPr>
          </a:p>
        </p:txBody>
      </p:sp>
      <p:sp>
        <p:nvSpPr>
          <p:cNvPr id="7" name="Slide Number Placeholder 6"/>
          <p:cNvSpPr>
            <a:spLocks noGrp="1"/>
          </p:cNvSpPr>
          <p:nvPr>
            <p:ph type="sldNum" sz="quarter" idx="12"/>
          </p:nvPr>
        </p:nvSpPr>
        <p:spPr/>
        <p:txBody>
          <a:bodyPr/>
          <a:lstStyle/>
          <a:p>
            <a:fld id="{B2C5FF69-C581-4B26-9A74-441C9484293A}" type="slidenum">
              <a:rPr lang="en-US" smtClean="0">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8259708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E763C02-FC5C-4507-8307-4A721C175E94}" type="datetimeFigureOut">
              <a:rPr lang="en-US" smtClean="0">
                <a:solidFill>
                  <a:srgbClr val="FFFFFF"/>
                </a:solidFill>
              </a:rPr>
              <a:pPr/>
              <a:t>11/26/2024</a:t>
            </a:fld>
            <a:endParaRPr lang="en-US">
              <a:solidFill>
                <a:srgbClr val="FFFFFF"/>
              </a:solidFill>
            </a:endParaRPr>
          </a:p>
        </p:txBody>
      </p:sp>
      <p:sp>
        <p:nvSpPr>
          <p:cNvPr id="5" name="Footer Placeholder 4"/>
          <p:cNvSpPr>
            <a:spLocks noGrp="1"/>
          </p:cNvSpPr>
          <p:nvPr>
            <p:ph type="ftr" sz="quarter" idx="11"/>
          </p:nvPr>
        </p:nvSpPr>
        <p:spPr/>
        <p:txBody>
          <a:bodyPr/>
          <a:lstStyle/>
          <a:p>
            <a:endParaRPr lang="en-US">
              <a:solidFill>
                <a:srgbClr val="FFFFFF"/>
              </a:solidFill>
            </a:endParaRPr>
          </a:p>
        </p:txBody>
      </p:sp>
      <p:sp>
        <p:nvSpPr>
          <p:cNvPr id="6" name="Slide Number Placeholder 5"/>
          <p:cNvSpPr>
            <a:spLocks noGrp="1"/>
          </p:cNvSpPr>
          <p:nvPr>
            <p:ph type="sldNum" sz="quarter" idx="12"/>
          </p:nvPr>
        </p:nvSpPr>
        <p:spPr/>
        <p:txBody>
          <a:bodyPr/>
          <a:lstStyle/>
          <a:p>
            <a:fld id="{B2C5FF69-C581-4B26-9A74-441C9484293A}" type="slidenum">
              <a:rPr lang="en-US" smtClean="0">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7746455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764484" y="0"/>
            <a:ext cx="20574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870470" y="609600"/>
            <a:ext cx="1801785"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1" y="609600"/>
            <a:ext cx="5979968"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2" y="6422875"/>
            <a:ext cx="2057397" cy="365125"/>
          </a:xfrm>
        </p:spPr>
        <p:txBody>
          <a:bodyPr/>
          <a:lstStyle/>
          <a:p>
            <a:fld id="{7E763C02-FC5C-4507-8307-4A721C175E94}" type="datetimeFigureOut">
              <a:rPr lang="en-US" smtClean="0">
                <a:solidFill>
                  <a:srgbClr val="FFFFFF"/>
                </a:solidFill>
              </a:rPr>
              <a:pPr/>
              <a:t>11/26/2024</a:t>
            </a:fld>
            <a:endParaRPr lang="en-US">
              <a:solidFill>
                <a:srgbClr val="FFFFFF"/>
              </a:solidFill>
            </a:endParaRPr>
          </a:p>
        </p:txBody>
      </p:sp>
      <p:sp>
        <p:nvSpPr>
          <p:cNvPr id="5" name="Footer Placeholder 4"/>
          <p:cNvSpPr>
            <a:spLocks noGrp="1"/>
          </p:cNvSpPr>
          <p:nvPr>
            <p:ph type="ftr" sz="quarter" idx="11"/>
          </p:nvPr>
        </p:nvSpPr>
        <p:spPr>
          <a:xfrm>
            <a:off x="2832102" y="6422875"/>
            <a:ext cx="3209752" cy="365125"/>
          </a:xfrm>
        </p:spPr>
        <p:txBody>
          <a:bodyPr/>
          <a:lstStyle/>
          <a:p>
            <a:endParaRPr lang="en-US">
              <a:solidFill>
                <a:srgbClr val="FFFFFF"/>
              </a:solidFill>
            </a:endParaRPr>
          </a:p>
        </p:txBody>
      </p:sp>
      <p:sp>
        <p:nvSpPr>
          <p:cNvPr id="6" name="Slide Number Placeholder 5"/>
          <p:cNvSpPr>
            <a:spLocks noGrp="1"/>
          </p:cNvSpPr>
          <p:nvPr>
            <p:ph type="sldNum" sz="quarter" idx="12"/>
          </p:nvPr>
        </p:nvSpPr>
        <p:spPr>
          <a:xfrm>
            <a:off x="6054797" y="6422875"/>
            <a:ext cx="659819" cy="365125"/>
          </a:xfrm>
        </p:spPr>
        <p:txBody>
          <a:bodyPr/>
          <a:lstStyle/>
          <a:p>
            <a:fld id="{B2C5FF69-C581-4B26-9A74-441C9484293A}" type="slidenum">
              <a:rPr lang="en-US" smtClean="0">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4883517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quarter" idx="1"/>
          </p:nvPr>
        </p:nvSpPr>
        <p:spPr>
          <a:xfrm>
            <a:off x="457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7200" y="393860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393860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fld id="{7E763C02-FC5C-4507-8307-4A721C175E94}" type="datetimeFigureOut">
              <a:rPr lang="en-US" smtClean="0">
                <a:solidFill>
                  <a:srgbClr val="FFFFFF"/>
                </a:solidFill>
              </a:rPr>
              <a:pPr/>
              <a:t>11/26/2024</a:t>
            </a:fld>
            <a:endParaRPr lang="en-US">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fld id="{B2C5FF69-C581-4B26-9A74-441C9484293A}" type="slidenum">
              <a:rPr lang="en-US" smtClean="0">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251714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2000">
              <a:schemeClr val="accent3">
                <a:lumMod val="20000"/>
                <a:lumOff val="80000"/>
              </a:schemeClr>
            </a:gs>
            <a:gs pos="45000">
              <a:schemeClr val="bg2">
                <a:lumMod val="20000"/>
                <a:lumOff val="80000"/>
              </a:schemeClr>
            </a:gs>
            <a:gs pos="100000">
              <a:schemeClr val="bg2">
                <a:lumMod val="60000"/>
                <a:lumOff val="40000"/>
              </a:schemeClr>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7" name="Rectangle 6"/>
          <p:cNvSpPr/>
          <p:nvPr/>
        </p:nvSpPr>
        <p:spPr>
          <a:xfrm>
            <a:off x="362" y="176109"/>
            <a:ext cx="9141714"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685019" y="284176"/>
            <a:ext cx="7772400" cy="15087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019" y="2011680"/>
            <a:ext cx="7772400" cy="420624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1567" y="6422875"/>
            <a:ext cx="2595043" cy="365125"/>
          </a:xfrm>
          <a:prstGeom prst="rect">
            <a:avLst/>
          </a:prstGeom>
        </p:spPr>
        <p:txBody>
          <a:bodyPr vert="horz" lIns="91440" tIns="45720" rIns="45720" bIns="45720" rtlCol="0" anchor="ctr"/>
          <a:lstStyle>
            <a:lvl1pPr algn="l">
              <a:defRPr sz="1050">
                <a:solidFill>
                  <a:schemeClr val="tx1"/>
                </a:solidFill>
              </a:defRPr>
            </a:lvl1pPr>
          </a:lstStyle>
          <a:p>
            <a:fld id="{7E763C02-FC5C-4507-8307-4A721C175E94}" type="datetimeFigureOut">
              <a:rPr lang="en-US" smtClean="0">
                <a:solidFill>
                  <a:srgbClr val="FFFFFF"/>
                </a:solidFill>
              </a:rPr>
              <a:pPr/>
              <a:t>11/26/2024</a:t>
            </a:fld>
            <a:endParaRPr lang="en-US">
              <a:solidFill>
                <a:srgbClr val="FFFFFF"/>
              </a:solidFill>
            </a:endParaRPr>
          </a:p>
        </p:txBody>
      </p:sp>
      <p:sp>
        <p:nvSpPr>
          <p:cNvPr id="5" name="Footer Placeholder 4"/>
          <p:cNvSpPr>
            <a:spLocks noGrp="1"/>
          </p:cNvSpPr>
          <p:nvPr>
            <p:ph type="ftr" sz="quarter" idx="3"/>
          </p:nvPr>
        </p:nvSpPr>
        <p:spPr>
          <a:xfrm>
            <a:off x="4191010" y="6422875"/>
            <a:ext cx="4060627" cy="365125"/>
          </a:xfrm>
          <a:prstGeom prst="rect">
            <a:avLst/>
          </a:prstGeom>
        </p:spPr>
        <p:txBody>
          <a:bodyPr vert="horz" lIns="91440" tIns="45720" rIns="91440" bIns="45720" rtlCol="0" anchor="ctr"/>
          <a:lstStyle>
            <a:lvl1pPr algn="r">
              <a:defRPr sz="1050">
                <a:solidFill>
                  <a:schemeClr val="tx1"/>
                </a:solidFill>
              </a:defRPr>
            </a:lvl1pPr>
          </a:lstStyle>
          <a:p>
            <a:endParaRPr lang="en-US">
              <a:solidFill>
                <a:srgbClr val="FFFFFF"/>
              </a:solidFill>
            </a:endParaRPr>
          </a:p>
        </p:txBody>
      </p:sp>
      <p:sp>
        <p:nvSpPr>
          <p:cNvPr id="6" name="Slide Number Placeholder 5"/>
          <p:cNvSpPr>
            <a:spLocks noGrp="1"/>
          </p:cNvSpPr>
          <p:nvPr>
            <p:ph type="sldNum" sz="quarter" idx="4"/>
          </p:nvPr>
        </p:nvSpPr>
        <p:spPr>
          <a:xfrm>
            <a:off x="8265139" y="6422875"/>
            <a:ext cx="709698" cy="365125"/>
          </a:xfrm>
          <a:prstGeom prst="rect">
            <a:avLst/>
          </a:prstGeom>
        </p:spPr>
        <p:txBody>
          <a:bodyPr vert="horz" lIns="45720" tIns="45720" rIns="91440" bIns="45720" rtlCol="0" anchor="ctr"/>
          <a:lstStyle>
            <a:lvl1pPr algn="l">
              <a:defRPr sz="1200" b="0">
                <a:solidFill>
                  <a:schemeClr val="tx1"/>
                </a:solidFill>
              </a:defRPr>
            </a:lvl1pPr>
          </a:lstStyle>
          <a:p>
            <a:fld id="{B2C5FF69-C581-4B26-9A74-441C9484293A}" type="slidenum">
              <a:rPr lang="en-US" smtClean="0">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755206643"/>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gif"/><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p:nvPr/>
        </p:nvPicPr>
        <p:blipFill rotWithShape="1">
          <a:blip r:embed="rId2">
            <a:extLst>
              <a:ext uri="{28A0092B-C50C-407E-A947-70E740481C1C}">
                <a14:useLocalDpi xmlns:a14="http://schemas.microsoft.com/office/drawing/2010/main" val="0"/>
              </a:ext>
            </a:extLst>
          </a:blip>
          <a:srcRect t="10392" r="35699"/>
          <a:stretch/>
        </p:blipFill>
        <p:spPr bwMode="auto">
          <a:xfrm>
            <a:off x="0" y="-76200"/>
            <a:ext cx="9144000" cy="6934200"/>
          </a:xfrm>
          <a:prstGeom prst="rect">
            <a:avLst/>
          </a:prstGeom>
          <a:noFill/>
          <a:ln>
            <a:noFill/>
          </a:ln>
          <a:extLst>
            <a:ext uri="{53640926-AAD7-44D8-BBD7-CCE9431645EC}">
              <a14:shadowObscured xmlns:a14="http://schemas.microsoft.com/office/drawing/2010/main"/>
            </a:ext>
          </a:extLst>
        </p:spPr>
      </p:pic>
      <p:sp>
        <p:nvSpPr>
          <p:cNvPr id="4" name="Rectangle 3"/>
          <p:cNvSpPr/>
          <p:nvPr/>
        </p:nvSpPr>
        <p:spPr>
          <a:xfrm>
            <a:off x="1913468" y="5105400"/>
            <a:ext cx="7264399" cy="1508105"/>
          </a:xfrm>
          <a:prstGeom prst="rect">
            <a:avLst/>
          </a:prstGeom>
        </p:spPr>
        <p:txBody>
          <a:bodyPr wrap="square">
            <a:spAutoFit/>
          </a:bodyPr>
          <a:lstStyle/>
          <a:p>
            <a:pPr algn="ctr">
              <a:lnSpc>
                <a:spcPct val="115000"/>
              </a:lnSpc>
            </a:pPr>
            <a:r>
              <a:rPr lang="en-IN" sz="2800" b="1" dirty="0" smtClean="0">
                <a:solidFill>
                  <a:srgbClr val="000000"/>
                </a:solidFill>
                <a:effectLst/>
                <a:latin typeface="Times New Roman"/>
                <a:ea typeface="Times New Roman"/>
                <a:cs typeface="Arial"/>
              </a:rPr>
              <a:t>PASTORALISM AND TRANSHUMANCE IMPORTANCE AND CHALLENGES.</a:t>
            </a:r>
            <a:endParaRPr lang="en-US" sz="1600" dirty="0" smtClean="0">
              <a:effectLst/>
              <a:latin typeface="Calibri"/>
              <a:ea typeface="Calibri"/>
              <a:cs typeface="Arial"/>
            </a:endParaRPr>
          </a:p>
          <a:p>
            <a:pPr>
              <a:lnSpc>
                <a:spcPct val="115000"/>
              </a:lnSpc>
              <a:spcAft>
                <a:spcPts val="1000"/>
              </a:spcAft>
            </a:pPr>
            <a:r>
              <a:rPr lang="en-IN" sz="2400" dirty="0" smtClean="0">
                <a:solidFill>
                  <a:srgbClr val="1F1F1F"/>
                </a:solidFill>
                <a:effectLst/>
                <a:latin typeface="Arial"/>
                <a:ea typeface="Calibri"/>
                <a:cs typeface="Arial"/>
              </a:rPr>
              <a:t> </a:t>
            </a:r>
            <a:endParaRPr lang="en-US" sz="1600" dirty="0" smtClean="0">
              <a:effectLst/>
              <a:latin typeface="Calibri"/>
              <a:ea typeface="Calibri"/>
              <a:cs typeface="Arial"/>
            </a:endParaRPr>
          </a:p>
        </p:txBody>
      </p:sp>
    </p:spTree>
    <p:extLst>
      <p:ext uri="{BB962C8B-B14F-4D97-AF65-F5344CB8AC3E}">
        <p14:creationId xmlns:p14="http://schemas.microsoft.com/office/powerpoint/2010/main" val="13829308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99533" y="1683643"/>
            <a:ext cx="8229600" cy="1636345"/>
          </a:xfrm>
          <a:prstGeom prst="rect">
            <a:avLst/>
          </a:prstGeom>
        </p:spPr>
        <p:txBody>
          <a:bodyPr wrap="square">
            <a:spAutoFit/>
          </a:bodyPr>
          <a:lstStyle/>
          <a:p>
            <a:pPr>
              <a:lnSpc>
                <a:spcPct val="115000"/>
              </a:lnSpc>
              <a:spcAft>
                <a:spcPts val="1000"/>
              </a:spcAft>
            </a:pPr>
            <a:r>
              <a:rPr lang="en-IN" sz="2000" dirty="0" smtClean="0">
                <a:solidFill>
                  <a:srgbClr val="1F1F1F"/>
                </a:solidFill>
                <a:latin typeface="Arial"/>
                <a:ea typeface="Calibri"/>
                <a:cs typeface="Arial"/>
              </a:rPr>
              <a:t> </a:t>
            </a:r>
            <a:endParaRPr lang="en-US" sz="1400" dirty="0" smtClean="0">
              <a:solidFill>
                <a:srgbClr val="FFFFFF"/>
              </a:solidFill>
              <a:latin typeface="Calibri"/>
              <a:ea typeface="Calibri"/>
              <a:cs typeface="Arial"/>
            </a:endParaRPr>
          </a:p>
          <a:p>
            <a:pPr marL="54610" algn="just" fontAlgn="base">
              <a:lnSpc>
                <a:spcPct val="115000"/>
              </a:lnSpc>
            </a:pPr>
            <a:r>
              <a:rPr lang="en-US" sz="2000" b="1" dirty="0">
                <a:solidFill>
                  <a:srgbClr val="099BDD">
                    <a:lumMod val="75000"/>
                  </a:srgbClr>
                </a:solidFill>
                <a:latin typeface="Calibri"/>
                <a:ea typeface="Calibri"/>
                <a:cs typeface="Arial"/>
              </a:rPr>
              <a:t>PASTORALISM</a:t>
            </a:r>
            <a:r>
              <a:rPr lang="en-US" sz="2000" b="1" dirty="0">
                <a:solidFill>
                  <a:srgbClr val="2C2C2C"/>
                </a:solidFill>
                <a:latin typeface="Calibri"/>
                <a:ea typeface="Calibri"/>
                <a:cs typeface="Arial"/>
              </a:rPr>
              <a:t> is a LAND USE SYSTEM that relies mainly on livestock Herding as a main assets, it is a system that associated with the use of natural rangeland by </a:t>
            </a:r>
            <a:r>
              <a:rPr lang="en-US" sz="2000" b="1" dirty="0" smtClean="0">
                <a:solidFill>
                  <a:srgbClr val="2C2C2C"/>
                </a:solidFill>
                <a:latin typeface="Calibri"/>
                <a:ea typeface="Calibri"/>
                <a:cs typeface="Arial"/>
              </a:rPr>
              <a:t>pastoralists.</a:t>
            </a:r>
            <a:endParaRPr lang="en-US" dirty="0">
              <a:solidFill>
                <a:srgbClr val="FFFFFF"/>
              </a:solidFill>
              <a:latin typeface="Times New Roman"/>
              <a:ea typeface="Times New Roman"/>
            </a:endParaRPr>
          </a:p>
        </p:txBody>
      </p:sp>
      <p:sp>
        <p:nvSpPr>
          <p:cNvPr id="4" name="Rectangle 3"/>
          <p:cNvSpPr/>
          <p:nvPr/>
        </p:nvSpPr>
        <p:spPr>
          <a:xfrm>
            <a:off x="762000" y="473095"/>
            <a:ext cx="7264399" cy="1508105"/>
          </a:xfrm>
          <a:prstGeom prst="rect">
            <a:avLst/>
          </a:prstGeom>
        </p:spPr>
        <p:txBody>
          <a:bodyPr wrap="square">
            <a:spAutoFit/>
          </a:bodyPr>
          <a:lstStyle/>
          <a:p>
            <a:pPr algn="ctr">
              <a:lnSpc>
                <a:spcPct val="115000"/>
              </a:lnSpc>
            </a:pPr>
            <a:r>
              <a:rPr lang="en-IN" sz="2800" b="1" dirty="0" smtClean="0">
                <a:solidFill>
                  <a:srgbClr val="000000"/>
                </a:solidFill>
                <a:latin typeface="Times New Roman"/>
                <a:ea typeface="Times New Roman"/>
                <a:cs typeface="Arial"/>
              </a:rPr>
              <a:t>PASTORALISM AND TRANSHUMANCE IMPORTANCE AND CHALLENGES.</a:t>
            </a:r>
            <a:endParaRPr lang="en-US" sz="1600" dirty="0" smtClean="0">
              <a:solidFill>
                <a:srgbClr val="FFFFFF"/>
              </a:solidFill>
              <a:latin typeface="Calibri"/>
              <a:ea typeface="Calibri"/>
              <a:cs typeface="Arial"/>
            </a:endParaRPr>
          </a:p>
          <a:p>
            <a:pPr>
              <a:lnSpc>
                <a:spcPct val="115000"/>
              </a:lnSpc>
              <a:spcAft>
                <a:spcPts val="1000"/>
              </a:spcAft>
            </a:pPr>
            <a:r>
              <a:rPr lang="en-IN" sz="2400" dirty="0" smtClean="0">
                <a:solidFill>
                  <a:srgbClr val="1F1F1F"/>
                </a:solidFill>
                <a:latin typeface="Arial"/>
                <a:ea typeface="Calibri"/>
                <a:cs typeface="Arial"/>
              </a:rPr>
              <a:t> </a:t>
            </a:r>
            <a:endParaRPr lang="en-US" sz="1600" dirty="0" smtClean="0">
              <a:solidFill>
                <a:srgbClr val="FFFFFF"/>
              </a:solidFill>
              <a:latin typeface="Calibri"/>
              <a:ea typeface="Calibri"/>
              <a:cs typeface="Arial"/>
            </a:endParaRPr>
          </a:p>
        </p:txBody>
      </p:sp>
      <p:sp>
        <p:nvSpPr>
          <p:cNvPr id="5" name="Rectangle 4"/>
          <p:cNvSpPr/>
          <p:nvPr/>
        </p:nvSpPr>
        <p:spPr>
          <a:xfrm>
            <a:off x="499533" y="3810000"/>
            <a:ext cx="8094133" cy="1487330"/>
          </a:xfrm>
          <a:prstGeom prst="rect">
            <a:avLst/>
          </a:prstGeom>
        </p:spPr>
        <p:txBody>
          <a:bodyPr wrap="square">
            <a:spAutoFit/>
          </a:bodyPr>
          <a:lstStyle/>
          <a:p>
            <a:pPr marL="54610" algn="just" fontAlgn="base">
              <a:lnSpc>
                <a:spcPct val="115000"/>
              </a:lnSpc>
            </a:pPr>
            <a:r>
              <a:rPr lang="en-US" sz="2000" b="1" dirty="0">
                <a:solidFill>
                  <a:srgbClr val="099BDD">
                    <a:lumMod val="75000"/>
                  </a:srgbClr>
                </a:solidFill>
                <a:latin typeface="Calibri"/>
                <a:ea typeface="Calibri"/>
                <a:cs typeface="Arial"/>
              </a:rPr>
              <a:t>TRANSHUMANCE</a:t>
            </a:r>
            <a:r>
              <a:rPr lang="en-US" sz="2000" b="1" dirty="0">
                <a:solidFill>
                  <a:srgbClr val="2C2C2C"/>
                </a:solidFill>
                <a:latin typeface="Calibri"/>
                <a:ea typeface="Calibri"/>
                <a:cs typeface="Arial"/>
              </a:rPr>
              <a:t> is a form of pastoralism </a:t>
            </a:r>
            <a:r>
              <a:rPr lang="en-US" sz="2000" b="1" dirty="0" smtClean="0">
                <a:solidFill>
                  <a:srgbClr val="2C2C2C"/>
                </a:solidFill>
                <a:latin typeface="Calibri"/>
                <a:ea typeface="Calibri"/>
                <a:cs typeface="Arial"/>
              </a:rPr>
              <a:t>practices where </a:t>
            </a:r>
            <a:r>
              <a:rPr lang="en-US" sz="2000" b="1" dirty="0">
                <a:solidFill>
                  <a:srgbClr val="2C2C2C"/>
                </a:solidFill>
                <a:latin typeface="Calibri"/>
                <a:ea typeface="Calibri"/>
                <a:cs typeface="Arial"/>
              </a:rPr>
              <a:t>herders move in a regular and seasonal pattern. </a:t>
            </a:r>
            <a:r>
              <a:rPr lang="en-US" sz="2000" b="1" dirty="0" smtClean="0">
                <a:solidFill>
                  <a:srgbClr val="2C2C2C"/>
                </a:solidFill>
                <a:latin typeface="Calibri"/>
                <a:ea typeface="Calibri"/>
                <a:cs typeface="Arial"/>
              </a:rPr>
              <a:t>looking </a:t>
            </a:r>
            <a:r>
              <a:rPr lang="en-US" sz="2000" b="1" dirty="0">
                <a:solidFill>
                  <a:srgbClr val="2C2C2C"/>
                </a:solidFill>
                <a:latin typeface="Calibri"/>
                <a:ea typeface="Calibri"/>
                <a:cs typeface="Arial"/>
              </a:rPr>
              <a:t>for feed and good environment for livestock herding. </a:t>
            </a:r>
            <a:r>
              <a:rPr lang="en-US" sz="2000" b="1" dirty="0" smtClean="0">
                <a:solidFill>
                  <a:srgbClr val="2C2C2C"/>
                </a:solidFill>
                <a:latin typeface="Calibri"/>
                <a:ea typeface="Calibri"/>
                <a:cs typeface="Arial"/>
              </a:rPr>
              <a:t>Movement vary in distances and directions as,  relevant to herding conditions, resources and other influencing factor s. </a:t>
            </a:r>
            <a:endParaRPr lang="en-US" sz="2000" b="1" dirty="0">
              <a:solidFill>
                <a:srgbClr val="2C2C2C"/>
              </a:solidFill>
              <a:latin typeface="Calibri"/>
              <a:ea typeface="Calibri"/>
              <a:cs typeface="Arial"/>
            </a:endParaRPr>
          </a:p>
        </p:txBody>
      </p:sp>
    </p:spTree>
    <p:extLst>
      <p:ext uri="{BB962C8B-B14F-4D97-AF65-F5344CB8AC3E}">
        <p14:creationId xmlns:p14="http://schemas.microsoft.com/office/powerpoint/2010/main" val="32174268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gaiballa\Desktop\Untitled.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5899" y="1515532"/>
            <a:ext cx="6597227" cy="4123267"/>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52400" y="457200"/>
            <a:ext cx="8763000" cy="954107"/>
          </a:xfrm>
          <a:prstGeom prst="rect">
            <a:avLst/>
          </a:prstGeom>
        </p:spPr>
        <p:txBody>
          <a:bodyPr wrap="square">
            <a:spAutoFit/>
          </a:bodyPr>
          <a:lstStyle/>
          <a:p>
            <a:pPr lvl="0" algn="ctr"/>
            <a:r>
              <a:rPr lang="en-US" sz="2800" b="1" dirty="0" smtClean="0">
                <a:solidFill>
                  <a:srgbClr val="2C2C2C"/>
                </a:solidFill>
              </a:rPr>
              <a:t>Pastoralism</a:t>
            </a:r>
          </a:p>
          <a:p>
            <a:pPr lvl="0"/>
            <a:r>
              <a:rPr lang="en-US" sz="2800" b="1" dirty="0" smtClean="0">
                <a:solidFill>
                  <a:srgbClr val="2C2C2C"/>
                </a:solidFill>
              </a:rPr>
              <a:t>               (Rangelands resources – Communities  - Herds)</a:t>
            </a:r>
            <a:endParaRPr lang="en-US" sz="2800" b="1" dirty="0">
              <a:solidFill>
                <a:srgbClr val="2C2C2C"/>
              </a:solidFill>
            </a:endParaRPr>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206" y="5572125"/>
            <a:ext cx="7900987" cy="159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62112" y="4910662"/>
            <a:ext cx="574357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p:cNvSpPr/>
          <p:nvPr/>
        </p:nvSpPr>
        <p:spPr>
          <a:xfrm>
            <a:off x="2133600" y="1676400"/>
            <a:ext cx="4572000" cy="3124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38100">
                <a:solidFill>
                  <a:schemeClr val="tx1"/>
                </a:solidFill>
              </a:ln>
            </a:endParaRPr>
          </a:p>
        </p:txBody>
      </p:sp>
      <p:sp>
        <p:nvSpPr>
          <p:cNvPr id="10" name="TextBox 9"/>
          <p:cNvSpPr txBox="1"/>
          <p:nvPr/>
        </p:nvSpPr>
        <p:spPr>
          <a:xfrm>
            <a:off x="2438400" y="4495800"/>
            <a:ext cx="4038600" cy="369332"/>
          </a:xfrm>
          <a:prstGeom prst="rect">
            <a:avLst/>
          </a:prstGeom>
          <a:noFill/>
        </p:spPr>
        <p:txBody>
          <a:bodyPr wrap="square" rtlCol="0">
            <a:spAutoFit/>
          </a:bodyPr>
          <a:lstStyle/>
          <a:p>
            <a:pPr algn="ctr"/>
            <a:r>
              <a:rPr lang="en-US" b="1" dirty="0" smtClean="0">
                <a:solidFill>
                  <a:schemeClr val="bg1"/>
                </a:solidFill>
              </a:rPr>
              <a:t>Enabling environment</a:t>
            </a:r>
            <a:endParaRPr lang="en-US" b="1" dirty="0">
              <a:solidFill>
                <a:schemeClr val="bg1"/>
              </a:solidFill>
            </a:endParaRPr>
          </a:p>
        </p:txBody>
      </p:sp>
      <p:sp>
        <p:nvSpPr>
          <p:cNvPr id="5" name="Rectangle 4"/>
          <p:cNvSpPr/>
          <p:nvPr/>
        </p:nvSpPr>
        <p:spPr>
          <a:xfrm>
            <a:off x="6781800" y="6488668"/>
            <a:ext cx="2198038" cy="369332"/>
          </a:xfrm>
          <a:prstGeom prst="rect">
            <a:avLst/>
          </a:prstGeom>
        </p:spPr>
        <p:txBody>
          <a:bodyPr wrap="none">
            <a:spAutoFit/>
          </a:bodyPr>
          <a:lstStyle/>
          <a:p>
            <a:pPr algn="just"/>
            <a:r>
              <a:rPr lang="en-US" dirty="0">
                <a:solidFill>
                  <a:schemeClr val="bg1"/>
                </a:solidFill>
                <a:latin typeface="Times New Roman"/>
                <a:ea typeface="Calibri"/>
                <a:cs typeface="Arial"/>
              </a:rPr>
              <a:t>Gaiballa-Sudan_2014</a:t>
            </a:r>
            <a:endParaRPr lang="en-US" sz="1600" dirty="0">
              <a:solidFill>
                <a:schemeClr val="bg1"/>
              </a:solidFill>
              <a:effectLst/>
              <a:latin typeface="Calibri"/>
              <a:ea typeface="Calibri"/>
              <a:cs typeface="Arial"/>
            </a:endParaRPr>
          </a:p>
        </p:txBody>
      </p:sp>
    </p:spTree>
    <p:extLst>
      <p:ext uri="{BB962C8B-B14F-4D97-AF65-F5344CB8AC3E}">
        <p14:creationId xmlns:p14="http://schemas.microsoft.com/office/powerpoint/2010/main" val="42277518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400" y="1828800"/>
            <a:ext cx="8763000" cy="4392485"/>
          </a:xfrm>
          <a:prstGeom prst="rect">
            <a:avLst/>
          </a:prstGeom>
        </p:spPr>
        <p:txBody>
          <a:bodyPr wrap="square">
            <a:spAutoFit/>
          </a:bodyPr>
          <a:lstStyle/>
          <a:p>
            <a:pPr>
              <a:lnSpc>
                <a:spcPct val="115000"/>
              </a:lnSpc>
              <a:spcAft>
                <a:spcPts val="1000"/>
              </a:spcAft>
            </a:pPr>
            <a:r>
              <a:rPr lang="en-US" sz="2400" b="1" dirty="0" smtClean="0">
                <a:solidFill>
                  <a:srgbClr val="0070C0"/>
                </a:solidFill>
                <a:latin typeface="Arial"/>
                <a:ea typeface="Calibri"/>
                <a:cs typeface="Arial"/>
              </a:rPr>
              <a:t>Rangelands:</a:t>
            </a:r>
            <a:r>
              <a:rPr lang="en-US" sz="2400" b="1" dirty="0" smtClean="0">
                <a:solidFill>
                  <a:srgbClr val="474747"/>
                </a:solidFill>
                <a:latin typeface="Arial"/>
                <a:ea typeface="Calibri"/>
                <a:cs typeface="Arial"/>
              </a:rPr>
              <a:t> </a:t>
            </a:r>
            <a:r>
              <a:rPr lang="en-US" sz="2000" b="1" dirty="0" smtClean="0">
                <a:solidFill>
                  <a:schemeClr val="bg1"/>
                </a:solidFill>
                <a:latin typeface="Calibri"/>
                <a:ea typeface="Calibri"/>
                <a:cs typeface="Arial"/>
              </a:rPr>
              <a:t>Constitute </a:t>
            </a:r>
            <a:r>
              <a:rPr lang="en-US" sz="2000" b="1" dirty="0">
                <a:solidFill>
                  <a:schemeClr val="bg1"/>
                </a:solidFill>
                <a:latin typeface="Calibri"/>
                <a:ea typeface="Calibri"/>
                <a:cs typeface="Arial"/>
              </a:rPr>
              <a:t>vast areas of land with permanent and/or seasonal cover of herbaceous, shrubby and/or trees cover and representing source of feed and habitat for domestic and wild animal and serving economic, environmental and social purposes</a:t>
            </a:r>
            <a:r>
              <a:rPr lang="en-US" dirty="0">
                <a:solidFill>
                  <a:schemeClr val="bg1"/>
                </a:solidFill>
                <a:latin typeface="Calibri"/>
                <a:ea typeface="Calibri"/>
                <a:cs typeface="Arial"/>
              </a:rPr>
              <a:t>.</a:t>
            </a:r>
          </a:p>
          <a:p>
            <a:pPr>
              <a:lnSpc>
                <a:spcPct val="115000"/>
              </a:lnSpc>
              <a:spcAft>
                <a:spcPts val="1000"/>
              </a:spcAft>
            </a:pPr>
            <a:r>
              <a:rPr lang="en-US" sz="2400" b="1" dirty="0">
                <a:solidFill>
                  <a:schemeClr val="bg1"/>
                </a:solidFill>
                <a:latin typeface="Arial"/>
                <a:ea typeface="Calibri"/>
                <a:cs typeface="Arial"/>
              </a:rPr>
              <a:t> </a:t>
            </a:r>
            <a:endParaRPr lang="en-US" dirty="0">
              <a:solidFill>
                <a:schemeClr val="bg1"/>
              </a:solidFill>
              <a:latin typeface="Calibri"/>
              <a:ea typeface="Calibri"/>
              <a:cs typeface="Arial"/>
            </a:endParaRPr>
          </a:p>
          <a:p>
            <a:pPr>
              <a:lnSpc>
                <a:spcPct val="115000"/>
              </a:lnSpc>
              <a:spcAft>
                <a:spcPts val="1000"/>
              </a:spcAft>
            </a:pPr>
            <a:r>
              <a:rPr lang="en-US" sz="2400" b="1" dirty="0">
                <a:solidFill>
                  <a:srgbClr val="0070C0"/>
                </a:solidFill>
                <a:latin typeface="Arial"/>
                <a:ea typeface="Calibri"/>
                <a:cs typeface="Arial"/>
              </a:rPr>
              <a:t>Pastoralists</a:t>
            </a:r>
            <a:r>
              <a:rPr lang="en-US" dirty="0">
                <a:solidFill>
                  <a:schemeClr val="bg1"/>
                </a:solidFill>
                <a:latin typeface="Calibri"/>
                <a:ea typeface="Calibri"/>
                <a:cs typeface="Arial"/>
              </a:rPr>
              <a:t>:   </a:t>
            </a:r>
            <a:r>
              <a:rPr lang="en-US" sz="2000" b="1" dirty="0">
                <a:solidFill>
                  <a:schemeClr val="bg1"/>
                </a:solidFill>
                <a:latin typeface="Calibri"/>
                <a:ea typeface="Calibri"/>
                <a:cs typeface="Arial"/>
              </a:rPr>
              <a:t>A</a:t>
            </a:r>
            <a:r>
              <a:rPr lang="en-US" sz="2000" b="1" dirty="0" smtClean="0">
                <a:solidFill>
                  <a:schemeClr val="bg1"/>
                </a:solidFill>
                <a:latin typeface="Calibri"/>
                <a:ea typeface="Calibri"/>
                <a:cs typeface="Arial"/>
              </a:rPr>
              <a:t>re </a:t>
            </a:r>
            <a:r>
              <a:rPr lang="en-US" sz="2000" b="1" dirty="0">
                <a:solidFill>
                  <a:schemeClr val="bg1"/>
                </a:solidFill>
                <a:latin typeface="Calibri"/>
                <a:ea typeface="Calibri"/>
                <a:cs typeface="Arial"/>
              </a:rPr>
              <a:t>those for whom livestock raising is economically and culturally important, viable and dominant</a:t>
            </a:r>
            <a:r>
              <a:rPr lang="en-US" sz="2000" b="1" dirty="0" smtClean="0">
                <a:solidFill>
                  <a:schemeClr val="bg1"/>
                </a:solidFill>
                <a:latin typeface="Calibri"/>
                <a:ea typeface="Calibri"/>
                <a:cs typeface="Arial"/>
              </a:rPr>
              <a:t>.</a:t>
            </a:r>
          </a:p>
          <a:p>
            <a:pPr>
              <a:lnSpc>
                <a:spcPct val="115000"/>
              </a:lnSpc>
              <a:spcAft>
                <a:spcPts val="1000"/>
              </a:spcAft>
            </a:pPr>
            <a:endParaRPr lang="en-US" dirty="0">
              <a:solidFill>
                <a:schemeClr val="bg1"/>
              </a:solidFill>
              <a:latin typeface="Calibri"/>
              <a:ea typeface="Calibri"/>
              <a:cs typeface="Arial"/>
            </a:endParaRPr>
          </a:p>
          <a:p>
            <a:pPr>
              <a:lnSpc>
                <a:spcPct val="115000"/>
              </a:lnSpc>
              <a:spcAft>
                <a:spcPts val="1000"/>
              </a:spcAft>
            </a:pPr>
            <a:r>
              <a:rPr lang="en-US" sz="2400" b="1" dirty="0">
                <a:solidFill>
                  <a:srgbClr val="0070C0"/>
                </a:solidFill>
                <a:latin typeface="Arial"/>
                <a:ea typeface="Calibri"/>
                <a:cs typeface="Arial"/>
              </a:rPr>
              <a:t>Shepherd</a:t>
            </a:r>
            <a:r>
              <a:rPr lang="en-US" sz="2000" b="1" dirty="0">
                <a:solidFill>
                  <a:schemeClr val="bg1"/>
                </a:solidFill>
                <a:latin typeface="Calibri"/>
                <a:ea typeface="Calibri"/>
                <a:cs typeface="Arial"/>
              </a:rPr>
              <a:t>: Is a person whose task is to look after sheep or other reared animals</a:t>
            </a:r>
            <a:r>
              <a:rPr lang="en-US" dirty="0">
                <a:solidFill>
                  <a:schemeClr val="bg1"/>
                </a:solidFill>
                <a:latin typeface="Calibri"/>
                <a:ea typeface="Calibri"/>
                <a:cs typeface="Arial"/>
              </a:rPr>
              <a:t>.</a:t>
            </a:r>
            <a:endParaRPr lang="en-US" dirty="0">
              <a:solidFill>
                <a:schemeClr val="bg1"/>
              </a:solidFill>
              <a:effectLst/>
              <a:latin typeface="Calibri"/>
              <a:ea typeface="Calibri"/>
              <a:cs typeface="Arial"/>
            </a:endParaRPr>
          </a:p>
        </p:txBody>
      </p:sp>
      <p:sp>
        <p:nvSpPr>
          <p:cNvPr id="2" name="TextBox 1"/>
          <p:cNvSpPr txBox="1"/>
          <p:nvPr/>
        </p:nvSpPr>
        <p:spPr>
          <a:xfrm>
            <a:off x="3200400" y="830306"/>
            <a:ext cx="5181600" cy="584775"/>
          </a:xfrm>
          <a:prstGeom prst="rect">
            <a:avLst/>
          </a:prstGeom>
          <a:noFill/>
        </p:spPr>
        <p:txBody>
          <a:bodyPr wrap="square" rtlCol="0">
            <a:spAutoFit/>
          </a:bodyPr>
          <a:lstStyle/>
          <a:p>
            <a:r>
              <a:rPr lang="en-US" sz="3200" b="1" dirty="0" smtClean="0">
                <a:solidFill>
                  <a:schemeClr val="bg1"/>
                </a:solidFill>
              </a:rPr>
              <a:t>Important</a:t>
            </a:r>
            <a:endParaRPr lang="en-US" sz="3200" b="1" dirty="0">
              <a:solidFill>
                <a:schemeClr val="bg1"/>
              </a:solidFill>
            </a:endParaRPr>
          </a:p>
        </p:txBody>
      </p:sp>
    </p:spTree>
    <p:extLst>
      <p:ext uri="{BB962C8B-B14F-4D97-AF65-F5344CB8AC3E}">
        <p14:creationId xmlns:p14="http://schemas.microsoft.com/office/powerpoint/2010/main" val="301581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1828800"/>
            <a:ext cx="7772400" cy="4781822"/>
          </a:xfrm>
          <a:prstGeom prst="rect">
            <a:avLst/>
          </a:prstGeom>
        </p:spPr>
        <p:txBody>
          <a:bodyPr wrap="square">
            <a:spAutoFit/>
          </a:bodyPr>
          <a:lstStyle/>
          <a:p>
            <a:pPr algn="just">
              <a:lnSpc>
                <a:spcPct val="115000"/>
              </a:lnSpc>
              <a:spcAft>
                <a:spcPts val="1000"/>
              </a:spcAft>
            </a:pPr>
            <a:r>
              <a:rPr lang="en-US" sz="2000" b="1" dirty="0">
                <a:solidFill>
                  <a:schemeClr val="bg1"/>
                </a:solidFill>
                <a:latin typeface="Calibri"/>
                <a:ea typeface="Calibri"/>
                <a:cs typeface="Arial"/>
              </a:rPr>
              <a:t>The two terms range and pasture are used interchangeably in many texts even within some publications of wide coverage, but there is a difference between them as detailed in the second expert meeting on harmonizing forest-related definitions for use by various stakeholders (FAO, 2002). </a:t>
            </a:r>
            <a:endParaRPr lang="en-US" sz="2000" b="1" dirty="0" smtClean="0">
              <a:solidFill>
                <a:schemeClr val="bg1"/>
              </a:solidFill>
              <a:latin typeface="Calibri"/>
              <a:ea typeface="Calibri"/>
              <a:cs typeface="Arial"/>
            </a:endParaRPr>
          </a:p>
          <a:p>
            <a:pPr algn="just">
              <a:lnSpc>
                <a:spcPct val="115000"/>
              </a:lnSpc>
              <a:spcAft>
                <a:spcPts val="1000"/>
              </a:spcAft>
            </a:pPr>
            <a:endParaRPr lang="en-US" sz="1400" dirty="0">
              <a:solidFill>
                <a:schemeClr val="bg1"/>
              </a:solidFill>
              <a:latin typeface="Calibri"/>
              <a:ea typeface="Calibri"/>
              <a:cs typeface="Arial"/>
            </a:endParaRPr>
          </a:p>
          <a:p>
            <a:pPr algn="just">
              <a:lnSpc>
                <a:spcPct val="115000"/>
              </a:lnSpc>
              <a:spcAft>
                <a:spcPts val="1000"/>
              </a:spcAft>
            </a:pPr>
            <a:r>
              <a:rPr lang="en-US" sz="2000" b="1" dirty="0">
                <a:solidFill>
                  <a:schemeClr val="bg1"/>
                </a:solidFill>
                <a:latin typeface="Calibri"/>
                <a:ea typeface="Calibri"/>
                <a:cs typeface="Arial"/>
              </a:rPr>
              <a:t>Rangelands are mainly natural, native and have social, economic and environmental importance; while pasture is more influenced by human activity (planted or intensively altered by management) with an objective oriented more towards animal production</a:t>
            </a:r>
            <a:r>
              <a:rPr lang="en-US" sz="2000" b="1" dirty="0" smtClean="0">
                <a:solidFill>
                  <a:schemeClr val="bg1"/>
                </a:solidFill>
                <a:latin typeface="Calibri"/>
                <a:ea typeface="Calibri"/>
                <a:cs typeface="Arial"/>
              </a:rPr>
              <a:t>.</a:t>
            </a:r>
          </a:p>
          <a:p>
            <a:pPr algn="just">
              <a:lnSpc>
                <a:spcPct val="115000"/>
              </a:lnSpc>
              <a:spcAft>
                <a:spcPts val="1000"/>
              </a:spcAft>
            </a:pPr>
            <a:endParaRPr lang="en-US" sz="1400" dirty="0">
              <a:solidFill>
                <a:schemeClr val="bg1"/>
              </a:solidFill>
              <a:latin typeface="Calibri"/>
              <a:ea typeface="Calibri"/>
              <a:cs typeface="Arial"/>
            </a:endParaRPr>
          </a:p>
          <a:p>
            <a:pPr algn="just">
              <a:lnSpc>
                <a:spcPct val="115000"/>
              </a:lnSpc>
              <a:spcAft>
                <a:spcPts val="1000"/>
              </a:spcAft>
            </a:pPr>
            <a:r>
              <a:rPr lang="en-US" sz="1400" i="1" dirty="0">
                <a:solidFill>
                  <a:schemeClr val="bg1"/>
                </a:solidFill>
                <a:latin typeface="Calibri"/>
                <a:ea typeface="Calibri"/>
                <a:cs typeface="Arial"/>
              </a:rPr>
              <a:t>FAO (2002) Proceeding of the second expert meeting on harmonizing forest – related definitions for use by various stakeholders – FAO. Rome.</a:t>
            </a:r>
            <a:endParaRPr lang="en-US" sz="1400" dirty="0">
              <a:solidFill>
                <a:schemeClr val="bg1"/>
              </a:solidFill>
              <a:effectLst/>
              <a:latin typeface="Calibri"/>
              <a:ea typeface="Calibri"/>
              <a:cs typeface="Arial"/>
            </a:endParaRPr>
          </a:p>
        </p:txBody>
      </p:sp>
      <p:sp>
        <p:nvSpPr>
          <p:cNvPr id="3" name="TextBox 2"/>
          <p:cNvSpPr txBox="1"/>
          <p:nvPr/>
        </p:nvSpPr>
        <p:spPr>
          <a:xfrm>
            <a:off x="2184400" y="819553"/>
            <a:ext cx="5715000" cy="523220"/>
          </a:xfrm>
          <a:prstGeom prst="rect">
            <a:avLst/>
          </a:prstGeom>
          <a:noFill/>
        </p:spPr>
        <p:txBody>
          <a:bodyPr wrap="square" rtlCol="0">
            <a:spAutoFit/>
          </a:bodyPr>
          <a:lstStyle/>
          <a:p>
            <a:r>
              <a:rPr lang="en-US" sz="2800" b="1" dirty="0" smtClean="0">
                <a:solidFill>
                  <a:schemeClr val="bg1"/>
                </a:solidFill>
              </a:rPr>
              <a:t>  Rangelands and Pasture</a:t>
            </a:r>
            <a:endParaRPr lang="en-US" sz="2800" b="1" dirty="0">
              <a:solidFill>
                <a:schemeClr val="bg1"/>
              </a:solidFill>
            </a:endParaRPr>
          </a:p>
        </p:txBody>
      </p:sp>
    </p:spTree>
    <p:extLst>
      <p:ext uri="{BB962C8B-B14F-4D97-AF65-F5344CB8AC3E}">
        <p14:creationId xmlns:p14="http://schemas.microsoft.com/office/powerpoint/2010/main" val="13383752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2133600"/>
            <a:ext cx="8305800" cy="2726708"/>
          </a:xfrm>
          <a:prstGeom prst="rect">
            <a:avLst/>
          </a:prstGeom>
        </p:spPr>
        <p:txBody>
          <a:bodyPr wrap="square">
            <a:spAutoFit/>
          </a:bodyPr>
          <a:lstStyle/>
          <a:p>
            <a:pPr marL="342900" marR="0" lvl="0" indent="-342900">
              <a:lnSpc>
                <a:spcPct val="115000"/>
              </a:lnSpc>
              <a:spcBef>
                <a:spcPts val="0"/>
              </a:spcBef>
              <a:spcAft>
                <a:spcPts val="0"/>
              </a:spcAft>
              <a:buFont typeface="Symbol"/>
              <a:buChar char=""/>
            </a:pPr>
            <a:r>
              <a:rPr lang="en-US" b="1" dirty="0" smtClean="0">
                <a:solidFill>
                  <a:srgbClr val="000000"/>
                </a:solidFill>
                <a:latin typeface="Calibri" pitchFamily="34" charset="0"/>
                <a:ea typeface="Calibri"/>
                <a:cs typeface="Calibri" pitchFamily="34" charset="0"/>
              </a:rPr>
              <a:t>Efficient </a:t>
            </a:r>
            <a:r>
              <a:rPr lang="en-US" b="1" dirty="0">
                <a:solidFill>
                  <a:srgbClr val="000000"/>
                </a:solidFill>
                <a:latin typeface="Calibri" pitchFamily="34" charset="0"/>
                <a:ea typeface="Calibri"/>
                <a:cs typeface="Calibri" pitchFamily="34" charset="0"/>
              </a:rPr>
              <a:t>livestock </a:t>
            </a:r>
            <a:r>
              <a:rPr lang="en-US" b="1" dirty="0" smtClean="0">
                <a:solidFill>
                  <a:srgbClr val="000000"/>
                </a:solidFill>
                <a:latin typeface="Calibri" pitchFamily="34" charset="0"/>
                <a:ea typeface="Calibri"/>
                <a:cs typeface="Calibri" pitchFamily="34" charset="0"/>
              </a:rPr>
              <a:t>raising </a:t>
            </a:r>
            <a:r>
              <a:rPr lang="en-US" b="1" dirty="0">
                <a:solidFill>
                  <a:srgbClr val="000000"/>
                </a:solidFill>
                <a:latin typeface="Calibri" pitchFamily="34" charset="0"/>
                <a:ea typeface="Calibri"/>
                <a:cs typeface="Calibri" pitchFamily="34" charset="0"/>
              </a:rPr>
              <a:t>systems in terms of natural resource use and land management. </a:t>
            </a:r>
            <a:endParaRPr lang="en-US" b="1" dirty="0" smtClean="0">
              <a:solidFill>
                <a:srgbClr val="000000"/>
              </a:solidFill>
              <a:latin typeface="Calibri" pitchFamily="34" charset="0"/>
              <a:ea typeface="Calibri"/>
              <a:cs typeface="Calibri" pitchFamily="34" charset="0"/>
            </a:endParaRPr>
          </a:p>
          <a:p>
            <a:pPr marL="342900" marR="0" lvl="0" indent="-342900">
              <a:lnSpc>
                <a:spcPct val="115000"/>
              </a:lnSpc>
              <a:spcBef>
                <a:spcPts val="0"/>
              </a:spcBef>
              <a:spcAft>
                <a:spcPts val="0"/>
              </a:spcAft>
              <a:buFont typeface="Symbol"/>
              <a:buChar char=""/>
            </a:pPr>
            <a:endParaRPr lang="en-US" sz="1400" dirty="0">
              <a:latin typeface="Calibri" pitchFamily="34" charset="0"/>
              <a:ea typeface="Calibri"/>
              <a:cs typeface="Calibri" pitchFamily="34" charset="0"/>
            </a:endParaRPr>
          </a:p>
          <a:p>
            <a:pPr marL="342900" marR="0" lvl="0" indent="-342900">
              <a:lnSpc>
                <a:spcPct val="115000"/>
              </a:lnSpc>
              <a:spcBef>
                <a:spcPts val="0"/>
              </a:spcBef>
              <a:spcAft>
                <a:spcPts val="0"/>
              </a:spcAft>
              <a:buFont typeface="Symbol"/>
              <a:buChar char=""/>
            </a:pPr>
            <a:r>
              <a:rPr lang="en-US" b="1" dirty="0">
                <a:solidFill>
                  <a:srgbClr val="000000"/>
                </a:solidFill>
                <a:latin typeface="Calibri" pitchFamily="34" charset="0"/>
                <a:ea typeface="Calibri"/>
                <a:cs typeface="Calibri" pitchFamily="34" charset="0"/>
              </a:rPr>
              <a:t>Highly sustainable and economically rational system that makes most of the </a:t>
            </a:r>
            <a:r>
              <a:rPr lang="en-US" b="1" dirty="0" smtClean="0">
                <a:solidFill>
                  <a:srgbClr val="000000"/>
                </a:solidFill>
                <a:latin typeface="Calibri" pitchFamily="34" charset="0"/>
                <a:ea typeface="Calibri"/>
                <a:cs typeface="Calibri" pitchFamily="34" charset="0"/>
              </a:rPr>
              <a:t>earth’s considered less </a:t>
            </a:r>
            <a:r>
              <a:rPr lang="en-US" b="1" dirty="0">
                <a:solidFill>
                  <a:srgbClr val="000000"/>
                </a:solidFill>
                <a:latin typeface="Calibri" pitchFamily="34" charset="0"/>
                <a:ea typeface="Calibri"/>
                <a:cs typeface="Calibri" pitchFamily="34" charset="0"/>
              </a:rPr>
              <a:t>productive areas, unsuitable for crop production</a:t>
            </a:r>
            <a:r>
              <a:rPr lang="en-US" b="1" dirty="0" smtClean="0">
                <a:solidFill>
                  <a:srgbClr val="000000"/>
                </a:solidFill>
                <a:latin typeface="Calibri" pitchFamily="34" charset="0"/>
                <a:ea typeface="Calibri"/>
                <a:cs typeface="Calibri" pitchFamily="34" charset="0"/>
              </a:rPr>
              <a:t>.</a:t>
            </a:r>
          </a:p>
          <a:p>
            <a:pPr marL="342900" marR="0" lvl="0" indent="-342900">
              <a:lnSpc>
                <a:spcPct val="115000"/>
              </a:lnSpc>
              <a:spcBef>
                <a:spcPts val="0"/>
              </a:spcBef>
              <a:spcAft>
                <a:spcPts val="0"/>
              </a:spcAft>
              <a:buFont typeface="Symbol"/>
              <a:buChar char=""/>
            </a:pPr>
            <a:endParaRPr lang="en-US" sz="1400" dirty="0">
              <a:latin typeface="Calibri" pitchFamily="34" charset="0"/>
              <a:ea typeface="Calibri"/>
              <a:cs typeface="Calibri" pitchFamily="34" charset="0"/>
            </a:endParaRPr>
          </a:p>
          <a:p>
            <a:pPr marL="342900" marR="0" lvl="0" indent="-342900">
              <a:lnSpc>
                <a:spcPct val="115000"/>
              </a:lnSpc>
              <a:spcBef>
                <a:spcPts val="0"/>
              </a:spcBef>
              <a:spcAft>
                <a:spcPts val="0"/>
              </a:spcAft>
              <a:buFont typeface="Symbol"/>
              <a:buChar char=""/>
            </a:pPr>
            <a:r>
              <a:rPr lang="en-US" b="1" dirty="0">
                <a:solidFill>
                  <a:srgbClr val="000000"/>
                </a:solidFill>
                <a:latin typeface="Calibri" pitchFamily="34" charset="0"/>
                <a:ea typeface="Calibri"/>
                <a:cs typeface="Calibri" pitchFamily="34" charset="0"/>
              </a:rPr>
              <a:t>Ability to provide the highest levels of animal welfare among livestock husbandry</a:t>
            </a:r>
            <a:r>
              <a:rPr lang="en-US" b="1" dirty="0" smtClean="0">
                <a:solidFill>
                  <a:srgbClr val="000000"/>
                </a:solidFill>
                <a:latin typeface="Calibri" pitchFamily="34" charset="0"/>
                <a:ea typeface="Calibri"/>
                <a:cs typeface="Calibri" pitchFamily="34" charset="0"/>
              </a:rPr>
              <a:t>.</a:t>
            </a:r>
          </a:p>
          <a:p>
            <a:pPr marL="342900" marR="0" lvl="0" indent="-342900">
              <a:lnSpc>
                <a:spcPct val="115000"/>
              </a:lnSpc>
              <a:spcBef>
                <a:spcPts val="0"/>
              </a:spcBef>
              <a:spcAft>
                <a:spcPts val="0"/>
              </a:spcAft>
              <a:buFont typeface="Symbol"/>
              <a:buChar char=""/>
            </a:pPr>
            <a:endParaRPr lang="en-US" sz="1400" dirty="0">
              <a:latin typeface="Calibri" pitchFamily="34" charset="0"/>
              <a:ea typeface="Calibri"/>
              <a:cs typeface="Calibri" pitchFamily="34" charset="0"/>
            </a:endParaRPr>
          </a:p>
          <a:p>
            <a:pPr marL="342900" marR="0" lvl="0" indent="-342900">
              <a:lnSpc>
                <a:spcPct val="115000"/>
              </a:lnSpc>
              <a:spcBef>
                <a:spcPts val="0"/>
              </a:spcBef>
              <a:spcAft>
                <a:spcPts val="1000"/>
              </a:spcAft>
              <a:buFont typeface="Symbol"/>
              <a:buChar char=""/>
            </a:pPr>
            <a:r>
              <a:rPr lang="en-US" b="1" dirty="0">
                <a:solidFill>
                  <a:srgbClr val="000000"/>
                </a:solidFill>
                <a:latin typeface="Calibri" pitchFamily="34" charset="0"/>
                <a:ea typeface="Calibri"/>
                <a:cs typeface="Calibri" pitchFamily="34" charset="0"/>
              </a:rPr>
              <a:t>Contribute to environmental conservation and sustainability</a:t>
            </a:r>
            <a:r>
              <a:rPr lang="en-US" b="1" dirty="0">
                <a:solidFill>
                  <a:srgbClr val="000000"/>
                </a:solidFill>
                <a:latin typeface="Times New Roman"/>
                <a:ea typeface="Calibri"/>
                <a:cs typeface="Arial"/>
              </a:rPr>
              <a:t>. </a:t>
            </a:r>
            <a:endParaRPr lang="en-US" sz="1400" dirty="0">
              <a:effectLst/>
              <a:latin typeface="Calibri"/>
              <a:ea typeface="Calibri"/>
              <a:cs typeface="Arial"/>
            </a:endParaRPr>
          </a:p>
        </p:txBody>
      </p:sp>
      <p:sp>
        <p:nvSpPr>
          <p:cNvPr id="4" name="Rectangle 3"/>
          <p:cNvSpPr/>
          <p:nvPr/>
        </p:nvSpPr>
        <p:spPr>
          <a:xfrm>
            <a:off x="3015541" y="838200"/>
            <a:ext cx="2996333" cy="625428"/>
          </a:xfrm>
          <a:prstGeom prst="rect">
            <a:avLst/>
          </a:prstGeom>
        </p:spPr>
        <p:txBody>
          <a:bodyPr wrap="none">
            <a:spAutoFit/>
          </a:bodyPr>
          <a:lstStyle/>
          <a:p>
            <a:pPr lvl="0" algn="ctr">
              <a:lnSpc>
                <a:spcPct val="115000"/>
              </a:lnSpc>
              <a:spcAft>
                <a:spcPts val="1000"/>
              </a:spcAft>
            </a:pPr>
            <a:r>
              <a:rPr lang="en-US" sz="3200" b="1" dirty="0">
                <a:solidFill>
                  <a:srgbClr val="000000"/>
                </a:solidFill>
                <a:latin typeface="Calibri" pitchFamily="34" charset="0"/>
                <a:ea typeface="Calibri"/>
                <a:cs typeface="Calibri" pitchFamily="34" charset="0"/>
              </a:rPr>
              <a:t>Logic of mobility</a:t>
            </a:r>
            <a:endParaRPr lang="en-US" sz="2400" dirty="0">
              <a:solidFill>
                <a:srgbClr val="FFFFFF"/>
              </a:solidFill>
              <a:latin typeface="Calibri" pitchFamily="34" charset="0"/>
              <a:ea typeface="Calibri"/>
              <a:cs typeface="Calibri" pitchFamily="34" charset="0"/>
            </a:endParaRPr>
          </a:p>
        </p:txBody>
      </p:sp>
      <p:pic>
        <p:nvPicPr>
          <p:cNvPr id="1026" name="Picture 2" descr="C:\Users\gaiballa\Desktop\Presentation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0325"/>
            <a:ext cx="9224433" cy="6918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02639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2362200"/>
            <a:ext cx="7848600" cy="3277820"/>
          </a:xfrm>
          <a:prstGeom prst="rect">
            <a:avLst/>
          </a:prstGeom>
        </p:spPr>
        <p:txBody>
          <a:bodyPr wrap="square">
            <a:spAutoFit/>
          </a:bodyPr>
          <a:lstStyle/>
          <a:p>
            <a:pPr marL="342900" marR="0" lvl="0" indent="-342900">
              <a:lnSpc>
                <a:spcPct val="115000"/>
              </a:lnSpc>
              <a:spcBef>
                <a:spcPts val="0"/>
              </a:spcBef>
              <a:spcAft>
                <a:spcPts val="0"/>
              </a:spcAft>
              <a:buFont typeface="Wingdings"/>
              <a:buChar char=""/>
            </a:pPr>
            <a:r>
              <a:rPr lang="en-US" sz="2000" b="1" dirty="0" smtClean="0">
                <a:solidFill>
                  <a:srgbClr val="000000"/>
                </a:solidFill>
                <a:latin typeface="Calibri"/>
                <a:ea typeface="Calibri"/>
                <a:cs typeface="Arial"/>
              </a:rPr>
              <a:t>According </a:t>
            </a:r>
            <a:r>
              <a:rPr lang="en-US" sz="2000" b="1" dirty="0">
                <a:solidFill>
                  <a:srgbClr val="000000"/>
                </a:solidFill>
                <a:latin typeface="Calibri"/>
                <a:ea typeface="Calibri"/>
                <a:cs typeface="Arial"/>
              </a:rPr>
              <a:t>to families settlement status</a:t>
            </a:r>
            <a:r>
              <a:rPr lang="en-US" sz="2000" b="1" dirty="0" smtClean="0">
                <a:solidFill>
                  <a:srgbClr val="000000"/>
                </a:solidFill>
                <a:latin typeface="Calibri"/>
                <a:ea typeface="Calibri"/>
                <a:cs typeface="Arial"/>
              </a:rPr>
              <a:t>:</a:t>
            </a:r>
          </a:p>
          <a:p>
            <a:pPr marL="800100" lvl="1" indent="-342900">
              <a:lnSpc>
                <a:spcPct val="115000"/>
              </a:lnSpc>
              <a:buFont typeface="Arial" pitchFamily="34" charset="0"/>
              <a:buChar char="•"/>
            </a:pPr>
            <a:r>
              <a:rPr lang="en-US" sz="2000" b="1" dirty="0" smtClean="0">
                <a:solidFill>
                  <a:srgbClr val="000000"/>
                </a:solidFill>
                <a:latin typeface="Calibri"/>
                <a:ea typeface="Calibri"/>
                <a:cs typeface="Arial"/>
              </a:rPr>
              <a:t>Nomads </a:t>
            </a:r>
          </a:p>
          <a:p>
            <a:pPr marL="800100" lvl="1" indent="-342900">
              <a:lnSpc>
                <a:spcPct val="115000"/>
              </a:lnSpc>
              <a:buFont typeface="Arial" pitchFamily="34" charset="0"/>
              <a:buChar char="•"/>
            </a:pPr>
            <a:r>
              <a:rPr lang="en-US" sz="2000" b="1" dirty="0" smtClean="0">
                <a:solidFill>
                  <a:srgbClr val="000000"/>
                </a:solidFill>
                <a:latin typeface="Calibri"/>
                <a:ea typeface="Calibri"/>
                <a:cs typeface="Arial"/>
              </a:rPr>
              <a:t>semi-nomads</a:t>
            </a:r>
          </a:p>
          <a:p>
            <a:pPr marL="800100" lvl="1" indent="-342900">
              <a:lnSpc>
                <a:spcPct val="115000"/>
              </a:lnSpc>
              <a:buFont typeface="Arial" pitchFamily="34" charset="0"/>
              <a:buChar char="•"/>
            </a:pPr>
            <a:r>
              <a:rPr lang="en-US" sz="2000" b="1" dirty="0" smtClean="0">
                <a:solidFill>
                  <a:srgbClr val="000000"/>
                </a:solidFill>
                <a:latin typeface="Calibri"/>
                <a:ea typeface="Calibri"/>
                <a:cs typeface="Arial"/>
              </a:rPr>
              <a:t>semi-settled </a:t>
            </a:r>
          </a:p>
          <a:p>
            <a:pPr marL="800100" lvl="1" indent="-342900">
              <a:lnSpc>
                <a:spcPct val="115000"/>
              </a:lnSpc>
              <a:buFont typeface="Arial" pitchFamily="34" charset="0"/>
              <a:buChar char="•"/>
            </a:pPr>
            <a:r>
              <a:rPr lang="en-US" sz="2000" b="1" dirty="0" smtClean="0">
                <a:solidFill>
                  <a:srgbClr val="000000"/>
                </a:solidFill>
                <a:latin typeface="Calibri"/>
                <a:ea typeface="Calibri"/>
                <a:cs typeface="Arial"/>
              </a:rPr>
              <a:t>settled  </a:t>
            </a:r>
            <a:r>
              <a:rPr lang="en-US" sz="2000" b="1" dirty="0">
                <a:solidFill>
                  <a:srgbClr val="000000"/>
                </a:solidFill>
                <a:latin typeface="Calibri"/>
                <a:ea typeface="Calibri"/>
                <a:cs typeface="Arial"/>
              </a:rPr>
              <a:t> </a:t>
            </a:r>
            <a:endParaRPr lang="en-US" dirty="0">
              <a:latin typeface="Calibri"/>
              <a:ea typeface="Calibri"/>
              <a:cs typeface="Arial"/>
            </a:endParaRPr>
          </a:p>
          <a:p>
            <a:pPr marL="342900" marR="0" lvl="0" indent="-342900">
              <a:lnSpc>
                <a:spcPct val="115000"/>
              </a:lnSpc>
              <a:spcBef>
                <a:spcPts val="0"/>
              </a:spcBef>
              <a:spcAft>
                <a:spcPts val="0"/>
              </a:spcAft>
              <a:buFont typeface="Wingdings"/>
              <a:buChar char=""/>
            </a:pPr>
            <a:r>
              <a:rPr lang="en-US" sz="2000" b="1" dirty="0">
                <a:solidFill>
                  <a:srgbClr val="000000"/>
                </a:solidFill>
                <a:latin typeface="Calibri"/>
                <a:ea typeface="Calibri"/>
                <a:cs typeface="Arial"/>
              </a:rPr>
              <a:t>According to type of livestock : </a:t>
            </a:r>
            <a:r>
              <a:rPr lang="en-US" sz="2000" b="1" i="1" dirty="0" smtClean="0">
                <a:solidFill>
                  <a:srgbClr val="000000"/>
                </a:solidFill>
                <a:latin typeface="Calibri"/>
                <a:ea typeface="Calibri"/>
                <a:cs typeface="Arial"/>
              </a:rPr>
              <a:t>(</a:t>
            </a:r>
            <a:r>
              <a:rPr lang="en-US" sz="1600" b="1" i="1" dirty="0" smtClean="0">
                <a:solidFill>
                  <a:srgbClr val="000000"/>
                </a:solidFill>
                <a:latin typeface="Calibri"/>
                <a:ea typeface="Calibri"/>
                <a:cs typeface="Arial"/>
              </a:rPr>
              <a:t>Mainly </a:t>
            </a:r>
            <a:r>
              <a:rPr lang="en-US" sz="1600" b="1" i="1" dirty="0">
                <a:solidFill>
                  <a:srgbClr val="000000"/>
                </a:solidFill>
                <a:latin typeface="Calibri"/>
                <a:ea typeface="Calibri"/>
                <a:cs typeface="Arial"/>
              </a:rPr>
              <a:t>in arid and semi-arid </a:t>
            </a:r>
            <a:r>
              <a:rPr lang="en-US" sz="1600" b="1" i="1" dirty="0" smtClean="0">
                <a:solidFill>
                  <a:srgbClr val="000000"/>
                </a:solidFill>
                <a:latin typeface="Calibri"/>
                <a:ea typeface="Calibri"/>
                <a:cs typeface="Arial"/>
              </a:rPr>
              <a:t>areas</a:t>
            </a:r>
            <a:r>
              <a:rPr lang="en-US" sz="2000" b="1" i="1" dirty="0">
                <a:solidFill>
                  <a:srgbClr val="000000"/>
                </a:solidFill>
                <a:latin typeface="Calibri"/>
                <a:ea typeface="Calibri"/>
                <a:cs typeface="Arial"/>
              </a:rPr>
              <a:t>)</a:t>
            </a:r>
            <a:endParaRPr lang="en-US" i="1" dirty="0">
              <a:latin typeface="Calibri"/>
              <a:ea typeface="Calibri"/>
              <a:cs typeface="Arial"/>
            </a:endParaRPr>
          </a:p>
          <a:p>
            <a:pPr marL="800100" lvl="1" indent="-342900">
              <a:lnSpc>
                <a:spcPct val="115000"/>
              </a:lnSpc>
              <a:buClr>
                <a:srgbClr val="000000"/>
              </a:buClr>
              <a:buFont typeface="Arial" pitchFamily="34" charset="0"/>
              <a:buChar char="•"/>
            </a:pPr>
            <a:r>
              <a:rPr lang="en-US" sz="2000" b="1" dirty="0">
                <a:solidFill>
                  <a:schemeClr val="bg1"/>
                </a:solidFill>
                <a:latin typeface="Calibri"/>
                <a:ea typeface="Calibri"/>
                <a:cs typeface="Arial"/>
              </a:rPr>
              <a:t>Mainly , cattle herders</a:t>
            </a:r>
            <a:endParaRPr lang="en-US" dirty="0">
              <a:solidFill>
                <a:schemeClr val="bg1"/>
              </a:solidFill>
              <a:latin typeface="Calibri"/>
              <a:ea typeface="Calibri"/>
              <a:cs typeface="Arial"/>
            </a:endParaRPr>
          </a:p>
          <a:p>
            <a:pPr marL="800100" lvl="1" indent="-342900">
              <a:lnSpc>
                <a:spcPct val="115000"/>
              </a:lnSpc>
              <a:buClr>
                <a:srgbClr val="000000"/>
              </a:buClr>
              <a:buFont typeface="Arial" pitchFamily="34" charset="0"/>
              <a:buChar char="•"/>
            </a:pPr>
            <a:r>
              <a:rPr lang="en-US" sz="2000" b="1" dirty="0">
                <a:solidFill>
                  <a:schemeClr val="bg1"/>
                </a:solidFill>
                <a:latin typeface="Calibri"/>
                <a:ea typeface="Calibri"/>
                <a:cs typeface="Arial"/>
              </a:rPr>
              <a:t>Mainly,  sheep and goats herders</a:t>
            </a:r>
            <a:endParaRPr lang="en-US" dirty="0">
              <a:solidFill>
                <a:schemeClr val="bg1"/>
              </a:solidFill>
              <a:latin typeface="Calibri"/>
              <a:ea typeface="Calibri"/>
              <a:cs typeface="Arial"/>
            </a:endParaRPr>
          </a:p>
          <a:p>
            <a:pPr marL="800100" lvl="1" indent="-342900">
              <a:lnSpc>
                <a:spcPct val="115000"/>
              </a:lnSpc>
              <a:spcAft>
                <a:spcPts val="1000"/>
              </a:spcAft>
              <a:buClr>
                <a:srgbClr val="000000"/>
              </a:buClr>
              <a:buFont typeface="Arial" pitchFamily="34" charset="0"/>
              <a:buChar char="•"/>
            </a:pPr>
            <a:r>
              <a:rPr lang="en-US" sz="2000" b="1" dirty="0">
                <a:solidFill>
                  <a:schemeClr val="bg1"/>
                </a:solidFill>
                <a:latin typeface="Calibri"/>
                <a:ea typeface="Calibri"/>
                <a:cs typeface="Arial"/>
              </a:rPr>
              <a:t>Mainly sheep herders</a:t>
            </a:r>
            <a:endParaRPr lang="en-US" dirty="0">
              <a:solidFill>
                <a:schemeClr val="bg1"/>
              </a:solidFill>
              <a:effectLst/>
              <a:latin typeface="Calibri"/>
              <a:ea typeface="Calibri"/>
              <a:cs typeface="Arial"/>
            </a:endParaRPr>
          </a:p>
        </p:txBody>
      </p:sp>
      <p:sp>
        <p:nvSpPr>
          <p:cNvPr id="3" name="Rectangle 2"/>
          <p:cNvSpPr/>
          <p:nvPr/>
        </p:nvSpPr>
        <p:spPr>
          <a:xfrm>
            <a:off x="2311400" y="685800"/>
            <a:ext cx="4038600" cy="2113143"/>
          </a:xfrm>
          <a:prstGeom prst="rect">
            <a:avLst/>
          </a:prstGeom>
        </p:spPr>
        <p:txBody>
          <a:bodyPr wrap="square">
            <a:spAutoFit/>
          </a:bodyPr>
          <a:lstStyle/>
          <a:p>
            <a:pPr lvl="0" algn="ctr">
              <a:lnSpc>
                <a:spcPct val="115000"/>
              </a:lnSpc>
              <a:spcAft>
                <a:spcPts val="1000"/>
              </a:spcAft>
            </a:pPr>
            <a:r>
              <a:rPr lang="en-US" sz="2000" b="1" dirty="0">
                <a:solidFill>
                  <a:srgbClr val="0070C0"/>
                </a:solidFill>
                <a:latin typeface="Arial"/>
                <a:ea typeface="Calibri"/>
                <a:cs typeface="Arial"/>
              </a:rPr>
              <a:t>Categorizing   </a:t>
            </a:r>
            <a:r>
              <a:rPr lang="en-US" sz="2000" b="1" dirty="0" smtClean="0">
                <a:solidFill>
                  <a:srgbClr val="0070C0"/>
                </a:solidFill>
                <a:latin typeface="Arial"/>
                <a:ea typeface="Calibri"/>
                <a:cs typeface="Arial"/>
              </a:rPr>
              <a:t>pastoralists</a:t>
            </a:r>
          </a:p>
          <a:p>
            <a:pPr lvl="0" algn="ctr"/>
            <a:r>
              <a:rPr lang="en-US" sz="2000" b="1" dirty="0">
                <a:solidFill>
                  <a:srgbClr val="FF0000"/>
                </a:solidFill>
              </a:rPr>
              <a:t>Why categorization?</a:t>
            </a:r>
          </a:p>
          <a:p>
            <a:pPr lvl="0" algn="ctr">
              <a:lnSpc>
                <a:spcPct val="115000"/>
              </a:lnSpc>
              <a:spcAft>
                <a:spcPts val="1000"/>
              </a:spcAft>
            </a:pPr>
            <a:endParaRPr lang="en-US" sz="2000" b="1" dirty="0" smtClean="0">
              <a:solidFill>
                <a:srgbClr val="0070C0"/>
              </a:solidFill>
              <a:latin typeface="Arial"/>
              <a:ea typeface="Calibri"/>
              <a:cs typeface="Arial"/>
            </a:endParaRPr>
          </a:p>
          <a:p>
            <a:pPr lvl="0" algn="ctr">
              <a:lnSpc>
                <a:spcPct val="115000"/>
              </a:lnSpc>
              <a:spcAft>
                <a:spcPts val="1000"/>
              </a:spcAft>
            </a:pPr>
            <a:endParaRPr lang="en-US" sz="2000" b="1" dirty="0">
              <a:solidFill>
                <a:srgbClr val="0070C0"/>
              </a:solidFill>
              <a:latin typeface="Arial"/>
              <a:ea typeface="Calibri"/>
              <a:cs typeface="Arial"/>
            </a:endParaRPr>
          </a:p>
          <a:p>
            <a:pPr lvl="0" algn="ctr">
              <a:lnSpc>
                <a:spcPct val="115000"/>
              </a:lnSpc>
              <a:spcAft>
                <a:spcPts val="1000"/>
              </a:spcAft>
            </a:pPr>
            <a:endParaRPr lang="en-US" sz="1600" dirty="0">
              <a:solidFill>
                <a:srgbClr val="FFFFFF"/>
              </a:solidFill>
              <a:latin typeface="Calibri"/>
              <a:ea typeface="Calibri"/>
              <a:cs typeface="Arial"/>
            </a:endParaRPr>
          </a:p>
        </p:txBody>
      </p:sp>
    </p:spTree>
    <p:extLst>
      <p:ext uri="{BB962C8B-B14F-4D97-AF65-F5344CB8AC3E}">
        <p14:creationId xmlns:p14="http://schemas.microsoft.com/office/powerpoint/2010/main" val="3343774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2133600"/>
            <a:ext cx="7696200" cy="3277820"/>
          </a:xfrm>
          <a:prstGeom prst="rect">
            <a:avLst/>
          </a:prstGeom>
        </p:spPr>
        <p:txBody>
          <a:bodyPr wrap="square">
            <a:spAutoFit/>
          </a:bodyPr>
          <a:lstStyle/>
          <a:p>
            <a:pPr marL="285750" marR="0" lvl="0" indent="-285750">
              <a:lnSpc>
                <a:spcPct val="115000"/>
              </a:lnSpc>
              <a:spcBef>
                <a:spcPts val="0"/>
              </a:spcBef>
              <a:spcAft>
                <a:spcPts val="0"/>
              </a:spcAft>
              <a:buClr>
                <a:srgbClr val="000000"/>
              </a:buClr>
              <a:buFont typeface="Wingdings" pitchFamily="2" charset="2"/>
              <a:buChar char="q"/>
            </a:pPr>
            <a:r>
              <a:rPr lang="en-US" b="1" dirty="0" smtClean="0">
                <a:solidFill>
                  <a:schemeClr val="bg1"/>
                </a:solidFill>
                <a:latin typeface="Calibri"/>
                <a:ea typeface="Calibri"/>
                <a:cs typeface="Arial"/>
              </a:rPr>
              <a:t>Semi-nomadic </a:t>
            </a:r>
            <a:r>
              <a:rPr lang="en-US" b="1" dirty="0">
                <a:solidFill>
                  <a:schemeClr val="bg1"/>
                </a:solidFill>
                <a:latin typeface="Calibri"/>
                <a:ea typeface="Calibri"/>
                <a:cs typeface="Arial"/>
              </a:rPr>
              <a:t>pastoralists: are those who leave part of the family in the (homestead) while part of the family </a:t>
            </a:r>
            <a:r>
              <a:rPr lang="en-US" b="1" dirty="0" smtClean="0">
                <a:solidFill>
                  <a:schemeClr val="bg1"/>
                </a:solidFill>
                <a:latin typeface="Calibri"/>
                <a:ea typeface="Calibri"/>
                <a:cs typeface="Arial"/>
              </a:rPr>
              <a:t> moves </a:t>
            </a:r>
            <a:r>
              <a:rPr lang="en-US" b="1" dirty="0">
                <a:solidFill>
                  <a:schemeClr val="bg1"/>
                </a:solidFill>
                <a:latin typeface="Calibri"/>
                <a:ea typeface="Calibri"/>
                <a:cs typeface="Arial"/>
              </a:rPr>
              <a:t>seasonally with the herd to areas where pasture and water are </a:t>
            </a:r>
            <a:r>
              <a:rPr lang="en-US" b="1" dirty="0" smtClean="0">
                <a:solidFill>
                  <a:schemeClr val="bg1"/>
                </a:solidFill>
                <a:latin typeface="Calibri"/>
                <a:ea typeface="Calibri"/>
                <a:cs typeface="Arial"/>
              </a:rPr>
              <a:t>available and </a:t>
            </a:r>
            <a:r>
              <a:rPr lang="en-US" b="1" dirty="0" smtClean="0">
                <a:solidFill>
                  <a:srgbClr val="FF0000"/>
                </a:solidFill>
                <a:latin typeface="Calibri"/>
                <a:ea typeface="Calibri"/>
                <a:cs typeface="Arial"/>
              </a:rPr>
              <a:t>conditions are favorable</a:t>
            </a:r>
            <a:r>
              <a:rPr lang="en-US" b="1" dirty="0" smtClean="0">
                <a:solidFill>
                  <a:schemeClr val="bg1"/>
                </a:solidFill>
                <a:latin typeface="Calibri"/>
                <a:ea typeface="Calibri"/>
                <a:cs typeface="Arial"/>
              </a:rPr>
              <a:t>. </a:t>
            </a:r>
            <a:endParaRPr lang="en-US" sz="1600" dirty="0">
              <a:solidFill>
                <a:schemeClr val="bg1"/>
              </a:solidFill>
              <a:latin typeface="Calibri"/>
              <a:ea typeface="Calibri"/>
              <a:cs typeface="Arial"/>
            </a:endParaRPr>
          </a:p>
          <a:p>
            <a:pPr marL="685800" marR="0">
              <a:lnSpc>
                <a:spcPct val="115000"/>
              </a:lnSpc>
              <a:spcBef>
                <a:spcPts val="0"/>
              </a:spcBef>
              <a:spcAft>
                <a:spcPts val="0"/>
              </a:spcAft>
            </a:pPr>
            <a:r>
              <a:rPr lang="en-US" b="1" dirty="0">
                <a:solidFill>
                  <a:schemeClr val="bg1"/>
                </a:solidFill>
                <a:latin typeface="Calibri"/>
                <a:ea typeface="Calibri"/>
                <a:cs typeface="Arial"/>
              </a:rPr>
              <a:t> </a:t>
            </a:r>
            <a:endParaRPr lang="en-US" sz="1600" dirty="0">
              <a:solidFill>
                <a:schemeClr val="bg1"/>
              </a:solidFill>
              <a:latin typeface="Calibri"/>
              <a:ea typeface="Calibri"/>
              <a:cs typeface="Arial"/>
            </a:endParaRPr>
          </a:p>
          <a:p>
            <a:pPr marL="285750" marR="0" lvl="0" indent="-285750">
              <a:lnSpc>
                <a:spcPct val="115000"/>
              </a:lnSpc>
              <a:spcBef>
                <a:spcPts val="0"/>
              </a:spcBef>
              <a:spcAft>
                <a:spcPts val="0"/>
              </a:spcAft>
              <a:buClr>
                <a:srgbClr val="000000"/>
              </a:buClr>
              <a:buFont typeface="Wingdings" pitchFamily="2" charset="2"/>
              <a:buChar char="q"/>
            </a:pPr>
            <a:r>
              <a:rPr lang="en-US" b="1" dirty="0">
                <a:solidFill>
                  <a:schemeClr val="bg1"/>
                </a:solidFill>
                <a:latin typeface="Calibri"/>
                <a:ea typeface="Calibri"/>
                <a:cs typeface="Arial"/>
              </a:rPr>
              <a:t>Nomadic pastoralists are characterized by high mobility where the entire families and herds move between dry and rainy season domains in the search of pasture and water.</a:t>
            </a:r>
            <a:endParaRPr lang="en-US" sz="1600" dirty="0">
              <a:solidFill>
                <a:schemeClr val="bg1"/>
              </a:solidFill>
              <a:latin typeface="Calibri"/>
              <a:ea typeface="Calibri"/>
              <a:cs typeface="Arial"/>
            </a:endParaRPr>
          </a:p>
          <a:p>
            <a:pPr marL="457200" marR="0">
              <a:lnSpc>
                <a:spcPct val="115000"/>
              </a:lnSpc>
              <a:spcBef>
                <a:spcPts val="0"/>
              </a:spcBef>
              <a:spcAft>
                <a:spcPts val="0"/>
              </a:spcAft>
            </a:pPr>
            <a:endParaRPr lang="en-US" sz="1600" dirty="0">
              <a:solidFill>
                <a:schemeClr val="bg1"/>
              </a:solidFill>
              <a:latin typeface="Calibri"/>
              <a:ea typeface="Calibri"/>
              <a:cs typeface="Arial"/>
            </a:endParaRPr>
          </a:p>
          <a:p>
            <a:pPr marL="285750" marR="0" lvl="0" indent="-285750">
              <a:lnSpc>
                <a:spcPct val="115000"/>
              </a:lnSpc>
              <a:spcBef>
                <a:spcPts val="0"/>
              </a:spcBef>
              <a:spcAft>
                <a:spcPts val="1000"/>
              </a:spcAft>
              <a:buClr>
                <a:srgbClr val="000000"/>
              </a:buClr>
              <a:buFont typeface="Wingdings" pitchFamily="2" charset="2"/>
              <a:buChar char="q"/>
            </a:pPr>
            <a:r>
              <a:rPr lang="en-US" b="1" dirty="0">
                <a:solidFill>
                  <a:schemeClr val="bg1"/>
                </a:solidFill>
                <a:latin typeface="Calibri"/>
                <a:ea typeface="Calibri"/>
                <a:cs typeface="Arial"/>
              </a:rPr>
              <a:t>Agro-pastoralists - normally practice significant cultivation alongside </a:t>
            </a:r>
            <a:r>
              <a:rPr lang="en-US" b="1" dirty="0" smtClean="0">
                <a:solidFill>
                  <a:schemeClr val="bg1"/>
                </a:solidFill>
                <a:latin typeface="Calibri"/>
                <a:ea typeface="Calibri"/>
                <a:cs typeface="Arial"/>
              </a:rPr>
              <a:t> with livestock </a:t>
            </a:r>
            <a:r>
              <a:rPr lang="en-US" b="1" dirty="0">
                <a:solidFill>
                  <a:schemeClr val="bg1"/>
                </a:solidFill>
                <a:latin typeface="Calibri"/>
                <a:ea typeface="Calibri"/>
                <a:cs typeface="Arial"/>
              </a:rPr>
              <a:t>raising.</a:t>
            </a:r>
            <a:endParaRPr lang="en-US" sz="1600" dirty="0">
              <a:solidFill>
                <a:schemeClr val="bg1"/>
              </a:solidFill>
              <a:effectLst/>
              <a:latin typeface="Calibri"/>
              <a:ea typeface="Calibri"/>
              <a:cs typeface="Arial"/>
            </a:endParaRPr>
          </a:p>
        </p:txBody>
      </p:sp>
      <p:sp>
        <p:nvSpPr>
          <p:cNvPr id="3" name="Rectangle 2"/>
          <p:cNvSpPr/>
          <p:nvPr/>
        </p:nvSpPr>
        <p:spPr>
          <a:xfrm>
            <a:off x="533400" y="1752600"/>
            <a:ext cx="5334000" cy="416204"/>
          </a:xfrm>
          <a:prstGeom prst="rect">
            <a:avLst/>
          </a:prstGeom>
        </p:spPr>
        <p:txBody>
          <a:bodyPr wrap="square">
            <a:spAutoFit/>
          </a:bodyPr>
          <a:lstStyle/>
          <a:p>
            <a:pPr marL="342900" lvl="0" indent="-342900">
              <a:lnSpc>
                <a:spcPct val="115000"/>
              </a:lnSpc>
              <a:buFont typeface="Wingdings"/>
              <a:buChar char=""/>
            </a:pPr>
            <a:r>
              <a:rPr lang="en-US" sz="2000" b="1" dirty="0">
                <a:solidFill>
                  <a:srgbClr val="474747"/>
                </a:solidFill>
                <a:latin typeface="Arial"/>
                <a:ea typeface="Calibri"/>
                <a:cs typeface="Arial"/>
              </a:rPr>
              <a:t>According to scale of involvement</a:t>
            </a:r>
            <a:r>
              <a:rPr lang="en-US" sz="1400" dirty="0">
                <a:solidFill>
                  <a:srgbClr val="FFFFFF"/>
                </a:solidFill>
                <a:latin typeface="Calibri"/>
                <a:ea typeface="Calibri"/>
                <a:cs typeface="Arial"/>
              </a:rPr>
              <a:t>:</a:t>
            </a:r>
            <a:endParaRPr lang="en-US" sz="2000" dirty="0">
              <a:solidFill>
                <a:srgbClr val="FFFFFF"/>
              </a:solidFill>
              <a:latin typeface="Calibri"/>
              <a:ea typeface="Calibri"/>
              <a:cs typeface="Arial"/>
            </a:endParaRPr>
          </a:p>
        </p:txBody>
      </p:sp>
      <p:sp>
        <p:nvSpPr>
          <p:cNvPr id="4" name="Rectangle 3"/>
          <p:cNvSpPr/>
          <p:nvPr/>
        </p:nvSpPr>
        <p:spPr>
          <a:xfrm>
            <a:off x="1905000" y="609600"/>
            <a:ext cx="4572000" cy="882293"/>
          </a:xfrm>
          <a:prstGeom prst="rect">
            <a:avLst/>
          </a:prstGeom>
        </p:spPr>
        <p:txBody>
          <a:bodyPr>
            <a:spAutoFit/>
          </a:bodyPr>
          <a:lstStyle/>
          <a:p>
            <a:pPr lvl="0" algn="ctr">
              <a:lnSpc>
                <a:spcPct val="115000"/>
              </a:lnSpc>
              <a:spcAft>
                <a:spcPts val="1000"/>
              </a:spcAft>
            </a:pPr>
            <a:r>
              <a:rPr lang="en-US" sz="2000" b="1" dirty="0">
                <a:solidFill>
                  <a:srgbClr val="0070C0"/>
                </a:solidFill>
                <a:latin typeface="Arial"/>
                <a:ea typeface="Calibri"/>
                <a:cs typeface="Arial"/>
              </a:rPr>
              <a:t>Categorizing   pastoralists</a:t>
            </a:r>
          </a:p>
          <a:p>
            <a:pPr lvl="0" algn="ctr"/>
            <a:r>
              <a:rPr lang="en-US" sz="2000" b="1" dirty="0">
                <a:solidFill>
                  <a:srgbClr val="FF0000"/>
                </a:solidFill>
              </a:rPr>
              <a:t>Why categorization?</a:t>
            </a:r>
          </a:p>
        </p:txBody>
      </p:sp>
    </p:spTree>
    <p:extLst>
      <p:ext uri="{BB962C8B-B14F-4D97-AF65-F5344CB8AC3E}">
        <p14:creationId xmlns:p14="http://schemas.microsoft.com/office/powerpoint/2010/main" val="28052049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51933" y="1752600"/>
            <a:ext cx="8077200" cy="2677656"/>
          </a:xfrm>
          <a:prstGeom prst="rect">
            <a:avLst/>
          </a:prstGeom>
        </p:spPr>
        <p:txBody>
          <a:bodyPr wrap="square">
            <a:spAutoFit/>
          </a:bodyPr>
          <a:lstStyle/>
          <a:p>
            <a:endParaRPr lang="en-US" sz="2400" b="1" dirty="0" smtClean="0">
              <a:solidFill>
                <a:schemeClr val="bg1"/>
              </a:solidFill>
            </a:endParaRPr>
          </a:p>
          <a:p>
            <a:r>
              <a:rPr lang="en-US" sz="2400" b="1" dirty="0" smtClean="0">
                <a:solidFill>
                  <a:schemeClr val="bg1"/>
                </a:solidFill>
              </a:rPr>
              <a:t>Rangeland </a:t>
            </a:r>
            <a:r>
              <a:rPr lang="en-US" sz="2400" b="1" dirty="0">
                <a:solidFill>
                  <a:schemeClr val="bg1"/>
                </a:solidFill>
              </a:rPr>
              <a:t>management deals with all the details required to achieve the various economic, environmental and social purposes and objectives, </a:t>
            </a:r>
            <a:endParaRPr lang="en-US" sz="2400" b="1" dirty="0" smtClean="0">
              <a:solidFill>
                <a:schemeClr val="bg1"/>
              </a:solidFill>
            </a:endParaRPr>
          </a:p>
          <a:p>
            <a:endParaRPr lang="en-US" sz="2400" b="1" dirty="0" smtClean="0">
              <a:solidFill>
                <a:schemeClr val="bg1"/>
              </a:solidFill>
            </a:endParaRPr>
          </a:p>
          <a:p>
            <a:r>
              <a:rPr lang="en-US" sz="2400" b="1" dirty="0" smtClean="0">
                <a:solidFill>
                  <a:schemeClr val="bg1"/>
                </a:solidFill>
              </a:rPr>
              <a:t>while </a:t>
            </a:r>
            <a:r>
              <a:rPr lang="en-US" sz="2400" b="1" dirty="0">
                <a:solidFill>
                  <a:schemeClr val="bg1"/>
                </a:solidFill>
              </a:rPr>
              <a:t>grazing management deals with the details of the animal’s use of the pasture and the sustainability of its use.</a:t>
            </a:r>
          </a:p>
        </p:txBody>
      </p:sp>
      <p:sp>
        <p:nvSpPr>
          <p:cNvPr id="3" name="Rectangle 2"/>
          <p:cNvSpPr/>
          <p:nvPr/>
        </p:nvSpPr>
        <p:spPr>
          <a:xfrm>
            <a:off x="651933" y="796498"/>
            <a:ext cx="7730067" cy="461665"/>
          </a:xfrm>
          <a:prstGeom prst="rect">
            <a:avLst/>
          </a:prstGeom>
        </p:spPr>
        <p:txBody>
          <a:bodyPr wrap="square">
            <a:spAutoFit/>
          </a:bodyPr>
          <a:lstStyle/>
          <a:p>
            <a:pPr algn="ctr"/>
            <a:r>
              <a:rPr lang="en-US" sz="2400" b="1" dirty="0" smtClean="0">
                <a:solidFill>
                  <a:srgbClr val="2C2C2C"/>
                </a:solidFill>
              </a:rPr>
              <a:t>Rangelands </a:t>
            </a:r>
            <a:r>
              <a:rPr lang="en-US" sz="2400" b="1" dirty="0">
                <a:solidFill>
                  <a:srgbClr val="2C2C2C"/>
                </a:solidFill>
              </a:rPr>
              <a:t>management </a:t>
            </a:r>
            <a:r>
              <a:rPr lang="en-US" sz="2400" b="1" dirty="0" smtClean="0">
                <a:solidFill>
                  <a:srgbClr val="2C2C2C"/>
                </a:solidFill>
              </a:rPr>
              <a:t>and  </a:t>
            </a:r>
            <a:r>
              <a:rPr lang="en-US" sz="2400" b="1" dirty="0">
                <a:solidFill>
                  <a:srgbClr val="2C2C2C"/>
                </a:solidFill>
              </a:rPr>
              <a:t>grazing </a:t>
            </a:r>
            <a:r>
              <a:rPr lang="en-US" sz="2400" b="1" dirty="0" smtClean="0">
                <a:solidFill>
                  <a:srgbClr val="2C2C2C"/>
                </a:solidFill>
              </a:rPr>
              <a:t>management.</a:t>
            </a:r>
            <a:endParaRPr lang="en-US" dirty="0"/>
          </a:p>
        </p:txBody>
      </p:sp>
    </p:spTree>
    <p:extLst>
      <p:ext uri="{BB962C8B-B14F-4D97-AF65-F5344CB8AC3E}">
        <p14:creationId xmlns:p14="http://schemas.microsoft.com/office/powerpoint/2010/main" val="3079433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057400"/>
            <a:ext cx="8839200" cy="4770537"/>
          </a:xfrm>
          <a:prstGeom prst="rect">
            <a:avLst/>
          </a:prstGeom>
        </p:spPr>
        <p:txBody>
          <a:bodyPr wrap="square">
            <a:spAutoFit/>
          </a:bodyPr>
          <a:lstStyle/>
          <a:p>
            <a:pPr marL="342900" indent="-342900">
              <a:buFont typeface="Wingdings" pitchFamily="2" charset="2"/>
              <a:buChar char="q"/>
            </a:pPr>
            <a:r>
              <a:rPr lang="en-US" sz="2400" b="1" dirty="0">
                <a:solidFill>
                  <a:schemeClr val="bg1"/>
                </a:solidFill>
                <a:latin typeface="Calibri"/>
                <a:ea typeface="Calibri"/>
                <a:cs typeface="Arial"/>
              </a:rPr>
              <a:t>Common Property Resources (CPR) is the condition where natural resources are owned, managed and/ or used by several users, simultaneously or sequentially</a:t>
            </a:r>
            <a:r>
              <a:rPr lang="en-US" sz="2800" dirty="0" smtClean="0">
                <a:solidFill>
                  <a:schemeClr val="bg1"/>
                </a:solidFill>
                <a:latin typeface="Cambria"/>
              </a:rPr>
              <a:t>.</a:t>
            </a:r>
            <a:endParaRPr lang="en-US" sz="2800" dirty="0">
              <a:solidFill>
                <a:schemeClr val="bg1"/>
              </a:solidFill>
              <a:latin typeface="Cambria"/>
            </a:endParaRPr>
          </a:p>
          <a:p>
            <a:pPr marL="457200" indent="-457200">
              <a:buFont typeface="Wingdings" pitchFamily="2" charset="2"/>
              <a:buChar char="q"/>
            </a:pPr>
            <a:endParaRPr lang="en-US" sz="2800" dirty="0" smtClean="0">
              <a:solidFill>
                <a:schemeClr val="bg1"/>
              </a:solidFill>
              <a:latin typeface="Cambria"/>
            </a:endParaRPr>
          </a:p>
          <a:p>
            <a:pPr marL="342900" indent="-342900">
              <a:buFont typeface="Wingdings" pitchFamily="2" charset="2"/>
              <a:buChar char="q"/>
            </a:pPr>
            <a:r>
              <a:rPr lang="en-US" sz="2400" b="1" dirty="0" smtClean="0">
                <a:solidFill>
                  <a:schemeClr val="bg1"/>
                </a:solidFill>
                <a:latin typeface="Calibri"/>
                <a:ea typeface="Calibri"/>
                <a:cs typeface="Arial"/>
              </a:rPr>
              <a:t>Overgrazing.</a:t>
            </a:r>
            <a:endParaRPr lang="en-US" sz="2400" b="1" dirty="0">
              <a:solidFill>
                <a:schemeClr val="bg1"/>
              </a:solidFill>
              <a:latin typeface="Calibri"/>
              <a:ea typeface="Calibri"/>
              <a:cs typeface="Arial"/>
            </a:endParaRPr>
          </a:p>
          <a:p>
            <a:pPr marL="342900" indent="-342900">
              <a:buFont typeface="Wingdings" pitchFamily="2" charset="2"/>
              <a:buChar char="q"/>
            </a:pPr>
            <a:endParaRPr lang="en-US" sz="2400" b="1" dirty="0" smtClean="0">
              <a:solidFill>
                <a:schemeClr val="bg1"/>
              </a:solidFill>
              <a:latin typeface="Calibri"/>
              <a:ea typeface="Calibri"/>
              <a:cs typeface="Arial"/>
            </a:endParaRPr>
          </a:p>
          <a:p>
            <a:pPr marL="342900" indent="-342900">
              <a:buFont typeface="Wingdings" pitchFamily="2" charset="2"/>
              <a:buChar char="q"/>
            </a:pPr>
            <a:r>
              <a:rPr lang="en-US" sz="2400" b="1" dirty="0" smtClean="0">
                <a:solidFill>
                  <a:schemeClr val="bg1"/>
                </a:solidFill>
                <a:latin typeface="Calibri"/>
                <a:ea typeface="Calibri"/>
                <a:cs typeface="Arial"/>
              </a:rPr>
              <a:t>Rangelands not at equilibrium (arid and semi arid areas rangelands).</a:t>
            </a:r>
          </a:p>
          <a:p>
            <a:pPr marL="342900" indent="-342900">
              <a:buFont typeface="Wingdings" pitchFamily="2" charset="2"/>
              <a:buChar char="q"/>
            </a:pPr>
            <a:endParaRPr lang="en-US" sz="2400" b="1" dirty="0">
              <a:solidFill>
                <a:schemeClr val="bg1"/>
              </a:solidFill>
              <a:latin typeface="Calibri"/>
              <a:ea typeface="Calibri"/>
              <a:cs typeface="Arial"/>
            </a:endParaRPr>
          </a:p>
          <a:p>
            <a:pPr marL="342900" indent="-342900">
              <a:buFont typeface="Wingdings" pitchFamily="2" charset="2"/>
              <a:buChar char="q"/>
            </a:pPr>
            <a:r>
              <a:rPr lang="en-US" sz="2400" b="1" dirty="0" smtClean="0">
                <a:solidFill>
                  <a:schemeClr val="bg1"/>
                </a:solidFill>
                <a:latin typeface="Calibri"/>
                <a:ea typeface="Calibri"/>
                <a:cs typeface="Arial"/>
              </a:rPr>
              <a:t>Conflicts.</a:t>
            </a:r>
            <a:endParaRPr lang="en-US" sz="2400" b="1" dirty="0">
              <a:solidFill>
                <a:schemeClr val="bg1"/>
              </a:solidFill>
              <a:latin typeface="Calibri"/>
              <a:ea typeface="Calibri"/>
              <a:cs typeface="Arial"/>
            </a:endParaRPr>
          </a:p>
          <a:p>
            <a:pPr marL="457200" indent="-457200">
              <a:buFont typeface="Wingdings" pitchFamily="2" charset="2"/>
              <a:buChar char="q"/>
            </a:pPr>
            <a:endParaRPr lang="en-US" sz="2800" dirty="0">
              <a:solidFill>
                <a:schemeClr val="bg1"/>
              </a:solidFill>
              <a:latin typeface="Cambria"/>
            </a:endParaRPr>
          </a:p>
          <a:p>
            <a:endParaRPr lang="en-US" sz="2800" dirty="0">
              <a:solidFill>
                <a:schemeClr val="bg1"/>
              </a:solidFill>
            </a:endParaRPr>
          </a:p>
        </p:txBody>
      </p:sp>
    </p:spTree>
    <p:extLst>
      <p:ext uri="{BB962C8B-B14F-4D97-AF65-F5344CB8AC3E}">
        <p14:creationId xmlns:p14="http://schemas.microsoft.com/office/powerpoint/2010/main" val="32048545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2286000"/>
            <a:ext cx="8153400" cy="2478627"/>
          </a:xfrm>
          <a:prstGeom prst="rect">
            <a:avLst/>
          </a:prstGeom>
        </p:spPr>
        <p:txBody>
          <a:bodyPr wrap="square">
            <a:spAutoFit/>
          </a:bodyPr>
          <a:lstStyle/>
          <a:p>
            <a:pPr>
              <a:lnSpc>
                <a:spcPct val="107000"/>
              </a:lnSpc>
              <a:spcAft>
                <a:spcPts val="800"/>
              </a:spcAft>
            </a:pPr>
            <a:r>
              <a:rPr lang="en-US" sz="2000" b="1" dirty="0">
                <a:solidFill>
                  <a:schemeClr val="bg1"/>
                </a:solidFill>
                <a:latin typeface="Calibri"/>
                <a:ea typeface="Calibri"/>
                <a:cs typeface="Arial"/>
              </a:rPr>
              <a:t>T</a:t>
            </a:r>
            <a:r>
              <a:rPr lang="en-US" sz="2000" b="1" dirty="0" smtClean="0">
                <a:solidFill>
                  <a:schemeClr val="bg1"/>
                </a:solidFill>
                <a:latin typeface="Calibri"/>
                <a:ea typeface="Calibri"/>
                <a:cs typeface="Arial"/>
              </a:rPr>
              <a:t>he </a:t>
            </a:r>
            <a:r>
              <a:rPr lang="en-US" sz="2000" b="1" dirty="0">
                <a:solidFill>
                  <a:schemeClr val="bg1"/>
                </a:solidFill>
                <a:latin typeface="Calibri"/>
                <a:ea typeface="Calibri"/>
                <a:cs typeface="Arial"/>
              </a:rPr>
              <a:t>degree to which the integrity of the soil and ecological processes of rangeland ecosystems are sustained</a:t>
            </a:r>
            <a:r>
              <a:rPr lang="en-US" sz="2000" b="1" dirty="0" smtClean="0">
                <a:solidFill>
                  <a:schemeClr val="bg1"/>
                </a:solidFill>
                <a:latin typeface="Calibri"/>
                <a:ea typeface="Calibri"/>
                <a:cs typeface="Arial"/>
              </a:rPr>
              <a:t>.</a:t>
            </a:r>
          </a:p>
          <a:p>
            <a:pPr>
              <a:lnSpc>
                <a:spcPct val="107000"/>
              </a:lnSpc>
              <a:spcAft>
                <a:spcPts val="800"/>
              </a:spcAft>
            </a:pPr>
            <a:r>
              <a:rPr lang="en-US" sz="2000" b="1" dirty="0" smtClean="0">
                <a:solidFill>
                  <a:schemeClr val="bg1"/>
                </a:solidFill>
                <a:latin typeface="Calibri"/>
                <a:ea typeface="Calibri"/>
                <a:cs typeface="Arial"/>
              </a:rPr>
              <a:t>Rangeland </a:t>
            </a:r>
            <a:r>
              <a:rPr lang="en-US" sz="2000" b="1" dirty="0">
                <a:solidFill>
                  <a:schemeClr val="bg1"/>
                </a:solidFill>
                <a:latin typeface="Calibri"/>
                <a:ea typeface="Calibri"/>
                <a:cs typeface="Arial"/>
              </a:rPr>
              <a:t>Health Attributes:</a:t>
            </a:r>
          </a:p>
          <a:p>
            <a:pPr marL="342900" lvl="0" indent="-342900">
              <a:lnSpc>
                <a:spcPct val="107000"/>
              </a:lnSpc>
              <a:spcBef>
                <a:spcPts val="0"/>
              </a:spcBef>
              <a:spcAft>
                <a:spcPts val="800"/>
              </a:spcAft>
              <a:buFont typeface="Courier New"/>
              <a:buChar char="o"/>
            </a:pPr>
            <a:r>
              <a:rPr lang="en-US" sz="2000" b="1" dirty="0">
                <a:solidFill>
                  <a:schemeClr val="bg1"/>
                </a:solidFill>
                <a:latin typeface="Calibri"/>
                <a:ea typeface="Calibri"/>
                <a:cs typeface="Arial"/>
              </a:rPr>
              <a:t>Soil/site </a:t>
            </a:r>
            <a:endParaRPr lang="en-US" sz="2000" b="1" dirty="0" smtClean="0">
              <a:solidFill>
                <a:schemeClr val="bg1"/>
              </a:solidFill>
              <a:latin typeface="Calibri"/>
              <a:ea typeface="Calibri"/>
              <a:cs typeface="Arial"/>
            </a:endParaRPr>
          </a:p>
          <a:p>
            <a:pPr marL="342900" lvl="0" indent="-342900">
              <a:lnSpc>
                <a:spcPct val="107000"/>
              </a:lnSpc>
              <a:spcBef>
                <a:spcPts val="0"/>
              </a:spcBef>
              <a:spcAft>
                <a:spcPts val="800"/>
              </a:spcAft>
              <a:buFont typeface="Courier New"/>
              <a:buChar char="o"/>
            </a:pPr>
            <a:r>
              <a:rPr lang="en-US" sz="2000" b="1" dirty="0" smtClean="0">
                <a:solidFill>
                  <a:schemeClr val="bg1"/>
                </a:solidFill>
                <a:latin typeface="Calibri"/>
                <a:ea typeface="Calibri"/>
                <a:cs typeface="Arial"/>
              </a:rPr>
              <a:t>Hydrologic function. </a:t>
            </a:r>
          </a:p>
          <a:p>
            <a:pPr marL="342900" lvl="0" indent="-342900">
              <a:lnSpc>
                <a:spcPct val="107000"/>
              </a:lnSpc>
              <a:spcBef>
                <a:spcPts val="0"/>
              </a:spcBef>
              <a:spcAft>
                <a:spcPts val="800"/>
              </a:spcAft>
              <a:buFont typeface="Courier New"/>
              <a:buChar char="o"/>
            </a:pPr>
            <a:r>
              <a:rPr lang="en-US" sz="2000" b="1" dirty="0" smtClean="0">
                <a:solidFill>
                  <a:schemeClr val="bg1"/>
                </a:solidFill>
                <a:latin typeface="Calibri"/>
                <a:ea typeface="Calibri"/>
                <a:cs typeface="Arial"/>
              </a:rPr>
              <a:t>Integrity of the biotic community</a:t>
            </a:r>
            <a:endParaRPr lang="en-US" sz="2000" b="1" dirty="0">
              <a:solidFill>
                <a:schemeClr val="bg1"/>
              </a:solidFill>
              <a:effectLst/>
            </a:endParaRPr>
          </a:p>
        </p:txBody>
      </p:sp>
      <p:sp>
        <p:nvSpPr>
          <p:cNvPr id="3" name="Rectangle 2"/>
          <p:cNvSpPr/>
          <p:nvPr/>
        </p:nvSpPr>
        <p:spPr>
          <a:xfrm>
            <a:off x="2743200" y="761999"/>
            <a:ext cx="6121400" cy="584775"/>
          </a:xfrm>
          <a:prstGeom prst="rect">
            <a:avLst/>
          </a:prstGeom>
        </p:spPr>
        <p:txBody>
          <a:bodyPr wrap="square">
            <a:spAutoFit/>
          </a:bodyPr>
          <a:lstStyle/>
          <a:p>
            <a:r>
              <a:rPr lang="en-US" sz="3200" b="1" dirty="0">
                <a:solidFill>
                  <a:srgbClr val="2C2C2C"/>
                </a:solidFill>
                <a:latin typeface="Calibri"/>
                <a:ea typeface="Calibri"/>
                <a:cs typeface="Arial"/>
              </a:rPr>
              <a:t>Rangeland </a:t>
            </a:r>
            <a:r>
              <a:rPr lang="en-US" sz="3200" b="1" dirty="0" smtClean="0">
                <a:solidFill>
                  <a:srgbClr val="2C2C2C"/>
                </a:solidFill>
                <a:latin typeface="Calibri"/>
                <a:ea typeface="Calibri"/>
                <a:cs typeface="Arial"/>
              </a:rPr>
              <a:t>Health </a:t>
            </a:r>
            <a:endParaRPr lang="en-US" sz="3200" b="1" dirty="0"/>
          </a:p>
        </p:txBody>
      </p:sp>
      <p:sp>
        <p:nvSpPr>
          <p:cNvPr id="4" name="TextBox 3"/>
          <p:cNvSpPr txBox="1"/>
          <p:nvPr/>
        </p:nvSpPr>
        <p:spPr>
          <a:xfrm>
            <a:off x="2362200" y="5068916"/>
            <a:ext cx="7696200" cy="461665"/>
          </a:xfrm>
          <a:prstGeom prst="rect">
            <a:avLst/>
          </a:prstGeom>
          <a:noFill/>
        </p:spPr>
        <p:txBody>
          <a:bodyPr wrap="square" rtlCol="0">
            <a:spAutoFit/>
          </a:bodyPr>
          <a:lstStyle/>
          <a:p>
            <a:r>
              <a:rPr lang="en-US" sz="2400" b="1" dirty="0" smtClean="0">
                <a:solidFill>
                  <a:schemeClr val="bg1"/>
                </a:solidFill>
              </a:rPr>
              <a:t>Climate change opportunities</a:t>
            </a:r>
            <a:endParaRPr lang="en-US" sz="2400" b="1" dirty="0">
              <a:solidFill>
                <a:schemeClr val="bg1"/>
              </a:solidFill>
            </a:endParaRPr>
          </a:p>
        </p:txBody>
      </p:sp>
    </p:spTree>
    <p:extLst>
      <p:ext uri="{BB962C8B-B14F-4D97-AF65-F5344CB8AC3E}">
        <p14:creationId xmlns:p14="http://schemas.microsoft.com/office/powerpoint/2010/main" val="4186770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582341"/>
            <a:ext cx="8153400" cy="5047536"/>
          </a:xfrm>
          <a:prstGeom prst="rect">
            <a:avLst/>
          </a:prstGeom>
        </p:spPr>
        <p:txBody>
          <a:bodyPr wrap="square">
            <a:spAutoFit/>
          </a:bodyPr>
          <a:lstStyle/>
          <a:p>
            <a:endParaRPr lang="en-US" dirty="0" smtClean="0">
              <a:solidFill>
                <a:schemeClr val="bg1"/>
              </a:solidFill>
            </a:endParaRPr>
          </a:p>
          <a:p>
            <a:pPr marL="285750" indent="-285750">
              <a:buFont typeface="Wingdings" pitchFamily="2" charset="2"/>
              <a:buChar char="q"/>
            </a:pPr>
            <a:r>
              <a:rPr lang="en-US" sz="2400" b="1" dirty="0">
                <a:solidFill>
                  <a:schemeClr val="bg1"/>
                </a:solidFill>
                <a:latin typeface="Open Sans"/>
              </a:rPr>
              <a:t>Pastoralism is the main livelihood for an estimated 268 million people and represents 10 to 44 percent of the gross domestic product (GDP) of African countries</a:t>
            </a:r>
            <a:r>
              <a:rPr lang="en-US" sz="2400" dirty="0" smtClean="0">
                <a:solidFill>
                  <a:schemeClr val="bg1"/>
                </a:solidFill>
                <a:latin typeface="Open Sans"/>
              </a:rPr>
              <a:t>.</a:t>
            </a:r>
          </a:p>
          <a:p>
            <a:r>
              <a:rPr lang="en-US" sz="1600" dirty="0" smtClean="0">
                <a:solidFill>
                  <a:schemeClr val="bg1"/>
                </a:solidFill>
                <a:latin typeface="Open Sans"/>
              </a:rPr>
              <a:t>                  </a:t>
            </a:r>
            <a:r>
              <a:rPr lang="en-US" sz="1600" i="1" dirty="0" smtClean="0">
                <a:solidFill>
                  <a:schemeClr val="bg1"/>
                </a:solidFill>
                <a:latin typeface="Open Sans"/>
              </a:rPr>
              <a:t>https</a:t>
            </a:r>
            <a:r>
              <a:rPr lang="en-US" sz="1600" i="1" dirty="0">
                <a:solidFill>
                  <a:schemeClr val="bg1"/>
                </a:solidFill>
                <a:latin typeface="Open Sans"/>
              </a:rPr>
              <a:t>://documents.worldbank.org/en/publication/documents-reports/</a:t>
            </a:r>
            <a:endParaRPr lang="en-US" sz="1600" i="1" dirty="0" smtClean="0">
              <a:solidFill>
                <a:schemeClr val="bg1"/>
              </a:solidFill>
              <a:latin typeface="Open Sans"/>
            </a:endParaRPr>
          </a:p>
          <a:p>
            <a:endParaRPr lang="en-US" sz="2400" dirty="0" smtClean="0">
              <a:solidFill>
                <a:schemeClr val="bg1"/>
              </a:solidFill>
              <a:latin typeface="Open Sans"/>
            </a:endParaRPr>
          </a:p>
          <a:p>
            <a:pPr marL="285750" indent="-285750">
              <a:buFont typeface="Wingdings" pitchFamily="2" charset="2"/>
              <a:buChar char="q"/>
            </a:pPr>
            <a:r>
              <a:rPr lang="en-US" sz="2400" b="1" dirty="0" smtClean="0">
                <a:solidFill>
                  <a:schemeClr val="bg1"/>
                </a:solidFill>
              </a:rPr>
              <a:t>According (ILRI), the economic value of pastoralism in Africa is estimated at US$1.3 trillion; this is equivalent to 30% of the continent's gross domestic product (GDP).</a:t>
            </a:r>
          </a:p>
          <a:p>
            <a:pPr marL="285750" indent="-285750">
              <a:buFont typeface="Wingdings" pitchFamily="2" charset="2"/>
              <a:buChar char="q"/>
            </a:pPr>
            <a:endParaRPr lang="en-US" sz="2400" b="1" dirty="0" smtClean="0">
              <a:solidFill>
                <a:schemeClr val="bg1"/>
              </a:solidFill>
            </a:endParaRPr>
          </a:p>
          <a:p>
            <a:pPr marL="285750" indent="-285750">
              <a:buFont typeface="Wingdings" pitchFamily="2" charset="2"/>
              <a:buChar char="q"/>
            </a:pPr>
            <a:r>
              <a:rPr lang="en-US" sz="2400" b="1" dirty="0" smtClean="0">
                <a:solidFill>
                  <a:schemeClr val="bg1"/>
                </a:solidFill>
              </a:rPr>
              <a:t>In  Central Asian countries like Kyrgyzstan pastoralism represents about 20% of GDP (WISP, 2008) </a:t>
            </a:r>
          </a:p>
          <a:p>
            <a:pPr algn="ctr"/>
            <a:r>
              <a:rPr lang="en-US" sz="1600" i="1" dirty="0">
                <a:solidFill>
                  <a:schemeClr val="bg1"/>
                </a:solidFill>
              </a:rPr>
              <a:t>World Initiative for Sustainable </a:t>
            </a:r>
            <a:r>
              <a:rPr lang="en-US" sz="1600" i="1" dirty="0" smtClean="0">
                <a:solidFill>
                  <a:schemeClr val="bg1"/>
                </a:solidFill>
              </a:rPr>
              <a:t>Pastoralism (WISP)</a:t>
            </a:r>
            <a:endParaRPr lang="en-US" sz="1600" i="1" dirty="0">
              <a:solidFill>
                <a:schemeClr val="bg1"/>
              </a:solidFill>
            </a:endParaRPr>
          </a:p>
        </p:txBody>
      </p:sp>
      <p:sp>
        <p:nvSpPr>
          <p:cNvPr id="3" name="Rectangle 2"/>
          <p:cNvSpPr/>
          <p:nvPr/>
        </p:nvSpPr>
        <p:spPr>
          <a:xfrm>
            <a:off x="990599" y="914400"/>
            <a:ext cx="4232275" cy="584775"/>
          </a:xfrm>
          <a:prstGeom prst="rect">
            <a:avLst/>
          </a:prstGeom>
        </p:spPr>
        <p:txBody>
          <a:bodyPr wrap="square">
            <a:spAutoFit/>
          </a:bodyPr>
          <a:lstStyle/>
          <a:p>
            <a:pPr lvl="0"/>
            <a:r>
              <a:rPr lang="en-US" sz="3200" b="1" dirty="0">
                <a:solidFill>
                  <a:srgbClr val="2C2C2C"/>
                </a:solidFill>
              </a:rPr>
              <a:t>Economic importance</a:t>
            </a:r>
            <a:r>
              <a:rPr lang="en-US" dirty="0">
                <a:solidFill>
                  <a:srgbClr val="2C2C2C"/>
                </a:solidFill>
              </a:rPr>
              <a:t>:</a:t>
            </a:r>
          </a:p>
        </p:txBody>
      </p:sp>
    </p:spTree>
    <p:extLst>
      <p:ext uri="{BB962C8B-B14F-4D97-AF65-F5344CB8AC3E}">
        <p14:creationId xmlns:p14="http://schemas.microsoft.com/office/powerpoint/2010/main" val="17304273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52400"/>
            <a:ext cx="6937375" cy="6705600"/>
          </a:xfrm>
          <a:prstGeom prst="rect">
            <a:avLst/>
          </a:prstGeom>
          <a:noFill/>
          <a:ln>
            <a:noFill/>
          </a:ln>
        </p:spPr>
      </p:pic>
    </p:spTree>
    <p:extLst>
      <p:ext uri="{BB962C8B-B14F-4D97-AF65-F5344CB8AC3E}">
        <p14:creationId xmlns:p14="http://schemas.microsoft.com/office/powerpoint/2010/main" val="11904524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304800"/>
            <a:ext cx="8534400" cy="3879524"/>
          </a:xfrm>
          <a:prstGeom prst="rect">
            <a:avLst/>
          </a:prstGeom>
        </p:spPr>
        <p:txBody>
          <a:bodyPr wrap="square">
            <a:spAutoFit/>
          </a:bodyPr>
          <a:lstStyle/>
          <a:p>
            <a:pPr marL="685800" marR="0">
              <a:lnSpc>
                <a:spcPct val="115000"/>
              </a:lnSpc>
              <a:spcBef>
                <a:spcPts val="0"/>
              </a:spcBef>
              <a:spcAft>
                <a:spcPts val="0"/>
              </a:spcAft>
            </a:pPr>
            <a:endParaRPr lang="en-US" sz="1600" dirty="0">
              <a:solidFill>
                <a:schemeClr val="bg1"/>
              </a:solidFill>
              <a:latin typeface="Calibri"/>
              <a:ea typeface="Calibri"/>
              <a:cs typeface="Arial"/>
            </a:endParaRPr>
          </a:p>
          <a:p>
            <a:pPr>
              <a:lnSpc>
                <a:spcPct val="115000"/>
              </a:lnSpc>
            </a:pPr>
            <a:r>
              <a:rPr lang="en-US" b="1" dirty="0">
                <a:solidFill>
                  <a:schemeClr val="bg1"/>
                </a:solidFill>
                <a:latin typeface="Calibri"/>
                <a:ea typeface="Calibri"/>
                <a:cs typeface="Arial"/>
              </a:rPr>
              <a:t>Biodiversity conservation</a:t>
            </a:r>
            <a:endParaRPr lang="en-US" sz="1600" dirty="0">
              <a:solidFill>
                <a:schemeClr val="bg1"/>
              </a:solidFill>
              <a:latin typeface="Calibri"/>
              <a:ea typeface="Calibri"/>
              <a:cs typeface="Arial"/>
            </a:endParaRPr>
          </a:p>
          <a:p>
            <a:pPr marL="457200" marR="0">
              <a:lnSpc>
                <a:spcPct val="115000"/>
              </a:lnSpc>
              <a:spcBef>
                <a:spcPts val="0"/>
              </a:spcBef>
              <a:spcAft>
                <a:spcPts val="0"/>
              </a:spcAft>
            </a:pPr>
            <a:r>
              <a:rPr lang="en-US" b="1" dirty="0">
                <a:solidFill>
                  <a:schemeClr val="bg1"/>
                </a:solidFill>
                <a:latin typeface="Calibri"/>
                <a:ea typeface="Calibri"/>
                <a:cs typeface="Arial"/>
              </a:rPr>
              <a:t>Animal and plant genetic resources </a:t>
            </a:r>
            <a:endParaRPr lang="en-US" sz="1600" dirty="0">
              <a:solidFill>
                <a:schemeClr val="bg1"/>
              </a:solidFill>
              <a:latin typeface="Calibri"/>
              <a:ea typeface="Calibri"/>
              <a:cs typeface="Arial"/>
            </a:endParaRPr>
          </a:p>
          <a:p>
            <a:pPr marL="457200" marR="0">
              <a:lnSpc>
                <a:spcPct val="115000"/>
              </a:lnSpc>
              <a:spcBef>
                <a:spcPts val="0"/>
              </a:spcBef>
              <a:spcAft>
                <a:spcPts val="0"/>
              </a:spcAft>
            </a:pPr>
            <a:r>
              <a:rPr lang="en-US" b="1" dirty="0">
                <a:solidFill>
                  <a:schemeClr val="bg1"/>
                </a:solidFill>
                <a:latin typeface="Calibri"/>
                <a:ea typeface="Calibri"/>
                <a:cs typeface="Arial"/>
              </a:rPr>
              <a:t>Environmental </a:t>
            </a:r>
            <a:r>
              <a:rPr lang="en-US" b="1" dirty="0" smtClean="0">
                <a:solidFill>
                  <a:schemeClr val="bg1"/>
                </a:solidFill>
                <a:latin typeface="Calibri"/>
                <a:ea typeface="Calibri"/>
                <a:cs typeface="Arial"/>
              </a:rPr>
              <a:t>health</a:t>
            </a:r>
            <a:endParaRPr lang="en-US" sz="1600" dirty="0">
              <a:solidFill>
                <a:schemeClr val="bg1"/>
              </a:solidFill>
              <a:latin typeface="Calibri"/>
              <a:ea typeface="Calibri"/>
              <a:cs typeface="Arial"/>
            </a:endParaRPr>
          </a:p>
          <a:p>
            <a:pPr>
              <a:lnSpc>
                <a:spcPct val="115000"/>
              </a:lnSpc>
            </a:pPr>
            <a:r>
              <a:rPr lang="en-US" b="1" dirty="0">
                <a:solidFill>
                  <a:schemeClr val="bg1"/>
                </a:solidFill>
                <a:latin typeface="Calibri"/>
                <a:ea typeface="Calibri"/>
                <a:cs typeface="Arial"/>
              </a:rPr>
              <a:t>General environmental services</a:t>
            </a:r>
            <a:endParaRPr lang="en-US" sz="1600" dirty="0">
              <a:solidFill>
                <a:schemeClr val="bg1"/>
              </a:solidFill>
              <a:latin typeface="Calibri"/>
              <a:ea typeface="Calibri"/>
              <a:cs typeface="Arial"/>
            </a:endParaRPr>
          </a:p>
          <a:p>
            <a:pPr marL="342900" marR="0" lvl="0" indent="-342900">
              <a:lnSpc>
                <a:spcPct val="115000"/>
              </a:lnSpc>
              <a:spcBef>
                <a:spcPts val="0"/>
              </a:spcBef>
              <a:spcAft>
                <a:spcPts val="0"/>
              </a:spcAft>
              <a:buFont typeface="Wingdings"/>
              <a:buChar char=""/>
            </a:pPr>
            <a:r>
              <a:rPr lang="en-US" b="1" dirty="0">
                <a:solidFill>
                  <a:schemeClr val="bg1"/>
                </a:solidFill>
                <a:latin typeface="Calibri"/>
                <a:ea typeface="Calibri"/>
                <a:cs typeface="Arial"/>
              </a:rPr>
              <a:t>maintaining vegetation</a:t>
            </a:r>
            <a:endParaRPr lang="en-US" sz="1600" dirty="0">
              <a:solidFill>
                <a:schemeClr val="bg1"/>
              </a:solidFill>
              <a:latin typeface="Calibri"/>
              <a:ea typeface="Calibri"/>
              <a:cs typeface="Arial"/>
            </a:endParaRPr>
          </a:p>
          <a:p>
            <a:pPr marL="342900" marR="0" lvl="0" indent="-342900">
              <a:lnSpc>
                <a:spcPct val="115000"/>
              </a:lnSpc>
              <a:spcBef>
                <a:spcPts val="0"/>
              </a:spcBef>
              <a:spcAft>
                <a:spcPts val="0"/>
              </a:spcAft>
              <a:buFont typeface="Wingdings"/>
              <a:buChar char=""/>
            </a:pPr>
            <a:r>
              <a:rPr lang="en-US" b="1" dirty="0">
                <a:solidFill>
                  <a:schemeClr val="bg1"/>
                </a:solidFill>
                <a:latin typeface="Calibri"/>
                <a:ea typeface="Calibri"/>
                <a:cs typeface="Arial"/>
              </a:rPr>
              <a:t>Capture carbon,</a:t>
            </a:r>
            <a:endParaRPr lang="en-US" sz="1600" dirty="0">
              <a:solidFill>
                <a:schemeClr val="bg1"/>
              </a:solidFill>
              <a:latin typeface="Calibri"/>
              <a:ea typeface="Calibri"/>
              <a:cs typeface="Arial"/>
            </a:endParaRPr>
          </a:p>
          <a:p>
            <a:pPr marL="342900" marR="0" lvl="0" indent="-342900">
              <a:lnSpc>
                <a:spcPct val="115000"/>
              </a:lnSpc>
              <a:spcBef>
                <a:spcPts val="0"/>
              </a:spcBef>
              <a:spcAft>
                <a:spcPts val="0"/>
              </a:spcAft>
              <a:buFont typeface="Wingdings"/>
              <a:buChar char=""/>
            </a:pPr>
            <a:r>
              <a:rPr lang="en-US" b="1" dirty="0">
                <a:solidFill>
                  <a:schemeClr val="bg1"/>
                </a:solidFill>
                <a:latin typeface="Calibri"/>
                <a:ea typeface="Calibri"/>
                <a:cs typeface="Arial"/>
              </a:rPr>
              <a:t>reducing erosion, improving soils and facilitating</a:t>
            </a:r>
            <a:endParaRPr lang="en-US" sz="1600" dirty="0">
              <a:solidFill>
                <a:schemeClr val="bg1"/>
              </a:solidFill>
              <a:latin typeface="Calibri"/>
              <a:ea typeface="Calibri"/>
              <a:cs typeface="Arial"/>
            </a:endParaRPr>
          </a:p>
          <a:p>
            <a:pPr marL="342900" marR="0" lvl="0" indent="-342900" algn="just">
              <a:lnSpc>
                <a:spcPct val="115000"/>
              </a:lnSpc>
              <a:spcBef>
                <a:spcPts val="0"/>
              </a:spcBef>
              <a:spcAft>
                <a:spcPts val="0"/>
              </a:spcAft>
              <a:buFont typeface="Wingdings"/>
              <a:buChar char=""/>
            </a:pPr>
            <a:r>
              <a:rPr lang="en-US" b="1" dirty="0">
                <a:solidFill>
                  <a:schemeClr val="bg1"/>
                </a:solidFill>
                <a:latin typeface="Calibri"/>
                <a:ea typeface="Calibri"/>
                <a:cs typeface="Arial"/>
              </a:rPr>
              <a:t>Water holding capacity and regulation </a:t>
            </a:r>
            <a:r>
              <a:rPr lang="en-US" b="1" dirty="0" smtClean="0">
                <a:solidFill>
                  <a:schemeClr val="bg1"/>
                </a:solidFill>
                <a:latin typeface="Calibri"/>
                <a:ea typeface="Calibri"/>
                <a:cs typeface="Arial"/>
              </a:rPr>
              <a:t>services</a:t>
            </a:r>
            <a:endParaRPr lang="en-US" sz="1600" dirty="0">
              <a:solidFill>
                <a:schemeClr val="bg1"/>
              </a:solidFill>
              <a:latin typeface="Calibri"/>
              <a:ea typeface="Calibri"/>
              <a:cs typeface="Arial"/>
            </a:endParaRPr>
          </a:p>
          <a:p>
            <a:pPr>
              <a:lnSpc>
                <a:spcPct val="115000"/>
              </a:lnSpc>
            </a:pPr>
            <a:r>
              <a:rPr lang="en-US" b="1" dirty="0">
                <a:solidFill>
                  <a:schemeClr val="bg1"/>
                </a:solidFill>
                <a:latin typeface="Calibri"/>
                <a:ea typeface="Calibri"/>
                <a:cs typeface="Arial"/>
              </a:rPr>
              <a:t>Climate change</a:t>
            </a:r>
            <a:endParaRPr lang="en-US" sz="1600" dirty="0">
              <a:solidFill>
                <a:schemeClr val="bg1"/>
              </a:solidFill>
              <a:latin typeface="Calibri"/>
              <a:ea typeface="Calibri"/>
              <a:cs typeface="Arial"/>
            </a:endParaRPr>
          </a:p>
          <a:p>
            <a:pPr marL="342900" marR="0" lvl="0" indent="-342900">
              <a:lnSpc>
                <a:spcPct val="115000"/>
              </a:lnSpc>
              <a:spcBef>
                <a:spcPts val="0"/>
              </a:spcBef>
              <a:spcAft>
                <a:spcPts val="0"/>
              </a:spcAft>
              <a:buFont typeface="Wingdings"/>
              <a:buChar char=""/>
            </a:pPr>
            <a:r>
              <a:rPr lang="en-US" b="1" dirty="0">
                <a:solidFill>
                  <a:schemeClr val="bg1"/>
                </a:solidFill>
                <a:latin typeface="Calibri"/>
                <a:ea typeface="Calibri"/>
                <a:cs typeface="Arial"/>
              </a:rPr>
              <a:t>Adaptation through mobility</a:t>
            </a:r>
            <a:endParaRPr lang="en-US" sz="1600" dirty="0">
              <a:solidFill>
                <a:schemeClr val="bg1"/>
              </a:solidFill>
              <a:latin typeface="Calibri"/>
              <a:ea typeface="Calibri"/>
              <a:cs typeface="Arial"/>
            </a:endParaRPr>
          </a:p>
          <a:p>
            <a:pPr marL="342900" marR="0" lvl="0" indent="-342900">
              <a:lnSpc>
                <a:spcPct val="115000"/>
              </a:lnSpc>
              <a:spcBef>
                <a:spcPts val="0"/>
              </a:spcBef>
              <a:spcAft>
                <a:spcPts val="0"/>
              </a:spcAft>
              <a:buFont typeface="Wingdings"/>
              <a:buChar char=""/>
            </a:pPr>
            <a:r>
              <a:rPr lang="en-US" b="1" dirty="0">
                <a:solidFill>
                  <a:schemeClr val="bg1"/>
                </a:solidFill>
                <a:latin typeface="Calibri"/>
                <a:ea typeface="Calibri"/>
                <a:cs typeface="Arial"/>
              </a:rPr>
              <a:t>Carbon Sequestration potential of grasslands</a:t>
            </a:r>
            <a:endParaRPr lang="en-US" sz="1600" dirty="0">
              <a:solidFill>
                <a:schemeClr val="bg1"/>
              </a:solidFill>
              <a:effectLst/>
              <a:latin typeface="Calibri"/>
              <a:ea typeface="Calibri"/>
              <a:cs typeface="Arial"/>
            </a:endParaRPr>
          </a:p>
        </p:txBody>
      </p:sp>
      <p:sp>
        <p:nvSpPr>
          <p:cNvPr id="3" name="Rectangle 2"/>
          <p:cNvSpPr/>
          <p:nvPr/>
        </p:nvSpPr>
        <p:spPr>
          <a:xfrm>
            <a:off x="1752600" y="150810"/>
            <a:ext cx="5578475" cy="558743"/>
          </a:xfrm>
          <a:prstGeom prst="rect">
            <a:avLst/>
          </a:prstGeom>
        </p:spPr>
        <p:txBody>
          <a:bodyPr wrap="square">
            <a:spAutoFit/>
          </a:bodyPr>
          <a:lstStyle/>
          <a:p>
            <a:pPr lvl="0" algn="ctr">
              <a:lnSpc>
                <a:spcPct val="115000"/>
              </a:lnSpc>
            </a:pPr>
            <a:r>
              <a:rPr lang="en-US" sz="2800" b="1" dirty="0">
                <a:solidFill>
                  <a:srgbClr val="2C2C2C"/>
                </a:solidFill>
                <a:latin typeface="Calibri"/>
                <a:ea typeface="Calibri"/>
                <a:cs typeface="Arial"/>
              </a:rPr>
              <a:t>Environmental Importance</a:t>
            </a:r>
            <a:endParaRPr lang="en-US" sz="2000" dirty="0">
              <a:solidFill>
                <a:srgbClr val="2C2C2C"/>
              </a:solidFill>
              <a:latin typeface="Calibri"/>
              <a:ea typeface="Calibri"/>
              <a:cs typeface="Arial"/>
            </a:endParaRPr>
          </a:p>
        </p:txBody>
      </p:sp>
      <p:sp>
        <p:nvSpPr>
          <p:cNvPr id="4" name="TextBox 3"/>
          <p:cNvSpPr txBox="1"/>
          <p:nvPr/>
        </p:nvSpPr>
        <p:spPr>
          <a:xfrm>
            <a:off x="533400" y="4419600"/>
            <a:ext cx="7543800" cy="1477328"/>
          </a:xfrm>
          <a:prstGeom prst="rect">
            <a:avLst/>
          </a:prstGeom>
          <a:noFill/>
        </p:spPr>
        <p:txBody>
          <a:bodyPr wrap="square" rtlCol="0">
            <a:spAutoFit/>
          </a:bodyPr>
          <a:lstStyle/>
          <a:p>
            <a:r>
              <a:rPr lang="en-US" dirty="0">
                <a:solidFill>
                  <a:schemeClr val="bg1"/>
                </a:solidFill>
                <a:latin typeface="Times New Roman"/>
                <a:ea typeface="Calibri"/>
              </a:rPr>
              <a:t>A herd of 1000 transhumant sheep in </a:t>
            </a:r>
            <a:r>
              <a:rPr lang="en-US" dirty="0" smtClean="0">
                <a:solidFill>
                  <a:schemeClr val="bg1"/>
                </a:solidFill>
                <a:latin typeface="Times New Roman"/>
                <a:ea typeface="Calibri"/>
              </a:rPr>
              <a:t>Spain:</a:t>
            </a:r>
          </a:p>
          <a:p>
            <a:r>
              <a:rPr lang="en-US" dirty="0" smtClean="0">
                <a:solidFill>
                  <a:schemeClr val="bg1"/>
                </a:solidFill>
                <a:latin typeface="Times New Roman"/>
                <a:ea typeface="Calibri"/>
              </a:rPr>
              <a:t>Transports </a:t>
            </a:r>
            <a:r>
              <a:rPr lang="en-US" dirty="0">
                <a:solidFill>
                  <a:schemeClr val="bg1"/>
                </a:solidFill>
                <a:latin typeface="Times New Roman"/>
                <a:ea typeface="Calibri"/>
              </a:rPr>
              <a:t>as many as 200 million ingested seeds along </a:t>
            </a:r>
            <a:r>
              <a:rPr lang="en-US" dirty="0" smtClean="0">
                <a:solidFill>
                  <a:schemeClr val="bg1"/>
                </a:solidFill>
                <a:latin typeface="Times New Roman"/>
                <a:ea typeface="Calibri"/>
              </a:rPr>
              <a:t>routes during </a:t>
            </a:r>
            <a:r>
              <a:rPr lang="en-US" dirty="0">
                <a:solidFill>
                  <a:schemeClr val="bg1"/>
                </a:solidFill>
                <a:latin typeface="Times New Roman"/>
                <a:ea typeface="Calibri"/>
              </a:rPr>
              <a:t>their 1,500 Km long </a:t>
            </a:r>
            <a:r>
              <a:rPr lang="en-US" dirty="0" smtClean="0">
                <a:solidFill>
                  <a:schemeClr val="bg1"/>
                </a:solidFill>
                <a:latin typeface="Times New Roman"/>
                <a:ea typeface="Calibri"/>
              </a:rPr>
              <a:t>migration. </a:t>
            </a:r>
            <a:r>
              <a:rPr lang="en-US" dirty="0">
                <a:solidFill>
                  <a:schemeClr val="bg1"/>
                </a:solidFill>
                <a:latin typeface="Times New Roman"/>
                <a:ea typeface="Calibri"/>
              </a:rPr>
              <a:t>with a mean dispersal distance of 40 Km – other means of dispersal such as seeds attached to the fleece, or seed spitting should be added to this figure.</a:t>
            </a:r>
            <a:endParaRPr lang="en-US" dirty="0">
              <a:solidFill>
                <a:schemeClr val="bg1"/>
              </a:solidFill>
            </a:endParaRPr>
          </a:p>
        </p:txBody>
      </p:sp>
    </p:spTree>
    <p:extLst>
      <p:ext uri="{BB962C8B-B14F-4D97-AF65-F5344CB8AC3E}">
        <p14:creationId xmlns:p14="http://schemas.microsoft.com/office/powerpoint/2010/main" val="41433590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905000"/>
            <a:ext cx="8382000" cy="4056495"/>
          </a:xfrm>
          <a:prstGeom prst="rect">
            <a:avLst/>
          </a:prstGeom>
        </p:spPr>
        <p:txBody>
          <a:bodyPr wrap="square">
            <a:spAutoFit/>
          </a:bodyPr>
          <a:lstStyle/>
          <a:p>
            <a:pPr>
              <a:lnSpc>
                <a:spcPct val="115000"/>
              </a:lnSpc>
            </a:pPr>
            <a:r>
              <a:rPr lang="en-US" sz="2000" b="1" dirty="0" smtClean="0">
                <a:solidFill>
                  <a:srgbClr val="2C2C2C"/>
                </a:solidFill>
                <a:latin typeface="Calibri"/>
                <a:ea typeface="Calibri"/>
                <a:cs typeface="Arial"/>
              </a:rPr>
              <a:t>1</a:t>
            </a:r>
            <a:r>
              <a:rPr lang="en-US" sz="2000" b="1" dirty="0">
                <a:solidFill>
                  <a:srgbClr val="2C2C2C"/>
                </a:solidFill>
                <a:latin typeface="Calibri"/>
                <a:ea typeface="Calibri"/>
                <a:cs typeface="Arial"/>
              </a:rPr>
              <a:t>. Data is scarce regarding the value of sales and consumption of</a:t>
            </a:r>
            <a:endParaRPr lang="en-US" sz="1600" b="1" dirty="0">
              <a:solidFill>
                <a:srgbClr val="2C2C2C"/>
              </a:solidFill>
              <a:latin typeface="Calibri"/>
              <a:ea typeface="Calibri"/>
              <a:cs typeface="Arial"/>
            </a:endParaRPr>
          </a:p>
          <a:p>
            <a:pPr>
              <a:lnSpc>
                <a:spcPct val="115000"/>
              </a:lnSpc>
            </a:pPr>
            <a:r>
              <a:rPr lang="en-US" sz="2000" b="1" dirty="0">
                <a:solidFill>
                  <a:srgbClr val="2C2C2C"/>
                </a:solidFill>
                <a:latin typeface="Calibri"/>
                <a:ea typeface="Calibri"/>
                <a:cs typeface="Arial"/>
              </a:rPr>
              <a:t>Livestock and livestock products</a:t>
            </a:r>
            <a:endParaRPr lang="en-US" sz="1600" b="1" dirty="0">
              <a:solidFill>
                <a:srgbClr val="2C2C2C"/>
              </a:solidFill>
              <a:latin typeface="Calibri"/>
              <a:ea typeface="Calibri"/>
              <a:cs typeface="Arial"/>
            </a:endParaRPr>
          </a:p>
          <a:p>
            <a:pPr>
              <a:lnSpc>
                <a:spcPct val="115000"/>
              </a:lnSpc>
            </a:pPr>
            <a:r>
              <a:rPr lang="en-US" sz="2000" b="1" dirty="0">
                <a:solidFill>
                  <a:srgbClr val="2C2C2C"/>
                </a:solidFill>
                <a:latin typeface="Calibri"/>
                <a:ea typeface="Calibri"/>
                <a:cs typeface="Arial"/>
              </a:rPr>
              <a:t> </a:t>
            </a:r>
            <a:endParaRPr lang="en-US" sz="1600" b="1" dirty="0">
              <a:solidFill>
                <a:srgbClr val="2C2C2C"/>
              </a:solidFill>
              <a:latin typeface="Calibri"/>
              <a:ea typeface="Calibri"/>
              <a:cs typeface="Arial"/>
            </a:endParaRPr>
          </a:p>
          <a:p>
            <a:pPr>
              <a:lnSpc>
                <a:spcPct val="115000"/>
              </a:lnSpc>
            </a:pPr>
            <a:r>
              <a:rPr lang="en-US" sz="2000" b="1" dirty="0">
                <a:solidFill>
                  <a:srgbClr val="2C2C2C"/>
                </a:solidFill>
                <a:latin typeface="Calibri"/>
                <a:ea typeface="Calibri"/>
                <a:cs typeface="Arial"/>
              </a:rPr>
              <a:t>2. Indirect values associated with pastoralism, such as tourism, the</a:t>
            </a:r>
            <a:endParaRPr lang="en-US" sz="1600" b="1" dirty="0">
              <a:solidFill>
                <a:srgbClr val="2C2C2C"/>
              </a:solidFill>
              <a:latin typeface="Calibri"/>
              <a:ea typeface="Calibri"/>
              <a:cs typeface="Arial"/>
            </a:endParaRPr>
          </a:p>
          <a:p>
            <a:pPr>
              <a:lnSpc>
                <a:spcPct val="115000"/>
              </a:lnSpc>
            </a:pPr>
            <a:r>
              <a:rPr lang="en-US" sz="2000" b="1" dirty="0">
                <a:solidFill>
                  <a:srgbClr val="2C2C2C"/>
                </a:solidFill>
                <a:latin typeface="Calibri"/>
                <a:ea typeface="Calibri"/>
                <a:cs typeface="Arial"/>
              </a:rPr>
              <a:t>and ecosystem health that are poorly understood;</a:t>
            </a:r>
            <a:endParaRPr lang="en-US" sz="1600" b="1" dirty="0">
              <a:solidFill>
                <a:srgbClr val="2C2C2C"/>
              </a:solidFill>
              <a:latin typeface="Calibri"/>
              <a:ea typeface="Calibri"/>
              <a:cs typeface="Arial"/>
            </a:endParaRPr>
          </a:p>
          <a:p>
            <a:pPr>
              <a:lnSpc>
                <a:spcPct val="115000"/>
              </a:lnSpc>
            </a:pPr>
            <a:r>
              <a:rPr lang="en-US" sz="2000" b="1" dirty="0">
                <a:solidFill>
                  <a:srgbClr val="2C2C2C"/>
                </a:solidFill>
                <a:latin typeface="Calibri"/>
                <a:ea typeface="Calibri"/>
                <a:cs typeface="Arial"/>
              </a:rPr>
              <a:t> </a:t>
            </a:r>
            <a:endParaRPr lang="en-US" sz="1600" b="1" dirty="0">
              <a:solidFill>
                <a:srgbClr val="2C2C2C"/>
              </a:solidFill>
              <a:latin typeface="Calibri"/>
              <a:ea typeface="Calibri"/>
              <a:cs typeface="Arial"/>
            </a:endParaRPr>
          </a:p>
          <a:p>
            <a:pPr>
              <a:lnSpc>
                <a:spcPct val="115000"/>
              </a:lnSpc>
            </a:pPr>
            <a:r>
              <a:rPr lang="en-US" sz="2000" b="1" dirty="0">
                <a:solidFill>
                  <a:srgbClr val="2C2C2C"/>
                </a:solidFill>
                <a:latin typeface="Calibri"/>
                <a:ea typeface="Calibri"/>
                <a:cs typeface="Arial"/>
              </a:rPr>
              <a:t>3. The social and cultural values of livestock and livestock products,</a:t>
            </a:r>
            <a:endParaRPr lang="en-US" sz="1600" b="1" dirty="0">
              <a:solidFill>
                <a:srgbClr val="2C2C2C"/>
              </a:solidFill>
              <a:latin typeface="Calibri"/>
              <a:ea typeface="Calibri"/>
              <a:cs typeface="Arial"/>
            </a:endParaRPr>
          </a:p>
          <a:p>
            <a:pPr>
              <a:lnSpc>
                <a:spcPct val="115000"/>
              </a:lnSpc>
            </a:pPr>
            <a:r>
              <a:rPr lang="en-US" sz="2000" b="1" dirty="0">
                <a:solidFill>
                  <a:srgbClr val="2C2C2C"/>
                </a:solidFill>
                <a:latin typeface="Calibri"/>
                <a:ea typeface="Calibri"/>
                <a:cs typeface="Arial"/>
              </a:rPr>
              <a:t>Including the value of social capital, are rarely measured.</a:t>
            </a:r>
            <a:endParaRPr lang="en-US" sz="1600" b="1" dirty="0">
              <a:solidFill>
                <a:srgbClr val="2C2C2C"/>
              </a:solidFill>
              <a:latin typeface="Calibri"/>
              <a:ea typeface="Calibri"/>
              <a:cs typeface="Arial"/>
            </a:endParaRPr>
          </a:p>
          <a:p>
            <a:pPr>
              <a:lnSpc>
                <a:spcPct val="115000"/>
              </a:lnSpc>
            </a:pPr>
            <a:r>
              <a:rPr lang="en-US" dirty="0">
                <a:solidFill>
                  <a:srgbClr val="2C2C2C"/>
                </a:solidFill>
                <a:latin typeface="Calibri"/>
                <a:ea typeface="Calibri"/>
                <a:cs typeface="Arial"/>
              </a:rPr>
              <a:t> </a:t>
            </a:r>
            <a:endParaRPr lang="en-US" sz="1400" dirty="0">
              <a:solidFill>
                <a:srgbClr val="2C2C2C"/>
              </a:solidFill>
              <a:latin typeface="Calibri"/>
              <a:ea typeface="Calibri"/>
              <a:cs typeface="Arial"/>
            </a:endParaRPr>
          </a:p>
          <a:p>
            <a:pPr>
              <a:lnSpc>
                <a:spcPct val="115000"/>
              </a:lnSpc>
            </a:pPr>
            <a:r>
              <a:rPr lang="en-US" sz="1600" i="1" dirty="0">
                <a:solidFill>
                  <a:srgbClr val="0070C0"/>
                </a:solidFill>
                <a:latin typeface="Calibri"/>
                <a:ea typeface="Calibri"/>
                <a:cs typeface="Arial"/>
              </a:rPr>
              <a:t>WISP (2007). Squandered wealth: a global economic review of pastoralism - WISP Policy Issues Paper 2</a:t>
            </a:r>
            <a:endParaRPr lang="en-US" sz="1600" dirty="0">
              <a:solidFill>
                <a:srgbClr val="0070C0"/>
              </a:solidFill>
              <a:latin typeface="Calibri"/>
              <a:ea typeface="Calibri"/>
              <a:cs typeface="Arial"/>
            </a:endParaRPr>
          </a:p>
          <a:p>
            <a:pPr algn="just">
              <a:lnSpc>
                <a:spcPct val="115000"/>
              </a:lnSpc>
            </a:pPr>
            <a:r>
              <a:rPr lang="en-US" sz="1400" dirty="0">
                <a:solidFill>
                  <a:srgbClr val="2C2C2C"/>
                </a:solidFill>
                <a:latin typeface="Calibri"/>
                <a:ea typeface="Calibri"/>
                <a:cs typeface="Arial"/>
              </a:rPr>
              <a:t> </a:t>
            </a:r>
          </a:p>
        </p:txBody>
      </p:sp>
      <p:sp>
        <p:nvSpPr>
          <p:cNvPr id="3" name="Rectangle 2"/>
          <p:cNvSpPr/>
          <p:nvPr/>
        </p:nvSpPr>
        <p:spPr>
          <a:xfrm>
            <a:off x="838200" y="762000"/>
            <a:ext cx="6400800" cy="1189556"/>
          </a:xfrm>
          <a:prstGeom prst="rect">
            <a:avLst/>
          </a:prstGeom>
        </p:spPr>
        <p:txBody>
          <a:bodyPr wrap="square">
            <a:spAutoFit/>
          </a:bodyPr>
          <a:lstStyle/>
          <a:p>
            <a:pPr algn="ctr">
              <a:lnSpc>
                <a:spcPct val="115000"/>
              </a:lnSpc>
            </a:pPr>
            <a:r>
              <a:rPr lang="en-US" sz="2400" b="1" dirty="0">
                <a:solidFill>
                  <a:srgbClr val="2C2C2C"/>
                </a:solidFill>
                <a:latin typeface="Calibri"/>
                <a:ea typeface="Calibri"/>
                <a:cs typeface="Arial"/>
              </a:rPr>
              <a:t>Challenges facing measuring value of pastoral systems</a:t>
            </a:r>
            <a:endParaRPr lang="en-US" sz="1600" dirty="0">
              <a:solidFill>
                <a:srgbClr val="2C2C2C"/>
              </a:solidFill>
              <a:latin typeface="Calibri"/>
              <a:ea typeface="Calibri"/>
              <a:cs typeface="Arial"/>
            </a:endParaRPr>
          </a:p>
          <a:p>
            <a:pPr>
              <a:lnSpc>
                <a:spcPct val="115000"/>
              </a:lnSpc>
            </a:pPr>
            <a:r>
              <a:rPr lang="en-US" sz="1400" dirty="0">
                <a:solidFill>
                  <a:srgbClr val="2C2C2C"/>
                </a:solidFill>
                <a:latin typeface="Calibri"/>
                <a:ea typeface="Calibri"/>
                <a:cs typeface="Arial"/>
              </a:rPr>
              <a:t> </a:t>
            </a:r>
          </a:p>
        </p:txBody>
      </p:sp>
    </p:spTree>
    <p:extLst>
      <p:ext uri="{BB962C8B-B14F-4D97-AF65-F5344CB8AC3E}">
        <p14:creationId xmlns:p14="http://schemas.microsoft.com/office/powerpoint/2010/main" val="5981242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19667" y="1828800"/>
            <a:ext cx="8001000" cy="3631763"/>
          </a:xfrm>
          <a:prstGeom prst="rect">
            <a:avLst/>
          </a:prstGeom>
        </p:spPr>
        <p:txBody>
          <a:bodyPr wrap="square">
            <a:spAutoFit/>
          </a:bodyPr>
          <a:lstStyle/>
          <a:p>
            <a:pPr marL="342900" marR="0" lvl="0" indent="-342900">
              <a:lnSpc>
                <a:spcPct val="115000"/>
              </a:lnSpc>
              <a:spcBef>
                <a:spcPts val="0"/>
              </a:spcBef>
              <a:spcAft>
                <a:spcPts val="0"/>
              </a:spcAft>
              <a:buFont typeface="Courier New"/>
              <a:buChar char="o"/>
            </a:pPr>
            <a:r>
              <a:rPr lang="en-US" sz="2000" b="1" dirty="0" smtClean="0">
                <a:solidFill>
                  <a:schemeClr val="bg1"/>
                </a:solidFill>
                <a:latin typeface="Calibri"/>
                <a:ea typeface="Calibri"/>
                <a:cs typeface="Arial"/>
              </a:rPr>
              <a:t>Pastoralism </a:t>
            </a:r>
            <a:r>
              <a:rPr lang="en-US" sz="2000" b="1" dirty="0">
                <a:solidFill>
                  <a:schemeClr val="bg1"/>
                </a:solidFill>
                <a:latin typeface="Calibri"/>
                <a:ea typeface="Calibri"/>
                <a:cs typeface="Arial"/>
              </a:rPr>
              <a:t>is an ancient form of production, whose time has passed.</a:t>
            </a:r>
            <a:endParaRPr lang="en-US" sz="2000" dirty="0">
              <a:solidFill>
                <a:schemeClr val="bg1"/>
              </a:solidFill>
              <a:latin typeface="Calibri"/>
              <a:ea typeface="Calibri"/>
              <a:cs typeface="Arial"/>
            </a:endParaRPr>
          </a:p>
          <a:p>
            <a:pPr marL="342900" marR="0" lvl="0" indent="-342900">
              <a:lnSpc>
                <a:spcPct val="115000"/>
              </a:lnSpc>
              <a:spcBef>
                <a:spcPts val="0"/>
              </a:spcBef>
              <a:spcAft>
                <a:spcPts val="0"/>
              </a:spcAft>
              <a:buFont typeface="Courier New"/>
              <a:buChar char="o"/>
            </a:pPr>
            <a:r>
              <a:rPr lang="en-US" sz="2000" b="1" dirty="0">
                <a:solidFill>
                  <a:schemeClr val="bg1"/>
                </a:solidFill>
                <a:latin typeface="Calibri"/>
                <a:ea typeface="Calibri"/>
                <a:cs typeface="Arial"/>
              </a:rPr>
              <a:t>Pastoralists contribute little to national economic activity</a:t>
            </a:r>
            <a:endParaRPr lang="en-US" sz="2000" dirty="0">
              <a:solidFill>
                <a:schemeClr val="bg1"/>
              </a:solidFill>
              <a:latin typeface="Calibri"/>
              <a:ea typeface="Calibri"/>
              <a:cs typeface="Arial"/>
            </a:endParaRPr>
          </a:p>
          <a:p>
            <a:pPr marL="342900" marR="0" lvl="0" indent="-342900">
              <a:lnSpc>
                <a:spcPct val="115000"/>
              </a:lnSpc>
              <a:spcBef>
                <a:spcPts val="0"/>
              </a:spcBef>
              <a:spcAft>
                <a:spcPts val="0"/>
              </a:spcAft>
              <a:buFont typeface="Courier New"/>
              <a:buChar char="o"/>
            </a:pPr>
            <a:r>
              <a:rPr lang="en-US" sz="2000" b="1" dirty="0">
                <a:solidFill>
                  <a:schemeClr val="bg1"/>
                </a:solidFill>
                <a:latin typeface="Calibri"/>
                <a:ea typeface="Calibri"/>
                <a:cs typeface="Arial"/>
              </a:rPr>
              <a:t>Livestock mobility is </a:t>
            </a:r>
            <a:r>
              <a:rPr lang="en-US" sz="2000" b="1" dirty="0" smtClean="0">
                <a:solidFill>
                  <a:schemeClr val="bg1"/>
                </a:solidFill>
                <a:latin typeface="Calibri"/>
                <a:ea typeface="Calibri"/>
                <a:cs typeface="Arial"/>
              </a:rPr>
              <a:t>unnecessary and outdated. </a:t>
            </a:r>
          </a:p>
          <a:p>
            <a:pPr marL="342900" marR="0" lvl="0" indent="-342900">
              <a:lnSpc>
                <a:spcPct val="115000"/>
              </a:lnSpc>
              <a:spcBef>
                <a:spcPts val="0"/>
              </a:spcBef>
              <a:spcAft>
                <a:spcPts val="0"/>
              </a:spcAft>
              <a:buFont typeface="Courier New"/>
              <a:buChar char="o"/>
            </a:pPr>
            <a:r>
              <a:rPr lang="en-US" sz="2000" b="1" dirty="0" smtClean="0">
                <a:solidFill>
                  <a:schemeClr val="bg1"/>
                </a:solidFill>
                <a:latin typeface="Calibri"/>
                <a:ea typeface="Calibri"/>
                <a:cs typeface="Arial"/>
              </a:rPr>
              <a:t>Most rangelands have </a:t>
            </a:r>
            <a:r>
              <a:rPr lang="en-US" sz="2000" b="1" dirty="0">
                <a:solidFill>
                  <a:schemeClr val="bg1"/>
                </a:solidFill>
                <a:latin typeface="Calibri"/>
                <a:ea typeface="Calibri"/>
                <a:cs typeface="Arial"/>
              </a:rPr>
              <a:t>deteriorated as a result of overgrazing."</a:t>
            </a:r>
            <a:endParaRPr lang="en-US" sz="2000" dirty="0">
              <a:solidFill>
                <a:schemeClr val="bg1"/>
              </a:solidFill>
              <a:latin typeface="Calibri"/>
              <a:ea typeface="Calibri"/>
              <a:cs typeface="Arial"/>
            </a:endParaRPr>
          </a:p>
          <a:p>
            <a:pPr marL="342900" marR="0" lvl="0" indent="-342900">
              <a:lnSpc>
                <a:spcPct val="115000"/>
              </a:lnSpc>
              <a:spcBef>
                <a:spcPts val="0"/>
              </a:spcBef>
              <a:spcAft>
                <a:spcPts val="0"/>
              </a:spcAft>
              <a:buFont typeface="Courier New"/>
              <a:buChar char="o"/>
            </a:pPr>
            <a:r>
              <a:rPr lang="en-US" sz="2000" b="1" dirty="0">
                <a:solidFill>
                  <a:schemeClr val="bg1"/>
                </a:solidFill>
                <a:latin typeface="Calibri"/>
                <a:ea typeface="Calibri"/>
                <a:cs typeface="Arial"/>
              </a:rPr>
              <a:t>Pastoralists do not take care of the land due to the tragedy of the commons."</a:t>
            </a:r>
            <a:endParaRPr lang="en-US" sz="2000" dirty="0">
              <a:solidFill>
                <a:schemeClr val="bg1"/>
              </a:solidFill>
              <a:latin typeface="Calibri"/>
              <a:ea typeface="Calibri"/>
              <a:cs typeface="Arial"/>
            </a:endParaRPr>
          </a:p>
          <a:p>
            <a:pPr marL="342900" marR="0" lvl="0" indent="-342900">
              <a:lnSpc>
                <a:spcPct val="115000"/>
              </a:lnSpc>
              <a:spcBef>
                <a:spcPts val="0"/>
              </a:spcBef>
              <a:spcAft>
                <a:spcPts val="0"/>
              </a:spcAft>
              <a:buFont typeface="Courier New"/>
              <a:buChar char="o"/>
            </a:pPr>
            <a:r>
              <a:rPr lang="en-US" sz="2000" b="1" dirty="0">
                <a:solidFill>
                  <a:schemeClr val="bg1"/>
                </a:solidFill>
                <a:latin typeface="Calibri"/>
                <a:ea typeface="Calibri"/>
                <a:cs typeface="Arial"/>
              </a:rPr>
              <a:t>Pastoralists contribute little to national economic </a:t>
            </a:r>
            <a:r>
              <a:rPr lang="en-US" sz="2000" b="1" dirty="0" smtClean="0">
                <a:solidFill>
                  <a:schemeClr val="bg1"/>
                </a:solidFill>
                <a:latin typeface="Calibri"/>
                <a:ea typeface="Calibri"/>
                <a:cs typeface="Arial"/>
              </a:rPr>
              <a:t>activities.</a:t>
            </a:r>
            <a:endParaRPr lang="en-US" sz="2000" dirty="0">
              <a:solidFill>
                <a:schemeClr val="bg1"/>
              </a:solidFill>
              <a:latin typeface="Calibri"/>
              <a:ea typeface="Calibri"/>
              <a:cs typeface="Arial"/>
            </a:endParaRPr>
          </a:p>
          <a:p>
            <a:pPr marL="342900" marR="0" lvl="0" indent="-342900">
              <a:lnSpc>
                <a:spcPct val="115000"/>
              </a:lnSpc>
              <a:spcBef>
                <a:spcPts val="0"/>
              </a:spcBef>
              <a:spcAft>
                <a:spcPts val="0"/>
              </a:spcAft>
              <a:buFont typeface="Courier New"/>
              <a:buChar char="o"/>
            </a:pPr>
            <a:r>
              <a:rPr lang="en-US" sz="2000" b="1" dirty="0">
                <a:solidFill>
                  <a:schemeClr val="bg1"/>
                </a:solidFill>
                <a:latin typeface="Calibri"/>
                <a:ea typeface="Calibri"/>
                <a:cs typeface="Arial"/>
              </a:rPr>
              <a:t>Pastoralism has very low productivity, and sedentary livestock farming is more productive than mobile systems.</a:t>
            </a:r>
            <a:endParaRPr lang="en-US" sz="2000" dirty="0">
              <a:solidFill>
                <a:schemeClr val="bg1"/>
              </a:solidFill>
              <a:latin typeface="Calibri"/>
              <a:ea typeface="Calibri"/>
              <a:cs typeface="Arial"/>
            </a:endParaRPr>
          </a:p>
          <a:p>
            <a:pPr marL="342900" marR="0" lvl="0" indent="-342900">
              <a:lnSpc>
                <a:spcPct val="115000"/>
              </a:lnSpc>
              <a:spcBef>
                <a:spcPts val="0"/>
              </a:spcBef>
              <a:spcAft>
                <a:spcPts val="1000"/>
              </a:spcAft>
              <a:buFont typeface="Courier New"/>
              <a:buChar char="o"/>
            </a:pPr>
            <a:r>
              <a:rPr lang="en-US" sz="2000" b="1" dirty="0">
                <a:solidFill>
                  <a:schemeClr val="bg1"/>
                </a:solidFill>
                <a:latin typeface="Calibri"/>
                <a:ea typeface="Calibri"/>
                <a:cs typeface="Arial"/>
              </a:rPr>
              <a:t>Pastoralists need to settle in order to benefit from services</a:t>
            </a:r>
            <a:endParaRPr lang="en-US" sz="2000" dirty="0">
              <a:solidFill>
                <a:schemeClr val="bg1"/>
              </a:solidFill>
              <a:effectLst/>
              <a:latin typeface="Calibri"/>
              <a:ea typeface="Calibri"/>
              <a:cs typeface="Arial"/>
            </a:endParaRPr>
          </a:p>
        </p:txBody>
      </p:sp>
      <p:sp>
        <p:nvSpPr>
          <p:cNvPr id="3" name="Rectangle 2"/>
          <p:cNvSpPr/>
          <p:nvPr/>
        </p:nvSpPr>
        <p:spPr>
          <a:xfrm>
            <a:off x="2057400" y="838200"/>
            <a:ext cx="4572214" cy="517065"/>
          </a:xfrm>
          <a:prstGeom prst="rect">
            <a:avLst/>
          </a:prstGeom>
        </p:spPr>
        <p:txBody>
          <a:bodyPr wrap="none">
            <a:spAutoFit/>
          </a:bodyPr>
          <a:lstStyle/>
          <a:p>
            <a:pPr lvl="0" algn="ctr">
              <a:lnSpc>
                <a:spcPct val="115000"/>
              </a:lnSpc>
              <a:spcAft>
                <a:spcPts val="1000"/>
              </a:spcAft>
            </a:pPr>
            <a:r>
              <a:rPr lang="en-US" sz="2400" b="1" dirty="0">
                <a:solidFill>
                  <a:srgbClr val="2C2C2C"/>
                </a:solidFill>
                <a:latin typeface="Calibri"/>
                <a:ea typeface="Calibri"/>
                <a:cs typeface="Arial"/>
              </a:rPr>
              <a:t>Misconceptions about pastoralism</a:t>
            </a:r>
            <a:endParaRPr lang="en-US" dirty="0">
              <a:solidFill>
                <a:srgbClr val="2C2C2C"/>
              </a:solidFill>
              <a:latin typeface="Calibri"/>
              <a:ea typeface="Calibri"/>
              <a:cs typeface="Arial"/>
            </a:endParaRPr>
          </a:p>
        </p:txBody>
      </p:sp>
    </p:spTree>
    <p:extLst>
      <p:ext uri="{BB962C8B-B14F-4D97-AF65-F5344CB8AC3E}">
        <p14:creationId xmlns:p14="http://schemas.microsoft.com/office/powerpoint/2010/main" val="31942527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1828800"/>
            <a:ext cx="8382000" cy="3724609"/>
          </a:xfrm>
          <a:prstGeom prst="rect">
            <a:avLst/>
          </a:prstGeom>
        </p:spPr>
        <p:txBody>
          <a:bodyPr wrap="square">
            <a:spAutoFit/>
          </a:bodyPr>
          <a:lstStyle/>
          <a:p>
            <a:pPr algn="ctr">
              <a:lnSpc>
                <a:spcPct val="115000"/>
              </a:lnSpc>
              <a:spcAft>
                <a:spcPts val="1000"/>
              </a:spcAft>
            </a:pPr>
            <a:r>
              <a:rPr lang="en-US" b="1" dirty="0">
                <a:solidFill>
                  <a:schemeClr val="bg1"/>
                </a:solidFill>
                <a:latin typeface="Calibri"/>
                <a:ea typeface="Calibri"/>
                <a:cs typeface="Arial"/>
              </a:rPr>
              <a:t>Policies, legislations and strategic plans</a:t>
            </a:r>
            <a:endParaRPr lang="en-US" sz="1600" dirty="0">
              <a:solidFill>
                <a:schemeClr val="bg1"/>
              </a:solidFill>
              <a:latin typeface="Calibri"/>
              <a:ea typeface="Calibri"/>
              <a:cs typeface="Arial"/>
            </a:endParaRPr>
          </a:p>
          <a:p>
            <a:pPr marL="342900" marR="0" lvl="0" indent="-342900">
              <a:lnSpc>
                <a:spcPct val="115000"/>
              </a:lnSpc>
              <a:spcBef>
                <a:spcPts val="0"/>
              </a:spcBef>
              <a:spcAft>
                <a:spcPts val="0"/>
              </a:spcAft>
              <a:buFont typeface="Symbol"/>
              <a:buChar char=""/>
            </a:pPr>
            <a:r>
              <a:rPr lang="en-US" b="1" dirty="0">
                <a:solidFill>
                  <a:schemeClr val="bg1"/>
                </a:solidFill>
                <a:latin typeface="Calibri"/>
                <a:ea typeface="Calibri"/>
                <a:cs typeface="Arial"/>
              </a:rPr>
              <a:t>Clear definitions of the rangeland resources and pattern of pastoralism development</a:t>
            </a:r>
            <a:endParaRPr lang="en-US" sz="1600" dirty="0">
              <a:solidFill>
                <a:schemeClr val="bg1"/>
              </a:solidFill>
              <a:latin typeface="Calibri"/>
              <a:ea typeface="Calibri"/>
              <a:cs typeface="Arial"/>
            </a:endParaRPr>
          </a:p>
          <a:p>
            <a:pPr marL="342900" marR="0" lvl="0" indent="-342900">
              <a:lnSpc>
                <a:spcPct val="115000"/>
              </a:lnSpc>
              <a:spcBef>
                <a:spcPts val="0"/>
              </a:spcBef>
              <a:spcAft>
                <a:spcPts val="0"/>
              </a:spcAft>
              <a:buFont typeface="Symbol"/>
              <a:buChar char=""/>
            </a:pPr>
            <a:r>
              <a:rPr lang="en-US" b="1" dirty="0">
                <a:solidFill>
                  <a:schemeClr val="bg1"/>
                </a:solidFill>
                <a:latin typeface="Calibri"/>
                <a:ea typeface="Calibri"/>
                <a:cs typeface="Arial"/>
              </a:rPr>
              <a:t>Land ownership</a:t>
            </a:r>
            <a:endParaRPr lang="en-US" sz="1600" dirty="0">
              <a:solidFill>
                <a:schemeClr val="bg1"/>
              </a:solidFill>
              <a:latin typeface="Calibri"/>
              <a:ea typeface="Calibri"/>
              <a:cs typeface="Arial"/>
            </a:endParaRPr>
          </a:p>
          <a:p>
            <a:pPr marL="342900" marR="0" lvl="0" indent="-342900">
              <a:lnSpc>
                <a:spcPct val="115000"/>
              </a:lnSpc>
              <a:spcBef>
                <a:spcPts val="0"/>
              </a:spcBef>
              <a:spcAft>
                <a:spcPts val="0"/>
              </a:spcAft>
              <a:buFont typeface="Symbol"/>
              <a:buChar char=""/>
            </a:pPr>
            <a:r>
              <a:rPr lang="en-US" b="1" dirty="0">
                <a:solidFill>
                  <a:schemeClr val="bg1"/>
                </a:solidFill>
                <a:latin typeface="Calibri"/>
                <a:ea typeface="Calibri"/>
                <a:cs typeface="Arial"/>
              </a:rPr>
              <a:t>Organization and legalizing pattern of pastoralism resources use.</a:t>
            </a:r>
            <a:endParaRPr lang="en-US" sz="1600" dirty="0">
              <a:solidFill>
                <a:schemeClr val="bg1"/>
              </a:solidFill>
              <a:latin typeface="Calibri"/>
              <a:ea typeface="Calibri"/>
              <a:cs typeface="Arial"/>
            </a:endParaRPr>
          </a:p>
          <a:p>
            <a:pPr marL="342900" marR="0" lvl="0" indent="-342900">
              <a:lnSpc>
                <a:spcPct val="115000"/>
              </a:lnSpc>
              <a:spcBef>
                <a:spcPts val="0"/>
              </a:spcBef>
              <a:spcAft>
                <a:spcPts val="0"/>
              </a:spcAft>
              <a:buFont typeface="Symbol"/>
              <a:buChar char=""/>
            </a:pPr>
            <a:r>
              <a:rPr lang="en-US" b="1" dirty="0">
                <a:solidFill>
                  <a:schemeClr val="bg1"/>
                </a:solidFill>
                <a:latin typeface="Calibri"/>
                <a:ea typeface="Calibri"/>
                <a:cs typeface="Arial"/>
              </a:rPr>
              <a:t>Relationships between supervisory and beneficiary bodies</a:t>
            </a:r>
            <a:endParaRPr lang="en-US" sz="1600" dirty="0">
              <a:solidFill>
                <a:schemeClr val="bg1"/>
              </a:solidFill>
              <a:latin typeface="Calibri"/>
              <a:ea typeface="Calibri"/>
              <a:cs typeface="Arial"/>
            </a:endParaRPr>
          </a:p>
          <a:p>
            <a:pPr marL="342900" marR="0" lvl="0" indent="-342900">
              <a:lnSpc>
                <a:spcPct val="115000"/>
              </a:lnSpc>
              <a:spcBef>
                <a:spcPts val="0"/>
              </a:spcBef>
              <a:spcAft>
                <a:spcPts val="0"/>
              </a:spcAft>
              <a:buFont typeface="Symbol"/>
              <a:buChar char=""/>
            </a:pPr>
            <a:r>
              <a:rPr lang="en-US" b="1" dirty="0">
                <a:solidFill>
                  <a:schemeClr val="bg1"/>
                </a:solidFill>
                <a:latin typeface="Calibri"/>
                <a:ea typeface="Calibri"/>
                <a:cs typeface="Arial"/>
              </a:rPr>
              <a:t>Powers and levels of law enforcement.</a:t>
            </a:r>
            <a:endParaRPr lang="en-US" sz="1600" dirty="0">
              <a:solidFill>
                <a:schemeClr val="bg1"/>
              </a:solidFill>
              <a:latin typeface="Calibri"/>
              <a:ea typeface="Calibri"/>
              <a:cs typeface="Arial"/>
            </a:endParaRPr>
          </a:p>
          <a:p>
            <a:pPr marL="342900" marR="0" lvl="0" indent="-342900">
              <a:lnSpc>
                <a:spcPct val="115000"/>
              </a:lnSpc>
              <a:spcBef>
                <a:spcPts val="0"/>
              </a:spcBef>
              <a:spcAft>
                <a:spcPts val="0"/>
              </a:spcAft>
              <a:buFont typeface="Symbol"/>
              <a:buChar char=""/>
            </a:pPr>
            <a:r>
              <a:rPr lang="en-US" b="1" dirty="0">
                <a:solidFill>
                  <a:schemeClr val="bg1"/>
                </a:solidFill>
                <a:latin typeface="Calibri"/>
                <a:ea typeface="Calibri"/>
                <a:cs typeface="Arial"/>
              </a:rPr>
              <a:t>Cross borders transhumance.</a:t>
            </a:r>
            <a:endParaRPr lang="en-US" sz="1600" dirty="0">
              <a:solidFill>
                <a:schemeClr val="bg1"/>
              </a:solidFill>
              <a:latin typeface="Calibri"/>
              <a:ea typeface="Calibri"/>
              <a:cs typeface="Arial"/>
            </a:endParaRPr>
          </a:p>
          <a:p>
            <a:pPr marL="342900" marR="0" lvl="0" indent="-342900">
              <a:lnSpc>
                <a:spcPct val="115000"/>
              </a:lnSpc>
              <a:spcBef>
                <a:spcPts val="0"/>
              </a:spcBef>
              <a:spcAft>
                <a:spcPts val="0"/>
              </a:spcAft>
              <a:buFont typeface="Symbol"/>
              <a:buChar char=""/>
            </a:pPr>
            <a:r>
              <a:rPr lang="en-US" b="1" dirty="0">
                <a:solidFill>
                  <a:schemeClr val="bg1"/>
                </a:solidFill>
                <a:latin typeface="Calibri"/>
                <a:ea typeface="Calibri"/>
                <a:cs typeface="Arial"/>
              </a:rPr>
              <a:t>Rights and duties.</a:t>
            </a:r>
            <a:endParaRPr lang="en-US" sz="1600" dirty="0">
              <a:solidFill>
                <a:schemeClr val="bg1"/>
              </a:solidFill>
              <a:latin typeface="Calibri"/>
              <a:ea typeface="Calibri"/>
              <a:cs typeface="Arial"/>
            </a:endParaRPr>
          </a:p>
          <a:p>
            <a:pPr marL="342900" marR="0" lvl="0" indent="-342900">
              <a:lnSpc>
                <a:spcPct val="115000"/>
              </a:lnSpc>
              <a:spcBef>
                <a:spcPts val="0"/>
              </a:spcBef>
              <a:spcAft>
                <a:spcPts val="0"/>
              </a:spcAft>
              <a:buFont typeface="Symbol"/>
              <a:buChar char=""/>
            </a:pPr>
            <a:r>
              <a:rPr lang="en-US" b="1" dirty="0">
                <a:solidFill>
                  <a:schemeClr val="bg1"/>
                </a:solidFill>
                <a:latin typeface="Calibri"/>
                <a:ea typeface="Calibri"/>
                <a:cs typeface="Arial"/>
              </a:rPr>
              <a:t>Sensitizing decision makers and awareness raising.</a:t>
            </a:r>
            <a:endParaRPr lang="en-US" sz="1600" dirty="0">
              <a:solidFill>
                <a:schemeClr val="bg1"/>
              </a:solidFill>
              <a:latin typeface="Calibri"/>
              <a:ea typeface="Calibri"/>
              <a:cs typeface="Arial"/>
            </a:endParaRPr>
          </a:p>
          <a:p>
            <a:pPr marL="342900" marR="0" lvl="0" indent="-342900">
              <a:lnSpc>
                <a:spcPct val="115000"/>
              </a:lnSpc>
              <a:spcBef>
                <a:spcPts val="0"/>
              </a:spcBef>
              <a:spcAft>
                <a:spcPts val="1000"/>
              </a:spcAft>
              <a:buFont typeface="Symbol"/>
              <a:buChar char=""/>
            </a:pPr>
            <a:r>
              <a:rPr lang="en-US" b="1" dirty="0">
                <a:solidFill>
                  <a:schemeClr val="bg1"/>
                </a:solidFill>
                <a:latin typeface="Calibri"/>
                <a:ea typeface="Calibri"/>
                <a:cs typeface="Arial"/>
              </a:rPr>
              <a:t>Research.</a:t>
            </a:r>
            <a:endParaRPr lang="en-US" sz="1600" dirty="0">
              <a:solidFill>
                <a:schemeClr val="bg1"/>
              </a:solidFill>
              <a:effectLst/>
              <a:latin typeface="Calibri"/>
              <a:ea typeface="Calibri"/>
              <a:cs typeface="Arial"/>
            </a:endParaRPr>
          </a:p>
        </p:txBody>
      </p:sp>
      <p:sp>
        <p:nvSpPr>
          <p:cNvPr id="3" name="TextBox 2"/>
          <p:cNvSpPr txBox="1"/>
          <p:nvPr/>
        </p:nvSpPr>
        <p:spPr>
          <a:xfrm>
            <a:off x="2667000" y="978932"/>
            <a:ext cx="5867400" cy="461665"/>
          </a:xfrm>
          <a:prstGeom prst="rect">
            <a:avLst/>
          </a:prstGeom>
          <a:noFill/>
        </p:spPr>
        <p:txBody>
          <a:bodyPr wrap="square" rtlCol="0">
            <a:spAutoFit/>
          </a:bodyPr>
          <a:lstStyle/>
          <a:p>
            <a:r>
              <a:rPr lang="en-US" sz="2400" b="1" dirty="0" smtClean="0">
                <a:solidFill>
                  <a:schemeClr val="bg1"/>
                </a:solidFill>
              </a:rPr>
              <a:t>Pastoralism Development</a:t>
            </a:r>
            <a:endParaRPr lang="en-US" sz="2400" b="1" dirty="0">
              <a:solidFill>
                <a:schemeClr val="bg1"/>
              </a:solidFill>
            </a:endParaRPr>
          </a:p>
        </p:txBody>
      </p:sp>
    </p:spTree>
    <p:extLst>
      <p:ext uri="{BB962C8B-B14F-4D97-AF65-F5344CB8AC3E}">
        <p14:creationId xmlns:p14="http://schemas.microsoft.com/office/powerpoint/2010/main" val="37560321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514600"/>
            <a:ext cx="9144000" cy="2450414"/>
          </a:xfrm>
          <a:prstGeom prst="rect">
            <a:avLst/>
          </a:prstGeom>
        </p:spPr>
        <p:txBody>
          <a:bodyPr wrap="square">
            <a:spAutoFit/>
          </a:bodyPr>
          <a:lstStyle/>
          <a:p>
            <a:pPr algn="just">
              <a:lnSpc>
                <a:spcPct val="115000"/>
              </a:lnSpc>
            </a:pPr>
            <a:r>
              <a:rPr lang="en-US" b="1" dirty="0">
                <a:solidFill>
                  <a:schemeClr val="bg1"/>
                </a:solidFill>
                <a:latin typeface="Calibri"/>
                <a:ea typeface="Calibri"/>
                <a:cs typeface="Arial"/>
              </a:rPr>
              <a:t>Sustainability is not only about considering natural rangelands resources only for wild or domestic livestock. It is for ecological and environment balance, it is for soil and water systems and the safeguard for the production environment </a:t>
            </a:r>
            <a:r>
              <a:rPr lang="en-US" b="1" dirty="0" smtClean="0">
                <a:solidFill>
                  <a:schemeClr val="bg1"/>
                </a:solidFill>
                <a:latin typeface="Calibri"/>
                <a:ea typeface="Calibri"/>
                <a:cs typeface="Arial"/>
              </a:rPr>
              <a:t> </a:t>
            </a:r>
            <a:r>
              <a:rPr lang="en-US" i="1" dirty="0" smtClean="0">
                <a:solidFill>
                  <a:schemeClr val="bg1"/>
                </a:solidFill>
                <a:latin typeface="Calibri"/>
                <a:ea typeface="Calibri"/>
                <a:cs typeface="Arial"/>
              </a:rPr>
              <a:t>(</a:t>
            </a:r>
            <a:r>
              <a:rPr lang="en-US" i="1" dirty="0" err="1">
                <a:solidFill>
                  <a:schemeClr val="bg1"/>
                </a:solidFill>
                <a:latin typeface="Calibri"/>
                <a:ea typeface="Calibri"/>
                <a:cs typeface="Arial"/>
              </a:rPr>
              <a:t>Koochek</a:t>
            </a:r>
            <a:r>
              <a:rPr lang="en-US" i="1" dirty="0">
                <a:solidFill>
                  <a:schemeClr val="bg1"/>
                </a:solidFill>
                <a:latin typeface="Calibri"/>
                <a:ea typeface="Calibri"/>
                <a:cs typeface="Arial"/>
              </a:rPr>
              <a:t> and </a:t>
            </a:r>
            <a:r>
              <a:rPr lang="en-US" i="1" dirty="0" err="1">
                <a:solidFill>
                  <a:schemeClr val="bg1"/>
                </a:solidFill>
                <a:latin typeface="Calibri"/>
                <a:ea typeface="Calibri"/>
                <a:cs typeface="Arial"/>
              </a:rPr>
              <a:t>Gliesman</a:t>
            </a:r>
            <a:r>
              <a:rPr lang="en-US" i="1" dirty="0">
                <a:solidFill>
                  <a:schemeClr val="bg1"/>
                </a:solidFill>
                <a:latin typeface="Calibri"/>
                <a:ea typeface="Calibri"/>
                <a:cs typeface="Arial"/>
              </a:rPr>
              <a:t>, 2005)</a:t>
            </a:r>
          </a:p>
          <a:p>
            <a:pPr>
              <a:lnSpc>
                <a:spcPct val="115000"/>
              </a:lnSpc>
              <a:spcAft>
                <a:spcPts val="1000"/>
              </a:spcAft>
            </a:pPr>
            <a:r>
              <a:rPr lang="en-US" dirty="0">
                <a:latin typeface="Calibri"/>
                <a:ea typeface="Calibri"/>
                <a:cs typeface="Arial"/>
              </a:rPr>
              <a:t> </a:t>
            </a:r>
          </a:p>
          <a:p>
            <a:pPr algn="just">
              <a:lnSpc>
                <a:spcPct val="115000"/>
              </a:lnSpc>
              <a:spcAft>
                <a:spcPts val="600"/>
              </a:spcAft>
            </a:pPr>
            <a:r>
              <a:rPr lang="en-US" i="1" dirty="0" err="1">
                <a:solidFill>
                  <a:srgbClr val="0070C0"/>
                </a:solidFill>
                <a:latin typeface="Calibri"/>
                <a:ea typeface="Calibri"/>
                <a:cs typeface="Arial"/>
              </a:rPr>
              <a:t>Kookcheki</a:t>
            </a:r>
            <a:r>
              <a:rPr lang="en-US" i="1" dirty="0">
                <a:solidFill>
                  <a:srgbClr val="0070C0"/>
                </a:solidFill>
                <a:latin typeface="Calibri"/>
                <a:ea typeface="Calibri"/>
                <a:cs typeface="Arial"/>
              </a:rPr>
              <a:t>, A. &amp;</a:t>
            </a:r>
            <a:r>
              <a:rPr lang="en-US" b="1" i="1" dirty="0">
                <a:solidFill>
                  <a:srgbClr val="0070C0"/>
                </a:solidFill>
                <a:latin typeface="Calibri"/>
                <a:ea typeface="Calibri"/>
                <a:cs typeface="Arial"/>
              </a:rPr>
              <a:t> S.R. </a:t>
            </a:r>
            <a:r>
              <a:rPr lang="en-US" b="1" i="1" dirty="0" err="1">
                <a:solidFill>
                  <a:srgbClr val="0070C0"/>
                </a:solidFill>
                <a:latin typeface="Calibri"/>
                <a:ea typeface="Calibri"/>
                <a:cs typeface="Arial"/>
              </a:rPr>
              <a:t>Gliessman</a:t>
            </a:r>
            <a:r>
              <a:rPr lang="en-US" b="1" i="1" dirty="0">
                <a:solidFill>
                  <a:srgbClr val="0070C0"/>
                </a:solidFill>
                <a:latin typeface="Calibri"/>
                <a:ea typeface="Calibri"/>
                <a:cs typeface="Arial"/>
              </a:rPr>
              <a:t>. </a:t>
            </a:r>
            <a:r>
              <a:rPr lang="en-US" i="1" dirty="0">
                <a:solidFill>
                  <a:srgbClr val="0070C0"/>
                </a:solidFill>
                <a:latin typeface="Calibri"/>
                <a:ea typeface="Calibri"/>
                <a:cs typeface="Arial"/>
              </a:rPr>
              <a:t>2005. Pastoral nomadism, a sustainable system for grazing land management in arid areas.  Journal of Sustainable Agriculture 25(4): 113-131.MARF (2007). Ministry of Animal Resources, Fishery and Range and Pasture.</a:t>
            </a:r>
            <a:endParaRPr lang="en-US" dirty="0">
              <a:effectLst/>
              <a:latin typeface="Calibri"/>
              <a:ea typeface="Calibri"/>
              <a:cs typeface="Arial"/>
            </a:endParaRPr>
          </a:p>
        </p:txBody>
      </p:sp>
      <p:sp>
        <p:nvSpPr>
          <p:cNvPr id="3" name="Rectangle 2"/>
          <p:cNvSpPr/>
          <p:nvPr/>
        </p:nvSpPr>
        <p:spPr>
          <a:xfrm>
            <a:off x="2514600" y="838200"/>
            <a:ext cx="4114800" cy="523220"/>
          </a:xfrm>
          <a:prstGeom prst="rect">
            <a:avLst/>
          </a:prstGeom>
        </p:spPr>
        <p:txBody>
          <a:bodyPr wrap="square">
            <a:spAutoFit/>
          </a:bodyPr>
          <a:lstStyle/>
          <a:p>
            <a:pPr algn="ctr"/>
            <a:r>
              <a:rPr lang="en-US" sz="2800" b="1" dirty="0">
                <a:solidFill>
                  <a:srgbClr val="2C2C2C"/>
                </a:solidFill>
                <a:latin typeface="Calibri"/>
                <a:ea typeface="Calibri"/>
                <a:cs typeface="Arial"/>
              </a:rPr>
              <a:t>Sustainability</a:t>
            </a:r>
            <a:endParaRPr lang="en-US" sz="2800" dirty="0"/>
          </a:p>
        </p:txBody>
      </p:sp>
    </p:spTree>
    <p:extLst>
      <p:ext uri="{BB962C8B-B14F-4D97-AF65-F5344CB8AC3E}">
        <p14:creationId xmlns:p14="http://schemas.microsoft.com/office/powerpoint/2010/main" val="23163069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lue Green">
  <a:themeElements>
    <a:clrScheme name="Banded">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Banded">
      <a:maj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lue green" id="{1F2019E4-43A1-45CF-A9BA-9EFF13321C2F}" vid="{69D7C885-98CA-4328-B79C-70030EFEFA8F}"/>
    </a:ext>
  </a:extLst>
</a:theme>
</file>

<file path=docProps/app.xml><?xml version="1.0" encoding="utf-8"?>
<Properties xmlns="http://schemas.openxmlformats.org/officeDocument/2006/extended-properties" xmlns:vt="http://schemas.openxmlformats.org/officeDocument/2006/docPropsVTypes">
  <TotalTime>2793</TotalTime>
  <Words>900</Words>
  <Application>Microsoft Office PowerPoint</Application>
  <PresentationFormat>On-screen Show (4:3)</PresentationFormat>
  <Paragraphs>131</Paragraphs>
  <Slides>18</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18</vt:i4>
      </vt:variant>
    </vt:vector>
  </HeadingPairs>
  <TitlesOfParts>
    <vt:vector size="28" baseType="lpstr">
      <vt:lpstr>Arial</vt:lpstr>
      <vt:lpstr>Calibri</vt:lpstr>
      <vt:lpstr>Cambria</vt:lpstr>
      <vt:lpstr>Corbel</vt:lpstr>
      <vt:lpstr>Courier New</vt:lpstr>
      <vt:lpstr>Open Sans</vt:lpstr>
      <vt:lpstr>Symbol</vt:lpstr>
      <vt:lpstr>Times New Roman</vt:lpstr>
      <vt:lpstr>Wingdings</vt:lpstr>
      <vt:lpstr>Blue Green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gaiballa</dc:creator>
  <cp:lastModifiedBy>Admin</cp:lastModifiedBy>
  <cp:revision>46</cp:revision>
  <dcterms:created xsi:type="dcterms:W3CDTF">2024-11-19T14:04:40Z</dcterms:created>
  <dcterms:modified xsi:type="dcterms:W3CDTF">2024-11-25T20:11:12Z</dcterms:modified>
</cp:coreProperties>
</file>