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56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2" name="Body Level One…"/>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21" name="Body Level One…"/>
          <p:cNvSpPr txBox="1">
            <a:spLocks noGrp="1"/>
          </p:cNvSpPr>
          <p:nvPr>
            <p:ph type="body" sz="quarter" idx="1"/>
          </p:nvPr>
        </p:nvSpPr>
        <p:spPr>
          <a:xfrm>
            <a:off x="457200" y="1600200"/>
            <a:ext cx="8229600" cy="45259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39" name="Body Level One…"/>
          <p:cNvSpPr txBox="1">
            <a:spLocks noGrp="1"/>
          </p:cNvSpPr>
          <p:nvPr>
            <p:ph type="body" sz="quarter"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48" name="Body Level One…"/>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sz="quarter"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Title Text</a:t>
            </a:r>
          </a:p>
        </p:txBody>
      </p:sp>
      <p:sp>
        <p:nvSpPr>
          <p:cNvPr id="83" name="Picture Placeholder 2"/>
          <p:cNvSpPr>
            <a:spLocks noGrp="1"/>
          </p:cNvSpPr>
          <p:nvPr>
            <p:ph type="pic" sz="quarter" idx="21"/>
          </p:nvPr>
        </p:nvSpPr>
        <p:spPr>
          <a:xfrm>
            <a:off x="1792288" y="612775"/>
            <a:ext cx="54864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14400" y="138112"/>
            <a:ext cx="16459200" cy="22621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914400" y="2400300"/>
            <a:ext cx="16459200" cy="78867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34.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1.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3.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45.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0.png"/><Relationship Id="rId7"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48.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1.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3.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0.png"/><Relationship Id="rId7"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94" name="Freeform 2"/>
          <p:cNvSpPr/>
          <p:nvPr/>
        </p:nvSpPr>
        <p:spPr>
          <a:xfrm>
            <a:off x="7977736" y="-387139"/>
            <a:ext cx="13961312" cy="12355762"/>
          </a:xfrm>
          <a:prstGeom prst="rect">
            <a:avLst/>
          </a:prstGeom>
          <a:blipFill>
            <a:blip r:embed="rId2"/>
            <a:stretch>
              <a:fillRect/>
            </a:stretch>
          </a:blipFill>
          <a:ln w="12700">
            <a:miter lim="400000"/>
          </a:ln>
        </p:spPr>
        <p:txBody>
          <a:bodyPr lIns="45719" rIns="45719"/>
          <a:lstStyle/>
          <a:p>
            <a:endParaRPr/>
          </a:p>
        </p:txBody>
      </p:sp>
      <p:sp>
        <p:nvSpPr>
          <p:cNvPr id="95" name="Freeform 3"/>
          <p:cNvSpPr/>
          <p:nvPr/>
        </p:nvSpPr>
        <p:spPr>
          <a:xfrm rot="19013209">
            <a:off x="10998119" y="-856262"/>
            <a:ext cx="2285089" cy="2285089"/>
          </a:xfrm>
          <a:prstGeom prst="rect">
            <a:avLst/>
          </a:prstGeom>
          <a:blipFill>
            <a:blip r:embed="rId3"/>
            <a:stretch>
              <a:fillRect/>
            </a:stretch>
          </a:blipFill>
          <a:ln w="12700">
            <a:miter lim="400000"/>
          </a:ln>
        </p:spPr>
        <p:txBody>
          <a:bodyPr lIns="45719" rIns="45719"/>
          <a:lstStyle/>
          <a:p>
            <a:endParaRPr/>
          </a:p>
        </p:txBody>
      </p:sp>
      <p:sp>
        <p:nvSpPr>
          <p:cNvPr id="96" name="Freeform 5"/>
          <p:cNvSpPr/>
          <p:nvPr/>
        </p:nvSpPr>
        <p:spPr>
          <a:xfrm>
            <a:off x="11375438" y="-922208"/>
            <a:ext cx="9088954" cy="9088954"/>
          </a:xfrm>
          <a:prstGeom prst="ellipse">
            <a:avLst/>
          </a:prstGeom>
          <a:blipFill>
            <a:blip r:embed="rId4"/>
            <a:stretch>
              <a:fillRect/>
            </a:stretch>
          </a:blipFill>
          <a:ln w="12700">
            <a:miter lim="400000"/>
          </a:ln>
        </p:spPr>
        <p:txBody>
          <a:bodyPr lIns="45719" rIns="45719"/>
          <a:lstStyle/>
          <a:p>
            <a:endParaRPr/>
          </a:p>
        </p:txBody>
      </p:sp>
      <p:sp>
        <p:nvSpPr>
          <p:cNvPr id="97" name="Freeform 6"/>
          <p:cNvSpPr/>
          <p:nvPr/>
        </p:nvSpPr>
        <p:spPr>
          <a:xfrm rot="21216987">
            <a:off x="4616425" y="-781142"/>
            <a:ext cx="1723660" cy="1719352"/>
          </a:xfrm>
          <a:prstGeom prst="rect">
            <a:avLst/>
          </a:prstGeom>
          <a:blipFill>
            <a:blip r:embed="rId5"/>
            <a:stretch>
              <a:fillRect/>
            </a:stretch>
          </a:blipFill>
          <a:ln w="12700">
            <a:miter lim="400000"/>
          </a:ln>
        </p:spPr>
        <p:txBody>
          <a:bodyPr lIns="45719" rIns="45719"/>
          <a:lstStyle/>
          <a:p>
            <a:endParaRPr/>
          </a:p>
        </p:txBody>
      </p:sp>
      <p:sp>
        <p:nvSpPr>
          <p:cNvPr id="98" name="Freeform 7"/>
          <p:cNvSpPr/>
          <p:nvPr/>
        </p:nvSpPr>
        <p:spPr>
          <a:xfrm rot="21216987">
            <a:off x="9785473" y="9348791"/>
            <a:ext cx="1723660" cy="1719351"/>
          </a:xfrm>
          <a:prstGeom prst="rect">
            <a:avLst/>
          </a:prstGeom>
          <a:blipFill>
            <a:blip r:embed="rId5"/>
            <a:stretch>
              <a:fillRect/>
            </a:stretch>
          </a:blipFill>
          <a:ln w="12700">
            <a:miter lim="400000"/>
          </a:ln>
        </p:spPr>
        <p:txBody>
          <a:bodyPr lIns="45719" rIns="45719"/>
          <a:lstStyle/>
          <a:p>
            <a:endParaRPr/>
          </a:p>
        </p:txBody>
      </p:sp>
      <p:sp>
        <p:nvSpPr>
          <p:cNvPr id="99" name="Freeform 8"/>
          <p:cNvSpPr/>
          <p:nvPr/>
        </p:nvSpPr>
        <p:spPr>
          <a:xfrm>
            <a:off x="882026" y="1229189"/>
            <a:ext cx="3045129" cy="609026"/>
          </a:xfrm>
          <a:prstGeom prst="rect">
            <a:avLst/>
          </a:prstGeom>
          <a:blipFill>
            <a:blip r:embed="rId6"/>
            <a:stretch>
              <a:fillRect/>
            </a:stretch>
          </a:blipFill>
          <a:ln w="12700">
            <a:miter lim="400000"/>
          </a:ln>
        </p:spPr>
        <p:txBody>
          <a:bodyPr lIns="45719" rIns="45719"/>
          <a:lstStyle/>
          <a:p>
            <a:endParaRPr/>
          </a:p>
        </p:txBody>
      </p:sp>
      <p:grpSp>
        <p:nvGrpSpPr>
          <p:cNvPr id="102" name="Group 9"/>
          <p:cNvGrpSpPr/>
          <p:nvPr/>
        </p:nvGrpSpPr>
        <p:grpSpPr>
          <a:xfrm>
            <a:off x="12788924" y="8561029"/>
            <a:ext cx="4874117" cy="609026"/>
            <a:chOff x="0" y="0"/>
            <a:chExt cx="4874116" cy="609024"/>
          </a:xfrm>
        </p:grpSpPr>
        <p:sp>
          <p:nvSpPr>
            <p:cNvPr id="100" name="Freeform 10"/>
            <p:cNvSpPr/>
            <p:nvPr/>
          </p:nvSpPr>
          <p:spPr>
            <a:xfrm>
              <a:off x="-1" y="0"/>
              <a:ext cx="3045128" cy="609025"/>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101" name="Freeform 11"/>
            <p:cNvSpPr/>
            <p:nvPr/>
          </p:nvSpPr>
          <p:spPr>
            <a:xfrm>
              <a:off x="1828989" y="0"/>
              <a:ext cx="3045128" cy="609025"/>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grpSp>
      <p:sp>
        <p:nvSpPr>
          <p:cNvPr id="103" name="TextBox 12"/>
          <p:cNvSpPr txBox="1"/>
          <p:nvPr/>
        </p:nvSpPr>
        <p:spPr>
          <a:xfrm>
            <a:off x="1028699" y="1320506"/>
            <a:ext cx="4025771" cy="6838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700"/>
              </a:lnSpc>
              <a:defRPr sz="2100" b="1" spc="252">
                <a:solidFill>
                  <a:srgbClr val="031629"/>
                </a:solidFill>
              </a:defRPr>
            </a:lvl1pPr>
          </a:lstStyle>
          <a:p>
            <a:r>
              <a:t>Water Wisdom of Tamil Nadu</a:t>
            </a:r>
          </a:p>
        </p:txBody>
      </p:sp>
      <p:sp>
        <p:nvSpPr>
          <p:cNvPr id="104" name="TextBox 13"/>
          <p:cNvSpPr txBox="1"/>
          <p:nvPr/>
        </p:nvSpPr>
        <p:spPr>
          <a:xfrm>
            <a:off x="1028700" y="3002816"/>
            <a:ext cx="9618603" cy="42562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11000"/>
              </a:lnSpc>
              <a:defRPr sz="11800" b="1">
                <a:solidFill>
                  <a:srgbClr val="FFFFFF"/>
                </a:solidFill>
                <a:latin typeface="Cerebri Heavy"/>
                <a:ea typeface="Cerebri Heavy"/>
                <a:cs typeface="Cerebri Heavy"/>
                <a:sym typeface="Cerebri Heavy"/>
              </a:defRPr>
            </a:lvl1pPr>
          </a:lstStyle>
          <a:p>
            <a:r>
              <a:t>WATER WISDOM OF TAMIL NADU</a:t>
            </a:r>
          </a:p>
        </p:txBody>
      </p:sp>
      <p:sp>
        <p:nvSpPr>
          <p:cNvPr id="105" name="TextBox 14"/>
          <p:cNvSpPr txBox="1"/>
          <p:nvPr/>
        </p:nvSpPr>
        <p:spPr>
          <a:xfrm>
            <a:off x="11885610" y="8626226"/>
            <a:ext cx="5464607" cy="4508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3500"/>
              </a:lnSpc>
              <a:defRPr sz="3000" b="1" spc="-59">
                <a:solidFill>
                  <a:srgbClr val="031629"/>
                </a:solidFill>
              </a:defRPr>
            </a:lvl1pPr>
          </a:lstStyle>
          <a:p>
            <a:r>
              <a:t>A P Mayandi  |  19 July 2026</a:t>
            </a:r>
          </a:p>
        </p:txBody>
      </p:sp>
      <p:sp>
        <p:nvSpPr>
          <p:cNvPr id="106" name="TextBox 15"/>
          <p:cNvSpPr txBox="1"/>
          <p:nvPr/>
        </p:nvSpPr>
        <p:spPr>
          <a:xfrm>
            <a:off x="1114425" y="7772399"/>
            <a:ext cx="7877175" cy="807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a:solidFill>
                  <a:srgbClr val="031629"/>
                </a:solidFill>
              </a:defRPr>
            </a:lvl1pPr>
          </a:lstStyle>
          <a:p>
            <a:r>
              <a:t>Science, Management and Governance of a Thousand-Tank Landscape</a:t>
            </a:r>
          </a:p>
        </p:txBody>
      </p:sp>
      <p:grpSp>
        <p:nvGrpSpPr>
          <p:cNvPr id="110" name="Group 16"/>
          <p:cNvGrpSpPr/>
          <p:nvPr/>
        </p:nvGrpSpPr>
        <p:grpSpPr>
          <a:xfrm>
            <a:off x="16694841" y="838377"/>
            <a:ext cx="1128918" cy="380647"/>
            <a:chOff x="0" y="0"/>
            <a:chExt cx="1128916" cy="380646"/>
          </a:xfrm>
        </p:grpSpPr>
        <p:sp>
          <p:nvSpPr>
            <p:cNvPr id="107" name="Freeform 17"/>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108" name="Freeform 18"/>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109" name="Freeform 19"/>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257" name="Freeform 2"/>
          <p:cNvSpPr/>
          <p:nvPr/>
        </p:nvSpPr>
        <p:spPr>
          <a:xfrm>
            <a:off x="5660211" y="-874039"/>
            <a:ext cx="13961311" cy="12355763"/>
          </a:xfrm>
          <a:prstGeom prst="rect">
            <a:avLst/>
          </a:prstGeom>
          <a:blipFill>
            <a:blip r:embed="rId2"/>
            <a:stretch>
              <a:fillRect/>
            </a:stretch>
          </a:blipFill>
          <a:ln w="12700">
            <a:miter lim="400000"/>
          </a:ln>
        </p:spPr>
        <p:txBody>
          <a:bodyPr lIns="45719" rIns="45719"/>
          <a:lstStyle/>
          <a:p>
            <a:endParaRPr/>
          </a:p>
        </p:txBody>
      </p:sp>
      <p:sp>
        <p:nvSpPr>
          <p:cNvPr id="258" name="Freeform 4"/>
          <p:cNvSpPr/>
          <p:nvPr/>
        </p:nvSpPr>
        <p:spPr>
          <a:xfrm>
            <a:off x="4760637" y="3513839"/>
            <a:ext cx="7687010" cy="1790003"/>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259" name="Freeform 7"/>
          <p:cNvSpPr/>
          <p:nvPr/>
        </p:nvSpPr>
        <p:spPr>
          <a:xfrm>
            <a:off x="4760638" y="5433278"/>
            <a:ext cx="7687010" cy="1582530"/>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260" name="Freeform 10"/>
          <p:cNvSpPr/>
          <p:nvPr/>
        </p:nvSpPr>
        <p:spPr>
          <a:xfrm>
            <a:off x="4760638" y="7400058"/>
            <a:ext cx="7687010" cy="1854912"/>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261" name="Freeform 12"/>
          <p:cNvSpPr/>
          <p:nvPr/>
        </p:nvSpPr>
        <p:spPr>
          <a:xfrm rot="21216987">
            <a:off x="17080870" y="2924126"/>
            <a:ext cx="2414259" cy="2408223"/>
          </a:xfrm>
          <a:prstGeom prst="rect">
            <a:avLst/>
          </a:prstGeom>
          <a:blipFill>
            <a:blip r:embed="rId3"/>
            <a:stretch>
              <a:fillRect/>
            </a:stretch>
          </a:blipFill>
          <a:ln w="12700">
            <a:miter lim="400000"/>
          </a:ln>
        </p:spPr>
        <p:txBody>
          <a:bodyPr lIns="45719" rIns="45719"/>
          <a:lstStyle/>
          <a:p>
            <a:endParaRPr/>
          </a:p>
        </p:txBody>
      </p:sp>
      <p:sp>
        <p:nvSpPr>
          <p:cNvPr id="262" name="Freeform 14"/>
          <p:cNvSpPr/>
          <p:nvPr/>
        </p:nvSpPr>
        <p:spPr>
          <a:xfrm>
            <a:off x="12923897" y="4109539"/>
            <a:ext cx="7413078" cy="7413078"/>
          </a:xfrm>
          <a:prstGeom prst="ellipse">
            <a:avLst/>
          </a:prstGeom>
          <a:blipFill>
            <a:blip r:embed="rId4"/>
            <a:stretch>
              <a:fillRect/>
            </a:stretch>
          </a:blipFill>
          <a:ln w="12700">
            <a:miter lim="400000"/>
          </a:ln>
        </p:spPr>
        <p:txBody>
          <a:bodyPr lIns="45719" rIns="45719"/>
          <a:lstStyle/>
          <a:p>
            <a:endParaRPr/>
          </a:p>
        </p:txBody>
      </p:sp>
      <p:sp>
        <p:nvSpPr>
          <p:cNvPr id="263" name="TextBox 15"/>
          <p:cNvSpPr txBox="1"/>
          <p:nvPr/>
        </p:nvSpPr>
        <p:spPr>
          <a:xfrm>
            <a:off x="1155217" y="1559224"/>
            <a:ext cx="15977566" cy="11408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8900"/>
              </a:lnSpc>
              <a:defRPr sz="8100" b="1">
                <a:solidFill>
                  <a:srgbClr val="FFFFFF"/>
                </a:solidFill>
                <a:latin typeface="Poppins Bold"/>
                <a:ea typeface="Poppins Bold"/>
                <a:cs typeface="Poppins Bold"/>
                <a:sym typeface="Poppins Bold"/>
              </a:defRPr>
            </a:lvl1pPr>
          </a:lstStyle>
          <a:p>
            <a:r>
              <a:t>Methodology: PRA Approach</a:t>
            </a:r>
          </a:p>
        </p:txBody>
      </p:sp>
      <p:sp>
        <p:nvSpPr>
          <p:cNvPr id="264" name="Freeform 16"/>
          <p:cNvSpPr/>
          <p:nvPr/>
        </p:nvSpPr>
        <p:spPr>
          <a:xfrm>
            <a:off x="-400445" y="-606833"/>
            <a:ext cx="2544919" cy="2538558"/>
          </a:xfrm>
          <a:prstGeom prst="rect">
            <a:avLst/>
          </a:prstGeom>
          <a:blipFill>
            <a:blip r:embed="rId5"/>
            <a:stretch>
              <a:fillRect/>
            </a:stretch>
          </a:blipFill>
          <a:ln w="12700">
            <a:miter lim="400000"/>
          </a:ln>
        </p:spPr>
        <p:txBody>
          <a:bodyPr lIns="45719" rIns="45719"/>
          <a:lstStyle/>
          <a:p>
            <a:endParaRPr/>
          </a:p>
        </p:txBody>
      </p:sp>
      <p:sp>
        <p:nvSpPr>
          <p:cNvPr id="265" name="Freeform 17"/>
          <p:cNvSpPr/>
          <p:nvPr/>
        </p:nvSpPr>
        <p:spPr>
          <a:xfrm>
            <a:off x="951736" y="4393157"/>
            <a:ext cx="406963" cy="406963"/>
          </a:xfrm>
          <a:prstGeom prst="rect">
            <a:avLst/>
          </a:prstGeom>
          <a:blipFill>
            <a:blip r:embed="rId6"/>
            <a:stretch>
              <a:fillRect/>
            </a:stretch>
          </a:blipFill>
          <a:ln w="12700">
            <a:miter lim="400000"/>
          </a:ln>
        </p:spPr>
        <p:txBody>
          <a:bodyPr lIns="45719" rIns="45719"/>
          <a:lstStyle/>
          <a:p>
            <a:endParaRPr/>
          </a:p>
        </p:txBody>
      </p:sp>
      <p:sp>
        <p:nvSpPr>
          <p:cNvPr id="266" name="Freeform 18"/>
          <p:cNvSpPr/>
          <p:nvPr/>
        </p:nvSpPr>
        <p:spPr>
          <a:xfrm>
            <a:off x="951736" y="6148468"/>
            <a:ext cx="406963" cy="406964"/>
          </a:xfrm>
          <a:prstGeom prst="rect">
            <a:avLst/>
          </a:prstGeom>
          <a:blipFill>
            <a:blip r:embed="rId6"/>
            <a:stretch>
              <a:fillRect/>
            </a:stretch>
          </a:blipFill>
          <a:ln w="12700">
            <a:miter lim="400000"/>
          </a:ln>
        </p:spPr>
        <p:txBody>
          <a:bodyPr lIns="45719" rIns="45719"/>
          <a:lstStyle/>
          <a:p>
            <a:endParaRPr/>
          </a:p>
        </p:txBody>
      </p:sp>
      <p:sp>
        <p:nvSpPr>
          <p:cNvPr id="267" name="Freeform 19"/>
          <p:cNvSpPr/>
          <p:nvPr/>
        </p:nvSpPr>
        <p:spPr>
          <a:xfrm>
            <a:off x="951736" y="7816077"/>
            <a:ext cx="406963" cy="406964"/>
          </a:xfrm>
          <a:prstGeom prst="rect">
            <a:avLst/>
          </a:prstGeom>
          <a:blipFill>
            <a:blip r:embed="rId6"/>
            <a:stretch>
              <a:fillRect/>
            </a:stretch>
          </a:blipFill>
          <a:ln w="12700">
            <a:miter lim="400000"/>
          </a:ln>
        </p:spPr>
        <p:txBody>
          <a:bodyPr lIns="45719" rIns="45719"/>
          <a:lstStyle/>
          <a:p>
            <a:endParaRPr/>
          </a:p>
        </p:txBody>
      </p:sp>
      <p:sp>
        <p:nvSpPr>
          <p:cNvPr id="268" name="Freeform 20"/>
          <p:cNvSpPr/>
          <p:nvPr/>
        </p:nvSpPr>
        <p:spPr>
          <a:xfrm rot="16200000">
            <a:off x="3826212" y="9395142"/>
            <a:ext cx="1470793" cy="1888659"/>
          </a:xfrm>
          <a:prstGeom prst="rect">
            <a:avLst/>
          </a:prstGeom>
          <a:blipFill>
            <a:blip r:embed="rId7"/>
            <a:stretch>
              <a:fillRect/>
            </a:stretch>
          </a:blipFill>
          <a:ln w="12700">
            <a:miter lim="400000"/>
          </a:ln>
        </p:spPr>
        <p:txBody>
          <a:bodyPr lIns="45719" rIns="45719"/>
          <a:lstStyle/>
          <a:p>
            <a:endParaRPr/>
          </a:p>
        </p:txBody>
      </p:sp>
      <p:sp>
        <p:nvSpPr>
          <p:cNvPr id="269" name="TextBox 21"/>
          <p:cNvSpPr txBox="1"/>
          <p:nvPr/>
        </p:nvSpPr>
        <p:spPr>
          <a:xfrm>
            <a:off x="1722720" y="4230852"/>
            <a:ext cx="2838889" cy="3559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b="1">
                <a:solidFill>
                  <a:srgbClr val="031629"/>
                </a:solidFill>
                <a:latin typeface="Canva Sans Bold"/>
                <a:ea typeface="Canva Sans Bold"/>
                <a:cs typeface="Canva Sans Bold"/>
                <a:sym typeface="Canva Sans Bold"/>
              </a:defRPr>
            </a:lvl1pPr>
          </a:lstStyle>
          <a:p>
            <a:r>
              <a:t>Field-Based PRA</a:t>
            </a:r>
          </a:p>
        </p:txBody>
      </p:sp>
      <p:sp>
        <p:nvSpPr>
          <p:cNvPr id="270" name="TextBox 22"/>
          <p:cNvSpPr txBox="1"/>
          <p:nvPr/>
        </p:nvSpPr>
        <p:spPr>
          <a:xfrm>
            <a:off x="1722720" y="5942819"/>
            <a:ext cx="2838889" cy="3559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b="1">
                <a:solidFill>
                  <a:srgbClr val="031629"/>
                </a:solidFill>
                <a:latin typeface="Canva Sans Bold"/>
                <a:ea typeface="Canva Sans Bold"/>
                <a:cs typeface="Canva Sans Bold"/>
                <a:sym typeface="Canva Sans Bold"/>
              </a:defRPr>
            </a:lvl1pPr>
          </a:lstStyle>
          <a:p>
            <a:r>
              <a:t>Farmer-Led Mapping</a:t>
            </a:r>
          </a:p>
        </p:txBody>
      </p:sp>
      <p:sp>
        <p:nvSpPr>
          <p:cNvPr id="271" name="TextBox 23"/>
          <p:cNvSpPr txBox="1"/>
          <p:nvPr/>
        </p:nvSpPr>
        <p:spPr>
          <a:xfrm>
            <a:off x="5038724" y="3641164"/>
            <a:ext cx="7130837" cy="16626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031629"/>
                </a:solidFill>
                <a:latin typeface="Canva Sans"/>
                <a:ea typeface="Canva Sans"/>
                <a:cs typeface="Canva Sans"/>
                <a:sym typeface="Canva Sans"/>
              </a:defRPr>
            </a:lvl1pPr>
          </a:lstStyle>
          <a:p>
            <a:r>
              <a:t>Participatory Rural Appraisal conducted across the full Villur cascade, engaging farming communities at each tank in the chain to document hydrological and institutional conditions.</a:t>
            </a:r>
          </a:p>
        </p:txBody>
      </p:sp>
      <p:sp>
        <p:nvSpPr>
          <p:cNvPr id="272" name="TextBox 24"/>
          <p:cNvSpPr txBox="1"/>
          <p:nvPr/>
        </p:nvSpPr>
        <p:spPr>
          <a:xfrm>
            <a:off x="5037197" y="5388274"/>
            <a:ext cx="7048501" cy="16626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031629"/>
                </a:solidFill>
                <a:latin typeface="Canva Sans"/>
                <a:ea typeface="Canva Sans"/>
                <a:cs typeface="Canva Sans"/>
                <a:sym typeface="Canva Sans"/>
              </a:defRPr>
            </a:lvl1pPr>
          </a:lstStyle>
          <a:p>
            <a:r>
              <a:t>Farmers mapped physical layout of sluices, surplus weirs, feeder channels, and encroachments — capturing local knowledge unavailable in official engineering records.</a:t>
            </a:r>
          </a:p>
        </p:txBody>
      </p:sp>
      <p:sp>
        <p:nvSpPr>
          <p:cNvPr id="273" name="TextBox 25"/>
          <p:cNvSpPr txBox="1"/>
          <p:nvPr/>
        </p:nvSpPr>
        <p:spPr>
          <a:xfrm>
            <a:off x="1722720" y="7854809"/>
            <a:ext cx="2199719" cy="3559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b="1">
                <a:solidFill>
                  <a:srgbClr val="031629"/>
                </a:solidFill>
                <a:latin typeface="Canva Sans Bold"/>
                <a:ea typeface="Canva Sans Bold"/>
                <a:cs typeface="Canva Sans Bold"/>
                <a:sym typeface="Canva Sans Bold"/>
              </a:defRPr>
            </a:lvl1pPr>
          </a:lstStyle>
          <a:p>
            <a:r>
              <a:t>Cross-Validation</a:t>
            </a:r>
          </a:p>
        </p:txBody>
      </p:sp>
      <p:sp>
        <p:nvSpPr>
          <p:cNvPr id="274" name="TextBox 26"/>
          <p:cNvSpPr txBox="1"/>
          <p:nvPr/>
        </p:nvSpPr>
        <p:spPr>
          <a:xfrm>
            <a:off x="5038725" y="7496175"/>
            <a:ext cx="7048500" cy="16626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031629"/>
                </a:solidFill>
                <a:latin typeface="Canva Sans"/>
                <a:ea typeface="Canva Sans"/>
                <a:cs typeface="Canva Sans"/>
                <a:sym typeface="Canva Sans"/>
              </a:defRPr>
            </a:lvl1pPr>
          </a:lstStyle>
          <a:p>
            <a:r>
              <a:t>Farmer knowledge on siltation, breach history, and cropping patterns was cross-checked against engineering survey data, bridging community insight with technical measurement.</a:t>
            </a:r>
          </a:p>
        </p:txBody>
      </p:sp>
      <p:grpSp>
        <p:nvGrpSpPr>
          <p:cNvPr id="278" name="Group 27"/>
          <p:cNvGrpSpPr/>
          <p:nvPr/>
        </p:nvGrpSpPr>
        <p:grpSpPr>
          <a:xfrm>
            <a:off x="16694841" y="838377"/>
            <a:ext cx="1128918" cy="380647"/>
            <a:chOff x="0" y="0"/>
            <a:chExt cx="1128916" cy="380646"/>
          </a:xfrm>
        </p:grpSpPr>
        <p:sp>
          <p:nvSpPr>
            <p:cNvPr id="275" name="Freeform 28"/>
            <p:cNvSpPr/>
            <p:nvPr/>
          </p:nvSpPr>
          <p:spPr>
            <a:xfrm rot="16200000">
              <a:off x="98592"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276" name="Freeform 29"/>
            <p:cNvSpPr/>
            <p:nvPr/>
          </p:nvSpPr>
          <p:spPr>
            <a:xfrm rot="5400000" flipH="1">
              <a:off x="649678"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277" name="Freeform 30"/>
            <p:cNvSpPr/>
            <p:nvPr/>
          </p:nvSpPr>
          <p:spPr>
            <a:xfrm>
              <a:off x="193383" y="50706"/>
              <a:ext cx="742151" cy="279235"/>
            </a:xfrm>
            <a:prstGeom prst="rect">
              <a:avLst/>
            </a:prstGeom>
            <a:blipFill rotWithShape="1">
              <a:blip r:embed="rId9"/>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280" name="Freeform 2"/>
          <p:cNvSpPr/>
          <p:nvPr/>
        </p:nvSpPr>
        <p:spPr>
          <a:xfrm>
            <a:off x="7346978" y="-1689370"/>
            <a:ext cx="13961312" cy="12355763"/>
          </a:xfrm>
          <a:prstGeom prst="rect">
            <a:avLst/>
          </a:prstGeom>
          <a:blipFill>
            <a:blip r:embed="rId2"/>
            <a:stretch>
              <a:fillRect/>
            </a:stretch>
          </a:blipFill>
          <a:ln w="12700">
            <a:miter lim="400000"/>
          </a:ln>
        </p:spPr>
        <p:txBody>
          <a:bodyPr lIns="45719" rIns="45719"/>
          <a:lstStyle/>
          <a:p>
            <a:endParaRPr/>
          </a:p>
        </p:txBody>
      </p:sp>
      <p:sp>
        <p:nvSpPr>
          <p:cNvPr id="281" name="Freeform 3"/>
          <p:cNvSpPr/>
          <p:nvPr/>
        </p:nvSpPr>
        <p:spPr>
          <a:xfrm>
            <a:off x="14327635" y="6216743"/>
            <a:ext cx="4393200" cy="2141686"/>
          </a:xfrm>
          <a:prstGeom prst="rect">
            <a:avLst/>
          </a:prstGeom>
          <a:blipFill>
            <a:blip r:embed="rId3"/>
            <a:stretch>
              <a:fillRect/>
            </a:stretch>
          </a:blipFill>
          <a:ln w="12700">
            <a:miter lim="400000"/>
          </a:ln>
        </p:spPr>
        <p:txBody>
          <a:bodyPr lIns="45719" rIns="45719"/>
          <a:lstStyle/>
          <a:p>
            <a:endParaRPr/>
          </a:p>
        </p:txBody>
      </p:sp>
      <p:sp>
        <p:nvSpPr>
          <p:cNvPr id="282" name="Freeform 5"/>
          <p:cNvSpPr/>
          <p:nvPr/>
        </p:nvSpPr>
        <p:spPr>
          <a:xfrm>
            <a:off x="0" y="7287586"/>
            <a:ext cx="18288001" cy="2999415"/>
          </a:xfrm>
          <a:prstGeom prst="rect">
            <a:avLst/>
          </a:prstGeom>
          <a:blipFill>
            <a:blip r:embed="rId4"/>
            <a:stretch>
              <a:fillRect/>
            </a:stretch>
          </a:blipFill>
          <a:ln w="12700">
            <a:miter lim="400000"/>
          </a:ln>
        </p:spPr>
        <p:txBody>
          <a:bodyPr lIns="45719" rIns="45719"/>
          <a:lstStyle/>
          <a:p>
            <a:endParaRPr/>
          </a:p>
        </p:txBody>
      </p:sp>
      <p:sp>
        <p:nvSpPr>
          <p:cNvPr id="283" name="Freeform 7"/>
          <p:cNvSpPr/>
          <p:nvPr/>
        </p:nvSpPr>
        <p:spPr>
          <a:xfrm>
            <a:off x="1028700" y="2271154"/>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endParaRPr/>
          </a:p>
        </p:txBody>
      </p:sp>
      <p:sp>
        <p:nvSpPr>
          <p:cNvPr id="284" name="Freeform 10"/>
          <p:cNvSpPr/>
          <p:nvPr/>
        </p:nvSpPr>
        <p:spPr>
          <a:xfrm>
            <a:off x="1028700" y="3379832"/>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endParaRPr/>
          </a:p>
        </p:txBody>
      </p:sp>
      <p:sp>
        <p:nvSpPr>
          <p:cNvPr id="285" name="Freeform 13"/>
          <p:cNvSpPr/>
          <p:nvPr/>
        </p:nvSpPr>
        <p:spPr>
          <a:xfrm>
            <a:off x="1028700" y="4488510"/>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endParaRPr/>
          </a:p>
        </p:txBody>
      </p:sp>
      <p:sp>
        <p:nvSpPr>
          <p:cNvPr id="286" name="Freeform 16"/>
          <p:cNvSpPr/>
          <p:nvPr/>
        </p:nvSpPr>
        <p:spPr>
          <a:xfrm>
            <a:off x="1028700" y="5597188"/>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endParaRPr/>
          </a:p>
        </p:txBody>
      </p:sp>
      <p:sp>
        <p:nvSpPr>
          <p:cNvPr id="287" name="Freeform 18"/>
          <p:cNvSpPr/>
          <p:nvPr/>
        </p:nvSpPr>
        <p:spPr>
          <a:xfrm rot="16200000">
            <a:off x="2281943" y="-651026"/>
            <a:ext cx="1470794" cy="1888659"/>
          </a:xfrm>
          <a:prstGeom prst="rect">
            <a:avLst/>
          </a:prstGeom>
          <a:blipFill>
            <a:blip r:embed="rId5"/>
            <a:stretch>
              <a:fillRect/>
            </a:stretch>
          </a:blipFill>
          <a:ln w="12700">
            <a:miter lim="400000"/>
          </a:ln>
        </p:spPr>
        <p:txBody>
          <a:bodyPr lIns="45719" rIns="45719"/>
          <a:lstStyle/>
          <a:p>
            <a:endParaRPr/>
          </a:p>
        </p:txBody>
      </p:sp>
      <p:sp>
        <p:nvSpPr>
          <p:cNvPr id="288" name="TextBox 19"/>
          <p:cNvSpPr txBox="1"/>
          <p:nvPr/>
        </p:nvSpPr>
        <p:spPr>
          <a:xfrm>
            <a:off x="8910877" y="2133187"/>
            <a:ext cx="8105100" cy="73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5700"/>
              </a:lnSpc>
              <a:defRPr sz="5200" b="1">
                <a:solidFill>
                  <a:srgbClr val="FFFFFF"/>
                </a:solidFill>
                <a:latin typeface="Cerebri Bold"/>
                <a:ea typeface="Cerebri Bold"/>
                <a:cs typeface="Cerebri Bold"/>
                <a:sym typeface="Cerebri Bold"/>
              </a:defRPr>
            </a:lvl1pPr>
          </a:lstStyle>
          <a:p>
            <a:r>
              <a:t>What the Chain Revealed</a:t>
            </a:r>
          </a:p>
        </p:txBody>
      </p:sp>
      <p:sp>
        <p:nvSpPr>
          <p:cNvPr id="289" name="TextBox 20"/>
          <p:cNvSpPr txBox="1"/>
          <p:nvPr/>
        </p:nvSpPr>
        <p:spPr>
          <a:xfrm>
            <a:off x="9212273" y="3086371"/>
            <a:ext cx="6838951" cy="2804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3700"/>
              </a:lnSpc>
              <a:defRPr sz="2700">
                <a:solidFill>
                  <a:srgbClr val="031629"/>
                </a:solidFill>
                <a:latin typeface="Cerebri"/>
                <a:ea typeface="Cerebri"/>
                <a:cs typeface="Cerebri"/>
                <a:sym typeface="Cerebri"/>
              </a:defRPr>
            </a:lvl1pPr>
          </a:lstStyle>
          <a:p>
            <a:r>
              <a:t>The Villur participatory study produced findings that challenged conventional single-tank engineering approaches and demonstrated the value of cascade-scale, community-led rehabilitation across interconnected tank systems.</a:t>
            </a:r>
          </a:p>
        </p:txBody>
      </p:sp>
      <p:sp>
        <p:nvSpPr>
          <p:cNvPr id="290" name="TextBox 21"/>
          <p:cNvSpPr txBox="1"/>
          <p:nvPr/>
        </p:nvSpPr>
        <p:spPr>
          <a:xfrm>
            <a:off x="1485900" y="2457449"/>
            <a:ext cx="6219825" cy="646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600"/>
              </a:lnSpc>
              <a:defRPr b="1">
                <a:solidFill>
                  <a:srgbClr val="031629"/>
                </a:solidFill>
                <a:latin typeface="Cerebri Bold"/>
                <a:ea typeface="Cerebri Bold"/>
                <a:cs typeface="Cerebri Bold"/>
                <a:sym typeface="Cerebri Bold"/>
              </a:defRPr>
            </a:lvl1pPr>
          </a:lstStyle>
          <a:p>
            <a:r>
              <a:t>Cascade logic more effective than isolated single-tank rehabilitation</a:t>
            </a:r>
          </a:p>
        </p:txBody>
      </p:sp>
      <p:sp>
        <p:nvSpPr>
          <p:cNvPr id="291" name="TextBox 22"/>
          <p:cNvSpPr txBox="1"/>
          <p:nvPr/>
        </p:nvSpPr>
        <p:spPr>
          <a:xfrm>
            <a:off x="1257300" y="3562349"/>
            <a:ext cx="6791325" cy="646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600"/>
              </a:lnSpc>
              <a:defRPr b="1">
                <a:solidFill>
                  <a:srgbClr val="031629"/>
                </a:solidFill>
                <a:latin typeface="Cerebri Bold"/>
                <a:ea typeface="Cerebri Bold"/>
                <a:cs typeface="Cerebri Bold"/>
                <a:sym typeface="Cerebri Bold"/>
              </a:defRPr>
            </a:lvl1pPr>
          </a:lstStyle>
          <a:p>
            <a:r>
              <a:t>Local farmer knowledge outperformed generic engineering design</a:t>
            </a:r>
          </a:p>
        </p:txBody>
      </p:sp>
      <p:sp>
        <p:nvSpPr>
          <p:cNvPr id="292" name="TextBox 23"/>
          <p:cNvSpPr txBox="1"/>
          <p:nvPr/>
        </p:nvSpPr>
        <p:spPr>
          <a:xfrm>
            <a:off x="1257300" y="4676774"/>
            <a:ext cx="6791325" cy="646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600"/>
              </a:lnSpc>
              <a:defRPr b="1">
                <a:solidFill>
                  <a:srgbClr val="031629"/>
                </a:solidFill>
                <a:latin typeface="Cerebri Bold"/>
                <a:ea typeface="Cerebri Bold"/>
                <a:cs typeface="Cerebri Bold"/>
                <a:sym typeface="Cerebri Bold"/>
              </a:defRPr>
            </a:lvl1pPr>
          </a:lstStyle>
          <a:p>
            <a:r>
              <a:t>Equity of water access to tail-enders required active, deliberate attention</a:t>
            </a:r>
          </a:p>
        </p:txBody>
      </p:sp>
      <p:sp>
        <p:nvSpPr>
          <p:cNvPr id="293" name="TextBox 24"/>
          <p:cNvSpPr txBox="1"/>
          <p:nvPr/>
        </p:nvSpPr>
        <p:spPr>
          <a:xfrm>
            <a:off x="1485900" y="5781674"/>
            <a:ext cx="6324600" cy="646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600"/>
              </a:lnSpc>
              <a:defRPr b="1">
                <a:solidFill>
                  <a:srgbClr val="031629"/>
                </a:solidFill>
                <a:latin typeface="Cerebri Bold"/>
                <a:ea typeface="Cerebri Bold"/>
                <a:cs typeface="Cerebri Bold"/>
                <a:sym typeface="Cerebri Bold"/>
              </a:defRPr>
            </a:lvl1pPr>
          </a:lstStyle>
          <a:p>
            <a:r>
              <a:t>Institutions revived faster than infrastructure had deteriorated</a:t>
            </a:r>
          </a:p>
        </p:txBody>
      </p:sp>
      <p:sp>
        <p:nvSpPr>
          <p:cNvPr id="294" name="Freeform 25"/>
          <p:cNvSpPr/>
          <p:nvPr/>
        </p:nvSpPr>
        <p:spPr>
          <a:xfrm rot="21216987">
            <a:off x="17349537" y="-781142"/>
            <a:ext cx="1723660" cy="1719352"/>
          </a:xfrm>
          <a:prstGeom prst="rect">
            <a:avLst/>
          </a:prstGeom>
          <a:blipFill>
            <a:blip r:embed="rId6"/>
            <a:stretch>
              <a:fillRect/>
            </a:stretch>
          </a:blipFill>
          <a:ln w="12700">
            <a:miter lim="400000"/>
          </a:ln>
        </p:spPr>
        <p:txBody>
          <a:bodyPr lIns="45719" rIns="45719"/>
          <a:lstStyle/>
          <a:p>
            <a:endParaRPr/>
          </a:p>
        </p:txBody>
      </p:sp>
      <p:grpSp>
        <p:nvGrpSpPr>
          <p:cNvPr id="298" name="Group 26"/>
          <p:cNvGrpSpPr/>
          <p:nvPr/>
        </p:nvGrpSpPr>
        <p:grpSpPr>
          <a:xfrm>
            <a:off x="16694841" y="838377"/>
            <a:ext cx="1128918" cy="380647"/>
            <a:chOff x="0" y="0"/>
            <a:chExt cx="1128916" cy="380646"/>
          </a:xfrm>
        </p:grpSpPr>
        <p:sp>
          <p:nvSpPr>
            <p:cNvPr id="295" name="Freeform 27"/>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96" name="Freeform 28"/>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97" name="Freeform 29"/>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300" name="Freeform 2"/>
          <p:cNvSpPr/>
          <p:nvPr/>
        </p:nvSpPr>
        <p:spPr>
          <a:xfrm>
            <a:off x="679228" y="1340800"/>
            <a:ext cx="13714349" cy="12137199"/>
          </a:xfrm>
          <a:prstGeom prst="rect">
            <a:avLst/>
          </a:prstGeom>
          <a:blipFill>
            <a:blip r:embed="rId2"/>
            <a:stretch>
              <a:fillRect/>
            </a:stretch>
          </a:blipFill>
          <a:ln w="12700">
            <a:miter lim="400000"/>
          </a:ln>
        </p:spPr>
        <p:txBody>
          <a:bodyPr lIns="45719" rIns="45719"/>
          <a:lstStyle/>
          <a:p>
            <a:endParaRPr/>
          </a:p>
        </p:txBody>
      </p:sp>
      <p:sp>
        <p:nvSpPr>
          <p:cNvPr id="301" name="Freeform 3"/>
          <p:cNvSpPr/>
          <p:nvPr/>
        </p:nvSpPr>
        <p:spPr>
          <a:xfrm rot="4996877">
            <a:off x="7312569" y="-306583"/>
            <a:ext cx="2680326" cy="2949465"/>
          </a:xfrm>
          <a:prstGeom prst="rect">
            <a:avLst/>
          </a:prstGeom>
          <a:blipFill>
            <a:blip r:embed="rId3"/>
            <a:stretch>
              <a:fillRect/>
            </a:stretch>
          </a:blipFill>
          <a:ln w="12700">
            <a:miter lim="400000"/>
          </a:ln>
        </p:spPr>
        <p:txBody>
          <a:bodyPr lIns="45719" rIns="45719"/>
          <a:lstStyle/>
          <a:p>
            <a:endParaRPr/>
          </a:p>
        </p:txBody>
      </p:sp>
      <p:sp>
        <p:nvSpPr>
          <p:cNvPr id="302" name="Freeform 5"/>
          <p:cNvSpPr/>
          <p:nvPr/>
        </p:nvSpPr>
        <p:spPr>
          <a:xfrm>
            <a:off x="9465365" y="0"/>
            <a:ext cx="9700399" cy="10287001"/>
          </a:xfrm>
          <a:custGeom>
            <a:avLst/>
            <a:gdLst/>
            <a:ahLst/>
            <a:cxnLst>
              <a:cxn ang="0">
                <a:pos x="wd2" y="hd2"/>
              </a:cxn>
              <a:cxn ang="5400000">
                <a:pos x="wd2" y="hd2"/>
              </a:cxn>
              <a:cxn ang="10800000">
                <a:pos x="wd2" y="hd2"/>
              </a:cxn>
              <a:cxn ang="16200000">
                <a:pos x="wd2" y="hd2"/>
              </a:cxn>
            </a:cxnLst>
            <a:rect l="0" t="0" r="r" b="b"/>
            <a:pathLst>
              <a:path w="21600" h="21600" extrusionOk="0">
                <a:moveTo>
                  <a:pt x="459" y="0"/>
                </a:moveTo>
                <a:lnTo>
                  <a:pt x="21141" y="0"/>
                </a:lnTo>
                <a:cubicBezTo>
                  <a:pt x="21263" y="0"/>
                  <a:pt x="21380" y="46"/>
                  <a:pt x="21466" y="127"/>
                </a:cubicBezTo>
                <a:cubicBezTo>
                  <a:pt x="21552" y="208"/>
                  <a:pt x="21600" y="318"/>
                  <a:pt x="21600" y="433"/>
                </a:cubicBezTo>
                <a:lnTo>
                  <a:pt x="21600" y="21167"/>
                </a:lnTo>
                <a:cubicBezTo>
                  <a:pt x="21600" y="21282"/>
                  <a:pt x="21552" y="21392"/>
                  <a:pt x="21466" y="21473"/>
                </a:cubicBezTo>
                <a:cubicBezTo>
                  <a:pt x="21380" y="21554"/>
                  <a:pt x="21263" y="21600"/>
                  <a:pt x="21141" y="21600"/>
                </a:cubicBezTo>
                <a:lnTo>
                  <a:pt x="459" y="21600"/>
                </a:lnTo>
                <a:cubicBezTo>
                  <a:pt x="337" y="21600"/>
                  <a:pt x="220" y="21554"/>
                  <a:pt x="134" y="21473"/>
                </a:cubicBezTo>
                <a:cubicBezTo>
                  <a:pt x="48" y="21392"/>
                  <a:pt x="0" y="21282"/>
                  <a:pt x="0" y="21167"/>
                </a:cubicBezTo>
                <a:lnTo>
                  <a:pt x="0" y="433"/>
                </a:lnTo>
                <a:cubicBezTo>
                  <a:pt x="0" y="318"/>
                  <a:pt x="48" y="208"/>
                  <a:pt x="134" y="127"/>
                </a:cubicBezTo>
                <a:cubicBezTo>
                  <a:pt x="220" y="46"/>
                  <a:pt x="337" y="0"/>
                  <a:pt x="459" y="0"/>
                </a:cubicBezTo>
                <a:close/>
              </a:path>
            </a:pathLst>
          </a:custGeom>
          <a:solidFill>
            <a:srgbClr val="FFBD59"/>
          </a:solidFill>
          <a:ln w="12700">
            <a:miter lim="400000"/>
          </a:ln>
        </p:spPr>
        <p:txBody>
          <a:bodyPr lIns="45719" rIns="45719"/>
          <a:lstStyle/>
          <a:p>
            <a:endParaRPr/>
          </a:p>
        </p:txBody>
      </p:sp>
      <p:sp>
        <p:nvSpPr>
          <p:cNvPr id="303" name="TextBox 7"/>
          <p:cNvSpPr txBox="1"/>
          <p:nvPr/>
        </p:nvSpPr>
        <p:spPr>
          <a:xfrm>
            <a:off x="1038899" y="2112075"/>
            <a:ext cx="7896212" cy="3288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8600"/>
              </a:lnSpc>
              <a:defRPr sz="7900" b="1">
                <a:solidFill>
                  <a:srgbClr val="FFFFFF"/>
                </a:solidFill>
                <a:latin typeface="Cerebri Bold"/>
                <a:ea typeface="Cerebri Bold"/>
                <a:cs typeface="Cerebri Bold"/>
                <a:sym typeface="Cerebri Bold"/>
              </a:defRPr>
            </a:lvl1pPr>
          </a:lstStyle>
          <a:p>
            <a:r>
              <a:t>Governance Design Comparison</a:t>
            </a:r>
          </a:p>
        </p:txBody>
      </p:sp>
      <p:sp>
        <p:nvSpPr>
          <p:cNvPr id="304" name="Freeform 9"/>
          <p:cNvSpPr/>
          <p:nvPr/>
        </p:nvSpPr>
        <p:spPr>
          <a:xfrm>
            <a:off x="1028699" y="5765750"/>
            <a:ext cx="7185919" cy="2614984"/>
          </a:xfrm>
          <a:custGeom>
            <a:avLst/>
            <a:gdLst/>
            <a:ahLst/>
            <a:cxnLst>
              <a:cxn ang="0">
                <a:pos x="wd2" y="hd2"/>
              </a:cxn>
              <a:cxn ang="5400000">
                <a:pos x="wd2" y="hd2"/>
              </a:cxn>
              <a:cxn ang="10800000">
                <a:pos x="wd2" y="hd2"/>
              </a:cxn>
              <a:cxn ang="16200000">
                <a:pos x="wd2" y="hd2"/>
              </a:cxn>
            </a:cxnLst>
            <a:rect l="0" t="0" r="r" b="b"/>
            <a:pathLst>
              <a:path w="21600" h="21600" extrusionOk="0">
                <a:moveTo>
                  <a:pt x="627" y="0"/>
                </a:moveTo>
                <a:lnTo>
                  <a:pt x="20973" y="0"/>
                </a:lnTo>
                <a:cubicBezTo>
                  <a:pt x="21139" y="0"/>
                  <a:pt x="21299" y="182"/>
                  <a:pt x="21416" y="505"/>
                </a:cubicBezTo>
                <a:cubicBezTo>
                  <a:pt x="21534" y="828"/>
                  <a:pt x="21600" y="1266"/>
                  <a:pt x="21600" y="1723"/>
                </a:cubicBezTo>
                <a:lnTo>
                  <a:pt x="21600" y="19877"/>
                </a:lnTo>
                <a:cubicBezTo>
                  <a:pt x="21600" y="20334"/>
                  <a:pt x="21534" y="20772"/>
                  <a:pt x="21416" y="21095"/>
                </a:cubicBezTo>
                <a:cubicBezTo>
                  <a:pt x="21299" y="21418"/>
                  <a:pt x="21139" y="21600"/>
                  <a:pt x="20973" y="21600"/>
                </a:cubicBezTo>
                <a:lnTo>
                  <a:pt x="627" y="21600"/>
                </a:lnTo>
                <a:cubicBezTo>
                  <a:pt x="461" y="21600"/>
                  <a:pt x="301" y="21418"/>
                  <a:pt x="184" y="21095"/>
                </a:cubicBezTo>
                <a:cubicBezTo>
                  <a:pt x="66" y="20772"/>
                  <a:pt x="0" y="20334"/>
                  <a:pt x="0" y="19877"/>
                </a:cubicBezTo>
                <a:lnTo>
                  <a:pt x="0" y="1723"/>
                </a:lnTo>
                <a:cubicBezTo>
                  <a:pt x="0" y="1266"/>
                  <a:pt x="66" y="828"/>
                  <a:pt x="184" y="505"/>
                </a:cubicBezTo>
                <a:cubicBezTo>
                  <a:pt x="301" y="182"/>
                  <a:pt x="461" y="0"/>
                  <a:pt x="627" y="0"/>
                </a:cubicBezTo>
                <a:close/>
              </a:path>
            </a:pathLst>
          </a:custGeom>
          <a:solidFill>
            <a:srgbClr val="F4F4F4"/>
          </a:solidFill>
          <a:ln w="12700">
            <a:miter lim="400000"/>
          </a:ln>
        </p:spPr>
        <p:txBody>
          <a:bodyPr lIns="45719" rIns="45719"/>
          <a:lstStyle/>
          <a:p>
            <a:endParaRPr/>
          </a:p>
        </p:txBody>
      </p:sp>
      <p:sp>
        <p:nvSpPr>
          <p:cNvPr id="305" name="TextBox 11"/>
          <p:cNvSpPr txBox="1"/>
          <p:nvPr/>
        </p:nvSpPr>
        <p:spPr>
          <a:xfrm>
            <a:off x="1314450" y="6000750"/>
            <a:ext cx="6505575" cy="25745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400"/>
              </a:lnSpc>
              <a:defRPr sz="2400">
                <a:solidFill>
                  <a:srgbClr val="031629"/>
                </a:solidFill>
                <a:latin typeface="Cerebri"/>
                <a:ea typeface="Cerebri"/>
                <a:cs typeface="Cerebri"/>
                <a:sym typeface="Cerebri"/>
              </a:defRPr>
            </a:lvl1pPr>
          </a:lstStyle>
          <a:p>
            <a:r>
              <a:t>Two contrasting approaches to tank rehabilitation: the old default practice that treated each tank in isolation, versus the Villur-informed model that recognised the hydraulic chain as the true unit of planning and management.</a:t>
            </a:r>
          </a:p>
        </p:txBody>
      </p:sp>
      <p:sp>
        <p:nvSpPr>
          <p:cNvPr id="306" name="TextBox 12"/>
          <p:cNvSpPr txBox="1"/>
          <p:nvPr/>
        </p:nvSpPr>
        <p:spPr>
          <a:xfrm>
            <a:off x="10747037" y="1462683"/>
            <a:ext cx="5923994"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100"/>
              </a:lnSpc>
              <a:defRPr sz="2200" b="1">
                <a:solidFill>
                  <a:srgbClr val="031629"/>
                </a:solidFill>
                <a:latin typeface="Cerebri Bold"/>
                <a:ea typeface="Cerebri Bold"/>
                <a:cs typeface="Cerebri Bold"/>
                <a:sym typeface="Cerebri Bold"/>
              </a:defRPr>
            </a:lvl1pPr>
          </a:lstStyle>
          <a:p>
            <a:r>
              <a:t>Unit of Planning</a:t>
            </a:r>
          </a:p>
        </p:txBody>
      </p:sp>
      <p:sp>
        <p:nvSpPr>
          <p:cNvPr id="307" name="TextBox 13"/>
          <p:cNvSpPr txBox="1"/>
          <p:nvPr/>
        </p:nvSpPr>
        <p:spPr>
          <a:xfrm>
            <a:off x="10747037" y="3566916"/>
            <a:ext cx="5923994" cy="379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100"/>
              </a:lnSpc>
              <a:defRPr sz="2200" b="1">
                <a:solidFill>
                  <a:srgbClr val="031629"/>
                </a:solidFill>
                <a:latin typeface="Cerebri Bold"/>
                <a:ea typeface="Cerebri Bold"/>
                <a:cs typeface="Cerebri Bold"/>
                <a:sym typeface="Cerebri Bold"/>
              </a:defRPr>
            </a:lvl1pPr>
          </a:lstStyle>
          <a:p>
            <a:r>
              <a:t>Design Authority</a:t>
            </a:r>
          </a:p>
        </p:txBody>
      </p:sp>
      <p:sp>
        <p:nvSpPr>
          <p:cNvPr id="308" name="TextBox 14"/>
          <p:cNvSpPr txBox="1"/>
          <p:nvPr/>
        </p:nvSpPr>
        <p:spPr>
          <a:xfrm>
            <a:off x="10747037" y="1873068"/>
            <a:ext cx="6257926" cy="16626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031629"/>
                </a:solidFill>
                <a:latin typeface="Cerebri"/>
                <a:ea typeface="Cerebri"/>
                <a:cs typeface="Cerebri"/>
                <a:sym typeface="Cerebri"/>
              </a:defRPr>
            </a:lvl1pPr>
          </a:lstStyle>
          <a:p>
            <a:r>
              <a:t>Old default: single tank treated in isolation. Villur-informed: whole cascade and hydraulic chain planned and funded as one integrated unit.</a:t>
            </a:r>
          </a:p>
        </p:txBody>
      </p:sp>
      <p:sp>
        <p:nvSpPr>
          <p:cNvPr id="309" name="TextBox 15"/>
          <p:cNvSpPr txBox="1"/>
          <p:nvPr/>
        </p:nvSpPr>
        <p:spPr>
          <a:xfrm>
            <a:off x="10753725" y="3835400"/>
            <a:ext cx="6257925" cy="16626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031629"/>
                </a:solidFill>
                <a:latin typeface="Cerebri"/>
                <a:ea typeface="Cerebri"/>
                <a:cs typeface="Cerebri"/>
                <a:sym typeface="Cerebri"/>
              </a:defRPr>
            </a:lvl1pPr>
          </a:lstStyle>
          <a:p>
            <a:r>
              <a:t>Old default: engineer alone determines design. Villur-informed: engineer and farmer knowledge cross-checked and validated together before works begin.</a:t>
            </a:r>
          </a:p>
        </p:txBody>
      </p:sp>
      <p:sp>
        <p:nvSpPr>
          <p:cNvPr id="310" name="TextBox 16"/>
          <p:cNvSpPr txBox="1"/>
          <p:nvPr/>
        </p:nvSpPr>
        <p:spPr>
          <a:xfrm>
            <a:off x="10747037" y="5487236"/>
            <a:ext cx="5923994" cy="379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100"/>
              </a:lnSpc>
              <a:defRPr sz="2200" b="1">
                <a:solidFill>
                  <a:srgbClr val="031629"/>
                </a:solidFill>
                <a:latin typeface="Cerebri Bold"/>
                <a:ea typeface="Cerebri Bold"/>
                <a:cs typeface="Cerebri Bold"/>
                <a:sym typeface="Cerebri Bold"/>
              </a:defRPr>
            </a:lvl1pPr>
          </a:lstStyle>
          <a:p>
            <a:r>
              <a:t>Beneficiary Equity</a:t>
            </a:r>
          </a:p>
        </p:txBody>
      </p:sp>
      <p:sp>
        <p:nvSpPr>
          <p:cNvPr id="311" name="TextBox 17"/>
          <p:cNvSpPr txBox="1"/>
          <p:nvPr/>
        </p:nvSpPr>
        <p:spPr>
          <a:xfrm>
            <a:off x="10753725" y="5822950"/>
            <a:ext cx="6257925" cy="16626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031629"/>
                </a:solidFill>
                <a:latin typeface="Cerebri"/>
                <a:ea typeface="Cerebri"/>
                <a:cs typeface="Cerebri"/>
                <a:sym typeface="Cerebri"/>
              </a:defRPr>
            </a:lvl1pPr>
          </a:lstStyle>
          <a:p>
            <a:r>
              <a:t>Old default: head-reach farmers prioritised; tail-enders marginalised. Villur-informed: tail-enders and marginal farmers included deliberately as a funded condition.</a:t>
            </a:r>
          </a:p>
        </p:txBody>
      </p:sp>
      <p:sp>
        <p:nvSpPr>
          <p:cNvPr id="312" name="TextBox 18"/>
          <p:cNvSpPr txBox="1"/>
          <p:nvPr/>
        </p:nvSpPr>
        <p:spPr>
          <a:xfrm>
            <a:off x="10747037" y="7557713"/>
            <a:ext cx="5923994"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100"/>
              </a:lnSpc>
              <a:defRPr sz="2200" b="1">
                <a:solidFill>
                  <a:srgbClr val="031629"/>
                </a:solidFill>
                <a:latin typeface="Cerebri Bold"/>
                <a:ea typeface="Cerebri Bold"/>
                <a:cs typeface="Cerebri Bold"/>
                <a:sym typeface="Cerebri Bold"/>
              </a:defRPr>
            </a:lvl1pPr>
          </a:lstStyle>
          <a:p>
            <a:r>
              <a:t>Institutional Legacy</a:t>
            </a:r>
          </a:p>
        </p:txBody>
      </p:sp>
      <p:sp>
        <p:nvSpPr>
          <p:cNvPr id="313" name="TextBox 19"/>
          <p:cNvSpPr txBox="1"/>
          <p:nvPr/>
        </p:nvSpPr>
        <p:spPr>
          <a:xfrm>
            <a:off x="10753725" y="7867650"/>
            <a:ext cx="6257925" cy="16626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031629"/>
                </a:solidFill>
                <a:latin typeface="Cerebri"/>
                <a:ea typeface="Cerebri"/>
                <a:cs typeface="Cerebri"/>
                <a:sym typeface="Cerebri"/>
              </a:defRPr>
            </a:lvl1pPr>
          </a:lstStyle>
          <a:p>
            <a:r>
              <a:t>Old default: institution dissolves when project ends. Villur-informed: rehabilitation seeds an ongoing WUA or Kudimaramathu-style body with clear roles and mandate.</a:t>
            </a:r>
          </a:p>
        </p:txBody>
      </p:sp>
      <p:sp>
        <p:nvSpPr>
          <p:cNvPr id="314" name="Freeform 20"/>
          <p:cNvSpPr/>
          <p:nvPr/>
        </p:nvSpPr>
        <p:spPr>
          <a:xfrm>
            <a:off x="10028925" y="1417563"/>
            <a:ext cx="576505" cy="527502"/>
          </a:xfrm>
          <a:prstGeom prst="rect">
            <a:avLst/>
          </a:prstGeom>
          <a:blipFill>
            <a:blip r:embed="rId4"/>
            <a:stretch>
              <a:fillRect/>
            </a:stretch>
          </a:blipFill>
          <a:ln w="12700">
            <a:miter lim="400000"/>
          </a:ln>
        </p:spPr>
        <p:txBody>
          <a:bodyPr lIns="45719" rIns="45719"/>
          <a:lstStyle/>
          <a:p>
            <a:endParaRPr/>
          </a:p>
        </p:txBody>
      </p:sp>
      <p:sp>
        <p:nvSpPr>
          <p:cNvPr id="315" name="Freeform 21"/>
          <p:cNvSpPr/>
          <p:nvPr/>
        </p:nvSpPr>
        <p:spPr>
          <a:xfrm>
            <a:off x="10028925" y="3492774"/>
            <a:ext cx="576505" cy="527502"/>
          </a:xfrm>
          <a:prstGeom prst="rect">
            <a:avLst/>
          </a:prstGeom>
          <a:blipFill>
            <a:blip r:embed="rId4"/>
            <a:stretch>
              <a:fillRect/>
            </a:stretch>
          </a:blipFill>
          <a:ln w="12700">
            <a:miter lim="400000"/>
          </a:ln>
        </p:spPr>
        <p:txBody>
          <a:bodyPr lIns="45719" rIns="45719"/>
          <a:lstStyle/>
          <a:p>
            <a:endParaRPr/>
          </a:p>
        </p:txBody>
      </p:sp>
      <p:sp>
        <p:nvSpPr>
          <p:cNvPr id="316" name="Freeform 22"/>
          <p:cNvSpPr/>
          <p:nvPr/>
        </p:nvSpPr>
        <p:spPr>
          <a:xfrm>
            <a:off x="10028925" y="5413094"/>
            <a:ext cx="576505" cy="527501"/>
          </a:xfrm>
          <a:prstGeom prst="rect">
            <a:avLst/>
          </a:prstGeom>
          <a:blipFill>
            <a:blip r:embed="rId4"/>
            <a:stretch>
              <a:fillRect/>
            </a:stretch>
          </a:blipFill>
          <a:ln w="12700">
            <a:miter lim="400000"/>
          </a:ln>
        </p:spPr>
        <p:txBody>
          <a:bodyPr lIns="45719" rIns="45719"/>
          <a:lstStyle/>
          <a:p>
            <a:endParaRPr/>
          </a:p>
        </p:txBody>
      </p:sp>
      <p:sp>
        <p:nvSpPr>
          <p:cNvPr id="317" name="Freeform 23"/>
          <p:cNvSpPr/>
          <p:nvPr/>
        </p:nvSpPr>
        <p:spPr>
          <a:xfrm>
            <a:off x="10028925" y="7483570"/>
            <a:ext cx="576505" cy="527502"/>
          </a:xfrm>
          <a:prstGeom prst="rect">
            <a:avLst/>
          </a:prstGeom>
          <a:blipFill>
            <a:blip r:embed="rId4"/>
            <a:stretch>
              <a:fillRect/>
            </a:stretch>
          </a:blipFill>
          <a:ln w="12700">
            <a:miter lim="400000"/>
          </a:ln>
        </p:spPr>
        <p:txBody>
          <a:bodyPr lIns="45719" rIns="45719"/>
          <a:lstStyle/>
          <a:p>
            <a:endParaRPr/>
          </a:p>
        </p:txBody>
      </p:sp>
      <p:sp>
        <p:nvSpPr>
          <p:cNvPr id="318" name="Freeform 24"/>
          <p:cNvSpPr/>
          <p:nvPr/>
        </p:nvSpPr>
        <p:spPr>
          <a:xfrm>
            <a:off x="-77700" y="8516870"/>
            <a:ext cx="3127563" cy="3045466"/>
          </a:xfrm>
          <a:prstGeom prst="rect">
            <a:avLst/>
          </a:prstGeom>
          <a:blipFill>
            <a:blip r:embed="rId5"/>
            <a:stretch>
              <a:fillRect/>
            </a:stretch>
          </a:blipFill>
          <a:ln w="12700">
            <a:miter lim="400000"/>
          </a:ln>
        </p:spPr>
        <p:txBody>
          <a:bodyPr lIns="45719" rIns="45719"/>
          <a:lstStyle/>
          <a:p>
            <a:endParaRPr/>
          </a:p>
        </p:txBody>
      </p:sp>
      <p:grpSp>
        <p:nvGrpSpPr>
          <p:cNvPr id="322" name="Group 25"/>
          <p:cNvGrpSpPr/>
          <p:nvPr/>
        </p:nvGrpSpPr>
        <p:grpSpPr>
          <a:xfrm>
            <a:off x="16694841" y="838377"/>
            <a:ext cx="1128918" cy="380647"/>
            <a:chOff x="0" y="0"/>
            <a:chExt cx="1128916" cy="380646"/>
          </a:xfrm>
        </p:grpSpPr>
        <p:sp>
          <p:nvSpPr>
            <p:cNvPr id="319" name="Freeform 26"/>
            <p:cNvSpPr/>
            <p:nvPr/>
          </p:nvSpPr>
          <p:spPr>
            <a:xfrm rot="16200000">
              <a:off x="98592" y="-98593"/>
              <a:ext cx="380647" cy="577832"/>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320" name="Freeform 27"/>
            <p:cNvSpPr/>
            <p:nvPr/>
          </p:nvSpPr>
          <p:spPr>
            <a:xfrm rot="5400000" flipH="1">
              <a:off x="649678" y="-98593"/>
              <a:ext cx="380647" cy="577832"/>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321" name="Freeform 28"/>
            <p:cNvSpPr/>
            <p:nvPr/>
          </p:nvSpPr>
          <p:spPr>
            <a:xfrm>
              <a:off x="193383" y="50706"/>
              <a:ext cx="742151" cy="279235"/>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324" name="Freeform 2"/>
          <p:cNvSpPr/>
          <p:nvPr/>
        </p:nvSpPr>
        <p:spPr>
          <a:xfrm rot="16894915">
            <a:off x="-1453033" y="5344724"/>
            <a:ext cx="5871476" cy="5856799"/>
          </a:xfrm>
          <a:prstGeom prst="rect">
            <a:avLst/>
          </a:prstGeom>
          <a:blipFill>
            <a:blip r:embed="rId2"/>
            <a:stretch>
              <a:fillRect/>
            </a:stretch>
          </a:blipFill>
          <a:ln w="12700">
            <a:miter lim="400000"/>
          </a:ln>
        </p:spPr>
        <p:txBody>
          <a:bodyPr lIns="45719" rIns="45719"/>
          <a:lstStyle/>
          <a:p>
            <a:endParaRPr/>
          </a:p>
        </p:txBody>
      </p:sp>
      <p:sp>
        <p:nvSpPr>
          <p:cNvPr id="325" name="Freeform 3"/>
          <p:cNvSpPr/>
          <p:nvPr/>
        </p:nvSpPr>
        <p:spPr>
          <a:xfrm>
            <a:off x="7977736" y="-387139"/>
            <a:ext cx="13961312" cy="12355762"/>
          </a:xfrm>
          <a:prstGeom prst="rect">
            <a:avLst/>
          </a:prstGeom>
          <a:blipFill>
            <a:blip r:embed="rId3"/>
            <a:stretch>
              <a:fillRect/>
            </a:stretch>
          </a:blipFill>
          <a:ln w="12700">
            <a:miter lim="400000"/>
          </a:ln>
        </p:spPr>
        <p:txBody>
          <a:bodyPr lIns="45719" rIns="45719"/>
          <a:lstStyle/>
          <a:p>
            <a:endParaRPr/>
          </a:p>
        </p:txBody>
      </p:sp>
      <p:sp>
        <p:nvSpPr>
          <p:cNvPr id="326" name="Freeform 4"/>
          <p:cNvSpPr/>
          <p:nvPr/>
        </p:nvSpPr>
        <p:spPr>
          <a:xfrm rot="11438926">
            <a:off x="14658972" y="8125196"/>
            <a:ext cx="4117820" cy="4107525"/>
          </a:xfrm>
          <a:prstGeom prst="rect">
            <a:avLst/>
          </a:prstGeom>
          <a:blipFill>
            <a:blip r:embed="rId2"/>
            <a:stretch>
              <a:fillRect/>
            </a:stretch>
          </a:blipFill>
          <a:ln w="12700">
            <a:miter lim="400000"/>
          </a:ln>
        </p:spPr>
        <p:txBody>
          <a:bodyPr lIns="45719" rIns="45719"/>
          <a:lstStyle/>
          <a:p>
            <a:endParaRPr/>
          </a:p>
        </p:txBody>
      </p:sp>
      <p:sp>
        <p:nvSpPr>
          <p:cNvPr id="327" name="Freeform 6"/>
          <p:cNvSpPr/>
          <p:nvPr/>
        </p:nvSpPr>
        <p:spPr>
          <a:xfrm>
            <a:off x="2973892" y="6402850"/>
            <a:ext cx="2754506" cy="2754506"/>
          </a:xfrm>
          <a:prstGeom prst="ellipse">
            <a:avLst/>
          </a:prstGeom>
          <a:blipFill>
            <a:blip r:embed="rId4"/>
            <a:stretch>
              <a:fillRect/>
            </a:stretch>
          </a:blipFill>
          <a:ln w="12700">
            <a:miter lim="400000"/>
          </a:ln>
        </p:spPr>
        <p:txBody>
          <a:bodyPr lIns="45719" rIns="45719"/>
          <a:lstStyle/>
          <a:p>
            <a:endParaRPr/>
          </a:p>
        </p:txBody>
      </p:sp>
      <p:sp>
        <p:nvSpPr>
          <p:cNvPr id="328" name="Freeform 8"/>
          <p:cNvSpPr/>
          <p:nvPr/>
        </p:nvSpPr>
        <p:spPr>
          <a:xfrm>
            <a:off x="7766747" y="6402850"/>
            <a:ext cx="2754506" cy="2754506"/>
          </a:xfrm>
          <a:prstGeom prst="ellipse">
            <a:avLst/>
          </a:prstGeom>
          <a:blipFill>
            <a:blip r:embed="rId5"/>
            <a:stretch>
              <a:fillRect/>
            </a:stretch>
          </a:blipFill>
          <a:ln w="12700">
            <a:miter lim="400000"/>
          </a:ln>
        </p:spPr>
        <p:txBody>
          <a:bodyPr lIns="45719" rIns="45719"/>
          <a:lstStyle/>
          <a:p>
            <a:endParaRPr/>
          </a:p>
        </p:txBody>
      </p:sp>
      <p:sp>
        <p:nvSpPr>
          <p:cNvPr id="329" name="Freeform 10"/>
          <p:cNvSpPr/>
          <p:nvPr/>
        </p:nvSpPr>
        <p:spPr>
          <a:xfrm>
            <a:off x="12559601" y="6402850"/>
            <a:ext cx="2754506" cy="2754506"/>
          </a:xfrm>
          <a:prstGeom prst="ellipse">
            <a:avLst/>
          </a:prstGeom>
          <a:blipFill>
            <a:blip r:embed="rId6"/>
            <a:stretch>
              <a:fillRect/>
            </a:stretch>
          </a:blipFill>
          <a:ln w="12700">
            <a:miter lim="400000"/>
          </a:ln>
        </p:spPr>
        <p:txBody>
          <a:bodyPr lIns="45719" rIns="45719"/>
          <a:lstStyle/>
          <a:p>
            <a:endParaRPr/>
          </a:p>
        </p:txBody>
      </p:sp>
      <p:sp>
        <p:nvSpPr>
          <p:cNvPr id="330" name="TextBox 11"/>
          <p:cNvSpPr txBox="1"/>
          <p:nvPr/>
        </p:nvSpPr>
        <p:spPr>
          <a:xfrm>
            <a:off x="1281735" y="1916976"/>
            <a:ext cx="15977566" cy="1174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4200" b="1">
                <a:solidFill>
                  <a:srgbClr val="FFFFFF"/>
                </a:solidFill>
                <a:latin typeface="Cerebri Bold"/>
                <a:ea typeface="Cerebri Bold"/>
                <a:cs typeface="Cerebri Bold"/>
                <a:sym typeface="Cerebri Bold"/>
              </a:defRPr>
            </a:lvl1pPr>
          </a:lstStyle>
          <a:p>
            <a:r>
              <a:t>From Evidence to Policy: 2001 Field Study and 2017 Programme</a:t>
            </a:r>
          </a:p>
        </p:txBody>
      </p:sp>
      <p:sp>
        <p:nvSpPr>
          <p:cNvPr id="331" name="TextBox 12"/>
          <p:cNvSpPr txBox="1"/>
          <p:nvPr/>
        </p:nvSpPr>
        <p:spPr>
          <a:xfrm>
            <a:off x="2184207" y="4147383"/>
            <a:ext cx="4333876" cy="21267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200">
                <a:solidFill>
                  <a:srgbClr val="FFFFFF"/>
                </a:solidFill>
                <a:latin typeface="Cerebri"/>
                <a:ea typeface="Cerebri"/>
                <a:cs typeface="Cerebri"/>
                <a:sym typeface="Cerebri"/>
              </a:defRPr>
            </a:lvl1pPr>
          </a:lstStyle>
          <a:p>
            <a:r>
              <a:t>Water User Associations (WUAs) established on hydraulic basis for larger PWD tanks; introduced warabandi planning, maintenance roles, and Distributary Committees.</a:t>
            </a:r>
          </a:p>
        </p:txBody>
      </p:sp>
      <p:sp>
        <p:nvSpPr>
          <p:cNvPr id="332" name="TextBox 13"/>
          <p:cNvSpPr txBox="1"/>
          <p:nvPr/>
        </p:nvSpPr>
        <p:spPr>
          <a:xfrm>
            <a:off x="6977062" y="4148843"/>
            <a:ext cx="4333876" cy="21238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100">
                <a:solidFill>
                  <a:srgbClr val="FFFFFF"/>
                </a:solidFill>
                <a:latin typeface="Cerebri"/>
                <a:ea typeface="Cerebri"/>
                <a:cs typeface="Cerebri"/>
                <a:sym typeface="Cerebri"/>
              </a:defRPr>
            </a:lvl1pPr>
          </a:lstStyle>
          <a:p>
            <a:r>
              <a:t>IIED participatory study of Villur Chain of Tanks demonstrated cascade-scale rehabilitation, bridging farmer knowledge and engineering practice — a critical evidence milestone.</a:t>
            </a:r>
          </a:p>
        </p:txBody>
      </p:sp>
      <p:sp>
        <p:nvSpPr>
          <p:cNvPr id="333" name="TextBox 14"/>
          <p:cNvSpPr txBox="1"/>
          <p:nvPr/>
        </p:nvSpPr>
        <p:spPr>
          <a:xfrm>
            <a:off x="2186376" y="3639437"/>
            <a:ext cx="4329538"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100"/>
              </a:lnSpc>
              <a:defRPr sz="2200" b="1">
                <a:solidFill>
                  <a:srgbClr val="031629"/>
                </a:solidFill>
                <a:latin typeface="Cerebri Bold"/>
                <a:ea typeface="Cerebri Bold"/>
                <a:cs typeface="Cerebri Bold"/>
                <a:sym typeface="Cerebri Bold"/>
              </a:defRPr>
            </a:lvl1pPr>
          </a:lstStyle>
          <a:p>
            <a:r>
              <a:t>2000 TNFMIS Act</a:t>
            </a:r>
          </a:p>
        </p:txBody>
      </p:sp>
      <p:sp>
        <p:nvSpPr>
          <p:cNvPr id="334" name="TextBox 15"/>
          <p:cNvSpPr txBox="1"/>
          <p:nvPr/>
        </p:nvSpPr>
        <p:spPr>
          <a:xfrm>
            <a:off x="6979232" y="3639437"/>
            <a:ext cx="4329537"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100"/>
              </a:lnSpc>
              <a:defRPr sz="2200" b="1">
                <a:solidFill>
                  <a:srgbClr val="031629"/>
                </a:solidFill>
                <a:latin typeface="Cerebri Bold"/>
                <a:ea typeface="Cerebri Bold"/>
                <a:cs typeface="Cerebri Bold"/>
                <a:sym typeface="Cerebri Bold"/>
              </a:defRPr>
            </a:lvl1pPr>
          </a:lstStyle>
          <a:p>
            <a:r>
              <a:t>2001 Villur Chain Study</a:t>
            </a:r>
          </a:p>
        </p:txBody>
      </p:sp>
      <p:sp>
        <p:nvSpPr>
          <p:cNvPr id="335" name="TextBox 16"/>
          <p:cNvSpPr txBox="1"/>
          <p:nvPr/>
        </p:nvSpPr>
        <p:spPr>
          <a:xfrm>
            <a:off x="11772087" y="4148843"/>
            <a:ext cx="4333876" cy="21238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100">
                <a:solidFill>
                  <a:srgbClr val="FFFFFF"/>
                </a:solidFill>
                <a:latin typeface="Cerebri"/>
                <a:ea typeface="Cerebri"/>
                <a:cs typeface="Cerebri"/>
                <a:sym typeface="Cerebri"/>
              </a:defRPr>
            </a:lvl1pPr>
          </a:lstStyle>
          <a:p>
            <a:r>
              <a:t>Community participatory desilting of minor tanks: Phase I (1,519 tanks, ₹100 crore); Phase II (2,065 tanks, ₹332 crore). Policy choices in the gap years 2001–2017 remain critical.</a:t>
            </a:r>
          </a:p>
        </p:txBody>
      </p:sp>
      <p:sp>
        <p:nvSpPr>
          <p:cNvPr id="336" name="TextBox 17"/>
          <p:cNvSpPr txBox="1"/>
          <p:nvPr/>
        </p:nvSpPr>
        <p:spPr>
          <a:xfrm>
            <a:off x="11772086" y="3639437"/>
            <a:ext cx="4329537"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100"/>
              </a:lnSpc>
              <a:defRPr sz="2200" b="1">
                <a:solidFill>
                  <a:srgbClr val="031629"/>
                </a:solidFill>
                <a:latin typeface="Cerebri Bold"/>
                <a:ea typeface="Cerebri Bold"/>
                <a:cs typeface="Cerebri Bold"/>
                <a:sym typeface="Cerebri Bold"/>
              </a:defRPr>
            </a:lvl1pPr>
          </a:lstStyle>
          <a:p>
            <a:r>
              <a:t>2017 Kudimaramathu Scheme</a:t>
            </a:r>
          </a:p>
        </p:txBody>
      </p:sp>
      <p:sp>
        <p:nvSpPr>
          <p:cNvPr id="337" name="Freeform 18"/>
          <p:cNvSpPr/>
          <p:nvPr/>
        </p:nvSpPr>
        <p:spPr>
          <a:xfrm rot="19040647">
            <a:off x="-1133604" y="-1196727"/>
            <a:ext cx="2553754" cy="2547371"/>
          </a:xfrm>
          <a:prstGeom prst="rect">
            <a:avLst/>
          </a:prstGeom>
          <a:blipFill>
            <a:blip r:embed="rId7"/>
            <a:stretch>
              <a:fillRect/>
            </a:stretch>
          </a:blipFill>
          <a:ln w="12700">
            <a:miter lim="400000"/>
          </a:ln>
        </p:spPr>
        <p:txBody>
          <a:bodyPr lIns="45719" rIns="45719"/>
          <a:lstStyle/>
          <a:p>
            <a:endParaRPr/>
          </a:p>
        </p:txBody>
      </p:sp>
      <p:sp>
        <p:nvSpPr>
          <p:cNvPr id="338" name="Freeform 19"/>
          <p:cNvSpPr/>
          <p:nvPr/>
        </p:nvSpPr>
        <p:spPr>
          <a:xfrm rot="19040647">
            <a:off x="17011124" y="-1196726"/>
            <a:ext cx="2553753" cy="2547370"/>
          </a:xfrm>
          <a:prstGeom prst="rect">
            <a:avLst/>
          </a:prstGeom>
          <a:blipFill>
            <a:blip r:embed="rId7"/>
            <a:stretch>
              <a:fillRect/>
            </a:stretch>
          </a:blipFill>
          <a:ln w="12700">
            <a:miter lim="400000"/>
          </a:ln>
        </p:spPr>
        <p:txBody>
          <a:bodyPr lIns="45719" rIns="45719"/>
          <a:lstStyle/>
          <a:p>
            <a:endParaRPr/>
          </a:p>
        </p:txBody>
      </p:sp>
      <p:grpSp>
        <p:nvGrpSpPr>
          <p:cNvPr id="342" name="Group 20"/>
          <p:cNvGrpSpPr/>
          <p:nvPr/>
        </p:nvGrpSpPr>
        <p:grpSpPr>
          <a:xfrm>
            <a:off x="16694841" y="838377"/>
            <a:ext cx="1128918" cy="380647"/>
            <a:chOff x="0" y="0"/>
            <a:chExt cx="1128916" cy="380646"/>
          </a:xfrm>
        </p:grpSpPr>
        <p:sp>
          <p:nvSpPr>
            <p:cNvPr id="339" name="Freeform 21"/>
            <p:cNvSpPr/>
            <p:nvPr/>
          </p:nvSpPr>
          <p:spPr>
            <a:xfrm rot="16200000">
              <a:off x="98592"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340" name="Freeform 22"/>
            <p:cNvSpPr/>
            <p:nvPr/>
          </p:nvSpPr>
          <p:spPr>
            <a:xfrm rot="5400000" flipH="1">
              <a:off x="649678"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341" name="Freeform 23"/>
            <p:cNvSpPr/>
            <p:nvPr/>
          </p:nvSpPr>
          <p:spPr>
            <a:xfrm>
              <a:off x="193383" y="50706"/>
              <a:ext cx="742151" cy="279235"/>
            </a:xfrm>
            <a:prstGeom prst="rect">
              <a:avLst/>
            </a:prstGeom>
            <a:blipFill rotWithShape="1">
              <a:blip r:embed="rId9"/>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344" name="Freeform 3"/>
          <p:cNvSpPr/>
          <p:nvPr/>
        </p:nvSpPr>
        <p:spPr>
          <a:xfrm>
            <a:off x="1889580" y="1488209"/>
            <a:ext cx="5246371" cy="7237116"/>
          </a:xfrm>
          <a:prstGeom prst="rect">
            <a:avLst/>
          </a:prstGeom>
          <a:blipFill>
            <a:blip r:embed="rId2"/>
            <a:stretch>
              <a:fillRect/>
            </a:stretch>
          </a:blipFill>
          <a:ln w="12700">
            <a:miter lim="400000"/>
          </a:ln>
        </p:spPr>
        <p:txBody>
          <a:bodyPr lIns="45719" rIns="45719"/>
          <a:lstStyle/>
          <a:p>
            <a:endParaRPr/>
          </a:p>
        </p:txBody>
      </p:sp>
      <p:sp>
        <p:nvSpPr>
          <p:cNvPr id="345" name="Freeform 4"/>
          <p:cNvSpPr/>
          <p:nvPr/>
        </p:nvSpPr>
        <p:spPr>
          <a:xfrm>
            <a:off x="7977736" y="-387139"/>
            <a:ext cx="13961312" cy="12355762"/>
          </a:xfrm>
          <a:prstGeom prst="rect">
            <a:avLst/>
          </a:prstGeom>
          <a:blipFill>
            <a:blip r:embed="rId3"/>
            <a:stretch>
              <a:fillRect/>
            </a:stretch>
          </a:blipFill>
          <a:ln w="12700">
            <a:miter lim="400000"/>
          </a:ln>
        </p:spPr>
        <p:txBody>
          <a:bodyPr lIns="45719" rIns="45719"/>
          <a:lstStyle/>
          <a:p>
            <a:endParaRPr/>
          </a:p>
        </p:txBody>
      </p:sp>
      <p:sp>
        <p:nvSpPr>
          <p:cNvPr id="346" name="Freeform 5"/>
          <p:cNvSpPr/>
          <p:nvPr/>
        </p:nvSpPr>
        <p:spPr>
          <a:xfrm>
            <a:off x="7922974" y="5563690"/>
            <a:ext cx="682861" cy="454103"/>
          </a:xfrm>
          <a:prstGeom prst="rect">
            <a:avLst/>
          </a:prstGeom>
          <a:blipFill>
            <a:blip r:embed="rId4"/>
            <a:stretch>
              <a:fillRect/>
            </a:stretch>
          </a:blipFill>
          <a:ln w="12700">
            <a:miter lim="400000"/>
          </a:ln>
        </p:spPr>
        <p:txBody>
          <a:bodyPr lIns="45719" rIns="45719"/>
          <a:lstStyle/>
          <a:p>
            <a:endParaRPr/>
          </a:p>
        </p:txBody>
      </p:sp>
      <p:sp>
        <p:nvSpPr>
          <p:cNvPr id="347" name="Freeform 6"/>
          <p:cNvSpPr/>
          <p:nvPr/>
        </p:nvSpPr>
        <p:spPr>
          <a:xfrm>
            <a:off x="-1" y="9258299"/>
            <a:ext cx="5030415" cy="2521497"/>
          </a:xfrm>
          <a:prstGeom prst="rect">
            <a:avLst/>
          </a:prstGeom>
          <a:blipFill>
            <a:blip r:embed="rId5"/>
            <a:stretch>
              <a:fillRect/>
            </a:stretch>
          </a:blipFill>
          <a:ln w="12700">
            <a:miter lim="400000"/>
          </a:ln>
        </p:spPr>
        <p:txBody>
          <a:bodyPr lIns="45719" rIns="45719"/>
          <a:lstStyle/>
          <a:p>
            <a:endParaRPr/>
          </a:p>
        </p:txBody>
      </p:sp>
      <p:sp>
        <p:nvSpPr>
          <p:cNvPr id="348" name="Freeform 7"/>
          <p:cNvSpPr/>
          <p:nvPr/>
        </p:nvSpPr>
        <p:spPr>
          <a:xfrm>
            <a:off x="13257587" y="-1260747"/>
            <a:ext cx="5030414" cy="2521494"/>
          </a:xfrm>
          <a:prstGeom prst="rect">
            <a:avLst/>
          </a:prstGeom>
          <a:blipFill>
            <a:blip r:embed="rId5"/>
            <a:stretch>
              <a:fillRect/>
            </a:stretch>
          </a:blipFill>
          <a:ln w="12700">
            <a:miter lim="400000"/>
          </a:ln>
        </p:spPr>
        <p:txBody>
          <a:bodyPr lIns="45719" rIns="45719"/>
          <a:lstStyle/>
          <a:p>
            <a:endParaRPr/>
          </a:p>
        </p:txBody>
      </p:sp>
      <p:sp>
        <p:nvSpPr>
          <p:cNvPr id="349" name="Freeform 8"/>
          <p:cNvSpPr/>
          <p:nvPr/>
        </p:nvSpPr>
        <p:spPr>
          <a:xfrm>
            <a:off x="506535" y="-559194"/>
            <a:ext cx="2404579" cy="1149189"/>
          </a:xfrm>
          <a:prstGeom prst="rect">
            <a:avLst/>
          </a:prstGeom>
          <a:blipFill>
            <a:blip r:embed="rId6"/>
            <a:stretch>
              <a:fillRect/>
            </a:stretch>
          </a:blipFill>
          <a:ln w="12700">
            <a:miter lim="400000"/>
          </a:ln>
        </p:spPr>
        <p:txBody>
          <a:bodyPr lIns="45719" rIns="45719"/>
          <a:lstStyle/>
          <a:p>
            <a:endParaRPr/>
          </a:p>
        </p:txBody>
      </p:sp>
      <p:sp>
        <p:nvSpPr>
          <p:cNvPr id="350" name="Freeform 9"/>
          <p:cNvSpPr/>
          <p:nvPr/>
        </p:nvSpPr>
        <p:spPr>
          <a:xfrm rot="10800000">
            <a:off x="14958393" y="9712405"/>
            <a:ext cx="2404578" cy="1149189"/>
          </a:xfrm>
          <a:prstGeom prst="rect">
            <a:avLst/>
          </a:prstGeom>
          <a:blipFill>
            <a:blip r:embed="rId6"/>
            <a:stretch>
              <a:fillRect/>
            </a:stretch>
          </a:blipFill>
          <a:ln w="12700">
            <a:miter lim="400000"/>
          </a:ln>
        </p:spPr>
        <p:txBody>
          <a:bodyPr lIns="45719" rIns="45719"/>
          <a:lstStyle/>
          <a:p>
            <a:endParaRPr/>
          </a:p>
        </p:txBody>
      </p:sp>
      <p:grpSp>
        <p:nvGrpSpPr>
          <p:cNvPr id="354" name="Group 10"/>
          <p:cNvGrpSpPr/>
          <p:nvPr/>
        </p:nvGrpSpPr>
        <p:grpSpPr>
          <a:xfrm>
            <a:off x="16694841" y="838377"/>
            <a:ext cx="1128918" cy="380647"/>
            <a:chOff x="0" y="0"/>
            <a:chExt cx="1128916" cy="380646"/>
          </a:xfrm>
        </p:grpSpPr>
        <p:sp>
          <p:nvSpPr>
            <p:cNvPr id="351" name="Freeform 11"/>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352" name="Freeform 12"/>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353" name="Freeform 13"/>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
        <p:nvSpPr>
          <p:cNvPr id="355" name="TextBox 14"/>
          <p:cNvSpPr txBox="1"/>
          <p:nvPr/>
        </p:nvSpPr>
        <p:spPr>
          <a:xfrm>
            <a:off x="8293320" y="291233"/>
            <a:ext cx="8965981" cy="23742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9300"/>
              </a:lnSpc>
              <a:defRPr sz="8500" b="1">
                <a:solidFill>
                  <a:srgbClr val="FFFFFF"/>
                </a:solidFill>
                <a:latin typeface="Cerebri Bold"/>
                <a:ea typeface="Cerebri Bold"/>
                <a:cs typeface="Cerebri Bold"/>
                <a:sym typeface="Cerebri Bold"/>
              </a:defRPr>
            </a:lvl1pPr>
          </a:lstStyle>
          <a:p>
            <a:r>
              <a:t>Five Asks for Policymakers</a:t>
            </a:r>
          </a:p>
        </p:txBody>
      </p:sp>
      <p:sp>
        <p:nvSpPr>
          <p:cNvPr id="356" name="TextBox 15"/>
          <p:cNvSpPr txBox="1"/>
          <p:nvPr/>
        </p:nvSpPr>
        <p:spPr>
          <a:xfrm>
            <a:off x="9042301" y="5630319"/>
            <a:ext cx="8419636" cy="370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600" b="1">
                <a:solidFill>
                  <a:srgbClr val="031629"/>
                </a:solidFill>
                <a:latin typeface="Cerebri Bold"/>
                <a:ea typeface="Cerebri Bold"/>
                <a:cs typeface="Cerebri Bold"/>
                <a:sym typeface="Cerebri Bold"/>
              </a:defRPr>
            </a:lvl1pPr>
          </a:lstStyle>
          <a:p>
            <a:r>
              <a:t>From Evidence to Action: Policy Recommendations</a:t>
            </a:r>
          </a:p>
        </p:txBody>
      </p:sp>
      <p:sp>
        <p:nvSpPr>
          <p:cNvPr id="357" name="TextBox 16"/>
          <p:cNvSpPr txBox="1"/>
          <p:nvPr/>
        </p:nvSpPr>
        <p:spPr>
          <a:xfrm>
            <a:off x="8220075" y="3000647"/>
            <a:ext cx="8572501" cy="22945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000"/>
              </a:lnSpc>
              <a:defRPr sz="2900">
                <a:solidFill>
                  <a:srgbClr val="FFFFFF"/>
                </a:solidFill>
                <a:latin typeface="Cerebri"/>
                <a:ea typeface="Cerebri"/>
                <a:cs typeface="Cerebri"/>
                <a:sym typeface="Cerebri"/>
              </a:defRPr>
            </a:lvl1pPr>
          </a:lstStyle>
          <a:p>
            <a:r>
              <a:t>Tamil Nadu's tank heritage offers a proven blueprint. The following five asks translate field evidence—from Villur and beyond—into concrete policy commitments. Each ask targets a specific gap between current practice and what cascade-scale water management requires to succeed at scale.</a:t>
            </a:r>
          </a:p>
        </p:txBody>
      </p:sp>
      <p:sp>
        <p:nvSpPr>
          <p:cNvPr id="358" name="TextBox 17"/>
          <p:cNvSpPr txBox="1"/>
          <p:nvPr/>
        </p:nvSpPr>
        <p:spPr>
          <a:xfrm>
            <a:off x="8296275" y="6148124"/>
            <a:ext cx="8420100" cy="38068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000"/>
              </a:lnSpc>
              <a:defRPr sz="2500">
                <a:solidFill>
                  <a:srgbClr val="FFFFFF"/>
                </a:solidFill>
                <a:latin typeface="Cerebri"/>
                <a:ea typeface="Cerebri"/>
                <a:cs typeface="Cerebri"/>
                <a:sym typeface="Cerebri"/>
              </a:defRPr>
            </a:pPr>
            <a:r>
              <a:t>Plan and fund rehabilitation at the cascade level, not tank by tank</a:t>
            </a:r>
          </a:p>
          <a:p>
            <a:pPr>
              <a:lnSpc>
                <a:spcPts val="3000"/>
              </a:lnSpc>
              <a:defRPr sz="2500">
                <a:solidFill>
                  <a:srgbClr val="FFFFFF"/>
                </a:solidFill>
                <a:latin typeface="Cerebri"/>
                <a:ea typeface="Cerebri"/>
                <a:cs typeface="Cerebri"/>
                <a:sym typeface="Cerebri"/>
              </a:defRPr>
            </a:pPr>
            <a:r>
              <a:t>Extend legal backing and formal recognition to minor panchayat tanks</a:t>
            </a:r>
          </a:p>
          <a:p>
            <a:pPr>
              <a:lnSpc>
                <a:spcPts val="3000"/>
              </a:lnSpc>
              <a:defRPr sz="2500">
                <a:solidFill>
                  <a:srgbClr val="FFFFFF"/>
                </a:solidFill>
                <a:latin typeface="Cerebri"/>
                <a:ea typeface="Cerebri"/>
                <a:cs typeface="Cerebri"/>
                <a:sym typeface="Cerebri"/>
              </a:defRPr>
            </a:pPr>
            <a:r>
              <a:t>Build in equity checks: tail-ender and marginal-farmer representation as funding conditions</a:t>
            </a:r>
          </a:p>
          <a:p>
            <a:pPr>
              <a:lnSpc>
                <a:spcPts val="3000"/>
              </a:lnSpc>
              <a:defRPr sz="2500">
                <a:solidFill>
                  <a:srgbClr val="FFFFFF"/>
                </a:solidFill>
                <a:latin typeface="Cerebri"/>
                <a:ea typeface="Cerebri"/>
                <a:cs typeface="Cerebri"/>
                <a:sym typeface="Cerebri"/>
              </a:defRPr>
            </a:pPr>
            <a:r>
              <a:t>Fund institutions, not just desilting—WUAs need resources and legal standing</a:t>
            </a:r>
          </a:p>
          <a:p>
            <a:pPr>
              <a:lnSpc>
                <a:spcPts val="3000"/>
              </a:lnSpc>
              <a:defRPr sz="2500">
                <a:solidFill>
                  <a:srgbClr val="FFFFFF"/>
                </a:solidFill>
                <a:latin typeface="Cerebri"/>
                <a:ea typeface="Cerebri"/>
                <a:cs typeface="Cerebri"/>
                <a:sym typeface="Cerebri"/>
              </a:defRPr>
            </a:pPr>
            <a:r>
              <a:t>Monitor and publish outcomes: storage, cropping intensity, and institutional survival post-Kudimaramathu</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360" name="Freeform 2"/>
          <p:cNvSpPr/>
          <p:nvPr/>
        </p:nvSpPr>
        <p:spPr>
          <a:xfrm>
            <a:off x="1978641" y="78533"/>
            <a:ext cx="13961311" cy="12355762"/>
          </a:xfrm>
          <a:prstGeom prst="rect">
            <a:avLst/>
          </a:prstGeom>
          <a:blipFill>
            <a:blip r:embed="rId2"/>
            <a:stretch>
              <a:fillRect/>
            </a:stretch>
          </a:blipFill>
          <a:ln w="12700">
            <a:miter lim="400000"/>
          </a:ln>
        </p:spPr>
        <p:txBody>
          <a:bodyPr lIns="45719" rIns="45719"/>
          <a:lstStyle/>
          <a:p>
            <a:endParaRPr/>
          </a:p>
        </p:txBody>
      </p:sp>
      <p:sp>
        <p:nvSpPr>
          <p:cNvPr id="361" name="Freeform 3"/>
          <p:cNvSpPr/>
          <p:nvPr/>
        </p:nvSpPr>
        <p:spPr>
          <a:xfrm>
            <a:off x="10271672" y="8496475"/>
            <a:ext cx="1718904" cy="1790525"/>
          </a:xfrm>
          <a:prstGeom prst="rect">
            <a:avLst/>
          </a:prstGeom>
          <a:blipFill>
            <a:blip r:embed="rId3"/>
            <a:stretch>
              <a:fillRect/>
            </a:stretch>
          </a:blipFill>
          <a:ln w="12700">
            <a:miter lim="400000"/>
          </a:ln>
        </p:spPr>
        <p:txBody>
          <a:bodyPr lIns="45719" rIns="45719"/>
          <a:lstStyle/>
          <a:p>
            <a:endParaRPr/>
          </a:p>
        </p:txBody>
      </p:sp>
      <p:sp>
        <p:nvSpPr>
          <p:cNvPr id="362" name="Freeform 4"/>
          <p:cNvSpPr/>
          <p:nvPr/>
        </p:nvSpPr>
        <p:spPr>
          <a:xfrm rot="21216987">
            <a:off x="10269294" y="-781142"/>
            <a:ext cx="1723660" cy="1719352"/>
          </a:xfrm>
          <a:prstGeom prst="rect">
            <a:avLst/>
          </a:prstGeom>
          <a:blipFill>
            <a:blip r:embed="rId4"/>
            <a:stretch>
              <a:fillRect/>
            </a:stretch>
          </a:blipFill>
          <a:ln w="12700">
            <a:miter lim="400000"/>
          </a:ln>
        </p:spPr>
        <p:txBody>
          <a:bodyPr lIns="45719" rIns="45719"/>
          <a:lstStyle/>
          <a:p>
            <a:endParaRPr/>
          </a:p>
        </p:txBody>
      </p:sp>
      <p:sp>
        <p:nvSpPr>
          <p:cNvPr id="363" name="Freeform 5"/>
          <p:cNvSpPr/>
          <p:nvPr/>
        </p:nvSpPr>
        <p:spPr>
          <a:xfrm rot="21216987">
            <a:off x="1083395" y="8551323"/>
            <a:ext cx="1044732" cy="1042120"/>
          </a:xfrm>
          <a:prstGeom prst="rect">
            <a:avLst/>
          </a:prstGeom>
          <a:blipFill>
            <a:blip r:embed="rId4"/>
            <a:stretch>
              <a:fillRect/>
            </a:stretch>
          </a:blipFill>
          <a:ln w="12700">
            <a:miter lim="400000"/>
          </a:ln>
        </p:spPr>
        <p:txBody>
          <a:bodyPr lIns="45719" rIns="45719"/>
          <a:lstStyle/>
          <a:p>
            <a:endParaRPr/>
          </a:p>
        </p:txBody>
      </p:sp>
      <p:sp>
        <p:nvSpPr>
          <p:cNvPr id="364" name="Freeform 7"/>
          <p:cNvSpPr/>
          <p:nvPr/>
        </p:nvSpPr>
        <p:spPr>
          <a:xfrm>
            <a:off x="11131122" y="-391460"/>
            <a:ext cx="7531307" cy="11130582"/>
          </a:xfrm>
          <a:prstGeom prst="rect">
            <a:avLst/>
          </a:prstGeom>
          <a:blipFill>
            <a:blip r:embed="rId5"/>
            <a:stretch>
              <a:fillRect/>
            </a:stretch>
          </a:blipFill>
          <a:ln w="12700">
            <a:miter lim="400000"/>
          </a:ln>
        </p:spPr>
        <p:txBody>
          <a:bodyPr lIns="45719" rIns="45719"/>
          <a:lstStyle/>
          <a:p>
            <a:endParaRPr/>
          </a:p>
        </p:txBody>
      </p:sp>
      <p:sp>
        <p:nvSpPr>
          <p:cNvPr id="365" name="TextBox 8"/>
          <p:cNvSpPr txBox="1"/>
          <p:nvPr/>
        </p:nvSpPr>
        <p:spPr>
          <a:xfrm>
            <a:off x="1260528" y="2802416"/>
            <a:ext cx="8918528" cy="9966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900"/>
              </a:lnSpc>
              <a:defRPr sz="3600" b="1">
                <a:solidFill>
                  <a:srgbClr val="FFFFFF"/>
                </a:solidFill>
                <a:latin typeface="Cerebri Bold"/>
                <a:ea typeface="Cerebri Bold"/>
                <a:cs typeface="Cerebri Bold"/>
                <a:sym typeface="Cerebri Bold"/>
              </a:defRPr>
            </a:lvl1pPr>
          </a:lstStyle>
          <a:p>
            <a:r>
              <a:t>Closing Thought: Institutional Task Ahead</a:t>
            </a:r>
          </a:p>
        </p:txBody>
      </p:sp>
      <p:sp>
        <p:nvSpPr>
          <p:cNvPr id="366" name="TextBox 9"/>
          <p:cNvSpPr txBox="1"/>
          <p:nvPr/>
        </p:nvSpPr>
        <p:spPr>
          <a:xfrm>
            <a:off x="1257260" y="4980177"/>
            <a:ext cx="8553451" cy="3015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400"/>
              </a:lnSpc>
              <a:defRPr sz="2700">
                <a:solidFill>
                  <a:srgbClr val="FFFFFF"/>
                </a:solidFill>
                <a:latin typeface="Cerebri"/>
                <a:ea typeface="Cerebri"/>
                <a:cs typeface="Cerebri"/>
                <a:sym typeface="Cerebri"/>
              </a:defRPr>
            </a:lvl1pPr>
          </a:lstStyle>
          <a:p>
            <a:r>
              <a:t>In the 1990s and early 2000s, Tamil Nadu pioneered participatory water governance through field studies, community desilting, and cascade-level thinking. The science is understood. The models exist. The current challenge is entirely institutional: fund rehabilitation at cascade scale, legislate protection for minor tanks, and monitor outcomes beyond project closure.</a:t>
            </a:r>
          </a:p>
        </p:txBody>
      </p:sp>
      <p:sp>
        <p:nvSpPr>
          <p:cNvPr id="367" name="TextBox 10"/>
          <p:cNvSpPr txBox="1"/>
          <p:nvPr/>
        </p:nvSpPr>
        <p:spPr>
          <a:xfrm>
            <a:off x="1260528" y="3968956"/>
            <a:ext cx="8546915" cy="5012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2900" b="1">
                <a:solidFill>
                  <a:srgbClr val="031629"/>
                </a:solidFill>
                <a:latin typeface="Cerebri Bold"/>
                <a:ea typeface="Cerebri Bold"/>
                <a:cs typeface="Cerebri Bold"/>
                <a:sym typeface="Cerebri Bold"/>
              </a:defRPr>
            </a:lvl1pPr>
          </a:lstStyle>
          <a:p>
            <a:r>
              <a:t>Tamil Nadu wrote the playbook — tank by tank.</a:t>
            </a:r>
          </a:p>
        </p:txBody>
      </p:sp>
      <p:sp>
        <p:nvSpPr>
          <p:cNvPr id="368" name="Freeform 11"/>
          <p:cNvSpPr/>
          <p:nvPr/>
        </p:nvSpPr>
        <p:spPr>
          <a:xfrm>
            <a:off x="-362098" y="-684725"/>
            <a:ext cx="2544918" cy="2538558"/>
          </a:xfrm>
          <a:prstGeom prst="rect">
            <a:avLst/>
          </a:prstGeom>
          <a:blipFill>
            <a:blip r:embed="rId6"/>
            <a:stretch>
              <a:fillRect/>
            </a:stretch>
          </a:blipFill>
          <a:ln w="12700">
            <a:miter lim="400000"/>
          </a:ln>
        </p:spPr>
        <p:txBody>
          <a:bodyPr lIns="45719" rIns="45719"/>
          <a:lstStyle/>
          <a:p>
            <a:endParaRPr/>
          </a:p>
        </p:txBody>
      </p:sp>
      <p:grpSp>
        <p:nvGrpSpPr>
          <p:cNvPr id="372" name="Group 12"/>
          <p:cNvGrpSpPr/>
          <p:nvPr/>
        </p:nvGrpSpPr>
        <p:grpSpPr>
          <a:xfrm>
            <a:off x="16694841" y="838377"/>
            <a:ext cx="1128918" cy="380647"/>
            <a:chOff x="0" y="0"/>
            <a:chExt cx="1128916" cy="380646"/>
          </a:xfrm>
        </p:grpSpPr>
        <p:sp>
          <p:nvSpPr>
            <p:cNvPr id="369" name="Freeform 13"/>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370" name="Freeform 14"/>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371" name="Freeform 15"/>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374" name="Freeform 2"/>
          <p:cNvSpPr/>
          <p:nvPr/>
        </p:nvSpPr>
        <p:spPr>
          <a:xfrm>
            <a:off x="7977736" y="-387139"/>
            <a:ext cx="13961312" cy="12355762"/>
          </a:xfrm>
          <a:prstGeom prst="rect">
            <a:avLst/>
          </a:prstGeom>
          <a:blipFill>
            <a:blip r:embed="rId2"/>
            <a:stretch>
              <a:fillRect/>
            </a:stretch>
          </a:blipFill>
          <a:ln w="12700">
            <a:miter lim="400000"/>
          </a:ln>
        </p:spPr>
        <p:txBody>
          <a:bodyPr lIns="45719" rIns="45719"/>
          <a:lstStyle/>
          <a:p>
            <a:endParaRPr/>
          </a:p>
        </p:txBody>
      </p:sp>
      <p:sp>
        <p:nvSpPr>
          <p:cNvPr id="375" name="Freeform 3"/>
          <p:cNvSpPr/>
          <p:nvPr/>
        </p:nvSpPr>
        <p:spPr>
          <a:xfrm rot="19013209">
            <a:off x="10998119" y="-856262"/>
            <a:ext cx="2285089" cy="2285089"/>
          </a:xfrm>
          <a:prstGeom prst="rect">
            <a:avLst/>
          </a:prstGeom>
          <a:blipFill>
            <a:blip r:embed="rId3"/>
            <a:stretch>
              <a:fillRect/>
            </a:stretch>
          </a:blipFill>
          <a:ln w="12700">
            <a:miter lim="400000"/>
          </a:ln>
        </p:spPr>
        <p:txBody>
          <a:bodyPr lIns="45719" rIns="45719"/>
          <a:lstStyle/>
          <a:p>
            <a:endParaRPr/>
          </a:p>
        </p:txBody>
      </p:sp>
      <p:sp>
        <p:nvSpPr>
          <p:cNvPr id="376" name="Freeform 5"/>
          <p:cNvSpPr/>
          <p:nvPr/>
        </p:nvSpPr>
        <p:spPr>
          <a:xfrm>
            <a:off x="11375438" y="-922208"/>
            <a:ext cx="9088954" cy="9088954"/>
          </a:xfrm>
          <a:prstGeom prst="ellipse">
            <a:avLst/>
          </a:prstGeom>
          <a:blipFill>
            <a:blip r:embed="rId4"/>
            <a:stretch>
              <a:fillRect/>
            </a:stretch>
          </a:blipFill>
          <a:ln w="12700">
            <a:miter lim="400000"/>
          </a:ln>
        </p:spPr>
        <p:txBody>
          <a:bodyPr lIns="45719" rIns="45719"/>
          <a:lstStyle/>
          <a:p>
            <a:endParaRPr/>
          </a:p>
        </p:txBody>
      </p:sp>
      <p:sp>
        <p:nvSpPr>
          <p:cNvPr id="377" name="Freeform 6"/>
          <p:cNvSpPr/>
          <p:nvPr/>
        </p:nvSpPr>
        <p:spPr>
          <a:xfrm rot="21216987">
            <a:off x="4616425" y="-781142"/>
            <a:ext cx="1723660" cy="1719352"/>
          </a:xfrm>
          <a:prstGeom prst="rect">
            <a:avLst/>
          </a:prstGeom>
          <a:blipFill>
            <a:blip r:embed="rId5"/>
            <a:stretch>
              <a:fillRect/>
            </a:stretch>
          </a:blipFill>
          <a:ln w="12700">
            <a:miter lim="400000"/>
          </a:ln>
        </p:spPr>
        <p:txBody>
          <a:bodyPr lIns="45719" rIns="45719"/>
          <a:lstStyle/>
          <a:p>
            <a:endParaRPr/>
          </a:p>
        </p:txBody>
      </p:sp>
      <p:sp>
        <p:nvSpPr>
          <p:cNvPr id="378" name="Freeform 7"/>
          <p:cNvSpPr/>
          <p:nvPr/>
        </p:nvSpPr>
        <p:spPr>
          <a:xfrm rot="21216987">
            <a:off x="9785473" y="9348791"/>
            <a:ext cx="1723660" cy="1719351"/>
          </a:xfrm>
          <a:prstGeom prst="rect">
            <a:avLst/>
          </a:prstGeom>
          <a:blipFill>
            <a:blip r:embed="rId5"/>
            <a:stretch>
              <a:fillRect/>
            </a:stretch>
          </a:blipFill>
          <a:ln w="12700">
            <a:miter lim="400000"/>
          </a:ln>
        </p:spPr>
        <p:txBody>
          <a:bodyPr lIns="45719" rIns="45719"/>
          <a:lstStyle/>
          <a:p>
            <a:endParaRPr/>
          </a:p>
        </p:txBody>
      </p:sp>
      <p:sp>
        <p:nvSpPr>
          <p:cNvPr id="379" name="Freeform 8"/>
          <p:cNvSpPr/>
          <p:nvPr/>
        </p:nvSpPr>
        <p:spPr>
          <a:xfrm>
            <a:off x="882026" y="1229189"/>
            <a:ext cx="3045129" cy="609026"/>
          </a:xfrm>
          <a:prstGeom prst="rect">
            <a:avLst/>
          </a:prstGeom>
          <a:blipFill>
            <a:blip r:embed="rId6"/>
            <a:stretch>
              <a:fillRect/>
            </a:stretch>
          </a:blipFill>
          <a:ln w="12700">
            <a:miter lim="400000"/>
          </a:ln>
        </p:spPr>
        <p:txBody>
          <a:bodyPr lIns="45719" rIns="45719"/>
          <a:lstStyle/>
          <a:p>
            <a:endParaRPr/>
          </a:p>
        </p:txBody>
      </p:sp>
      <p:grpSp>
        <p:nvGrpSpPr>
          <p:cNvPr id="382" name="Group 9"/>
          <p:cNvGrpSpPr/>
          <p:nvPr/>
        </p:nvGrpSpPr>
        <p:grpSpPr>
          <a:xfrm>
            <a:off x="12788924" y="8561029"/>
            <a:ext cx="4874117" cy="609026"/>
            <a:chOff x="0" y="0"/>
            <a:chExt cx="4874116" cy="609024"/>
          </a:xfrm>
        </p:grpSpPr>
        <p:sp>
          <p:nvSpPr>
            <p:cNvPr id="380" name="Freeform 10"/>
            <p:cNvSpPr/>
            <p:nvPr/>
          </p:nvSpPr>
          <p:spPr>
            <a:xfrm>
              <a:off x="-1" y="0"/>
              <a:ext cx="3045128" cy="609025"/>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381" name="Freeform 11"/>
            <p:cNvSpPr/>
            <p:nvPr/>
          </p:nvSpPr>
          <p:spPr>
            <a:xfrm>
              <a:off x="1828989" y="0"/>
              <a:ext cx="3045128" cy="609025"/>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grpSp>
      <p:sp>
        <p:nvSpPr>
          <p:cNvPr id="383" name="TextBox 12"/>
          <p:cNvSpPr txBox="1"/>
          <p:nvPr/>
        </p:nvSpPr>
        <p:spPr>
          <a:xfrm>
            <a:off x="1028699" y="1320506"/>
            <a:ext cx="4025771" cy="3298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700"/>
              </a:lnSpc>
              <a:defRPr sz="1900" spc="228">
                <a:solidFill>
                  <a:srgbClr val="031629"/>
                </a:solidFill>
                <a:latin typeface="Cerebri"/>
                <a:ea typeface="Cerebri"/>
                <a:cs typeface="Cerebri"/>
                <a:sym typeface="Cerebri"/>
              </a:defRPr>
            </a:lvl1pPr>
          </a:lstStyle>
          <a:p>
            <a:r>
              <a:t>Water Wisdom of Tamil Nadu</a:t>
            </a:r>
          </a:p>
        </p:txBody>
      </p:sp>
      <p:sp>
        <p:nvSpPr>
          <p:cNvPr id="384" name="TextBox 13"/>
          <p:cNvSpPr txBox="1"/>
          <p:nvPr/>
        </p:nvSpPr>
        <p:spPr>
          <a:xfrm>
            <a:off x="1028700" y="2964716"/>
            <a:ext cx="9618603" cy="3679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9500"/>
              </a:lnSpc>
              <a:defRPr sz="10300" b="1">
                <a:solidFill>
                  <a:srgbClr val="FFFFFF"/>
                </a:solidFill>
                <a:latin typeface="Cerebri Heavy"/>
                <a:ea typeface="Cerebri Heavy"/>
                <a:cs typeface="Cerebri Heavy"/>
                <a:sym typeface="Cerebri Heavy"/>
              </a:defRPr>
            </a:pPr>
            <a:r>
              <a:t>DEEP DIVE:</a:t>
            </a:r>
          </a:p>
          <a:p>
            <a:pPr>
              <a:lnSpc>
                <a:spcPts val="9500"/>
              </a:lnSpc>
              <a:defRPr sz="10300" b="1">
                <a:solidFill>
                  <a:srgbClr val="FFFFFF"/>
                </a:solidFill>
                <a:latin typeface="Cerebri Heavy"/>
                <a:ea typeface="Cerebri Heavy"/>
                <a:cs typeface="Cerebri Heavy"/>
                <a:sym typeface="Cerebri Heavy"/>
              </a:defRPr>
            </a:pPr>
            <a:r>
              <a:t>VILLUR CHAIN OF TANKS</a:t>
            </a:r>
          </a:p>
        </p:txBody>
      </p:sp>
      <p:sp>
        <p:nvSpPr>
          <p:cNvPr id="385" name="TextBox 14"/>
          <p:cNvSpPr txBox="1"/>
          <p:nvPr/>
        </p:nvSpPr>
        <p:spPr>
          <a:xfrm>
            <a:off x="11885610" y="8626226"/>
            <a:ext cx="5464607" cy="4286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3500"/>
              </a:lnSpc>
              <a:defRPr sz="2500" spc="-50">
                <a:solidFill>
                  <a:srgbClr val="031629"/>
                </a:solidFill>
                <a:latin typeface="Cerebri"/>
                <a:ea typeface="Cerebri"/>
                <a:cs typeface="Cerebri"/>
                <a:sym typeface="Cerebri"/>
              </a:defRPr>
            </a:lvl1pPr>
          </a:lstStyle>
          <a:p>
            <a:r>
              <a:t>Case Study Extension</a:t>
            </a:r>
          </a:p>
        </p:txBody>
      </p:sp>
      <p:sp>
        <p:nvSpPr>
          <p:cNvPr id="386" name="TextBox 15"/>
          <p:cNvSpPr txBox="1"/>
          <p:nvPr/>
        </p:nvSpPr>
        <p:spPr>
          <a:xfrm>
            <a:off x="1114425" y="6925896"/>
            <a:ext cx="7877175" cy="12226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900">
                <a:solidFill>
                  <a:srgbClr val="031629"/>
                </a:solidFill>
                <a:latin typeface="Cerebri"/>
                <a:ea typeface="Cerebri"/>
                <a:cs typeface="Cerebri"/>
                <a:sym typeface="Cerebri"/>
              </a:defRPr>
            </a:lvl1pPr>
          </a:lstStyle>
          <a:p>
            <a:r>
              <a:t>An in-depth exploration of participatory rehabilitation across an interconnected cascade of tanks in Tamil Nadu</a:t>
            </a:r>
          </a:p>
        </p:txBody>
      </p:sp>
      <p:grpSp>
        <p:nvGrpSpPr>
          <p:cNvPr id="390" name="Group 16"/>
          <p:cNvGrpSpPr/>
          <p:nvPr/>
        </p:nvGrpSpPr>
        <p:grpSpPr>
          <a:xfrm>
            <a:off x="16694841" y="838377"/>
            <a:ext cx="1128918" cy="380647"/>
            <a:chOff x="0" y="0"/>
            <a:chExt cx="1128916" cy="380646"/>
          </a:xfrm>
        </p:grpSpPr>
        <p:sp>
          <p:nvSpPr>
            <p:cNvPr id="387" name="Freeform 17"/>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388" name="Freeform 18"/>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389" name="Freeform 19"/>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392" name="Freeform 3"/>
          <p:cNvSpPr/>
          <p:nvPr/>
        </p:nvSpPr>
        <p:spPr>
          <a:xfrm>
            <a:off x="11440913" y="1629608"/>
            <a:ext cx="5246371" cy="7027786"/>
          </a:xfrm>
          <a:prstGeom prst="rect">
            <a:avLst/>
          </a:prstGeom>
          <a:blipFill>
            <a:blip r:embed="rId2"/>
            <a:stretch>
              <a:fillRect/>
            </a:stretch>
          </a:blipFill>
          <a:ln w="12700">
            <a:miter lim="400000"/>
          </a:ln>
        </p:spPr>
        <p:txBody>
          <a:bodyPr lIns="45719" rIns="45719"/>
          <a:lstStyle/>
          <a:p>
            <a:endParaRPr/>
          </a:p>
        </p:txBody>
      </p:sp>
      <p:sp>
        <p:nvSpPr>
          <p:cNvPr id="393" name="TextBox 4"/>
          <p:cNvSpPr txBox="1"/>
          <p:nvPr/>
        </p:nvSpPr>
        <p:spPr>
          <a:xfrm>
            <a:off x="1260529" y="1174312"/>
            <a:ext cx="8105100" cy="17355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800"/>
              </a:lnSpc>
              <a:defRPr sz="6200" b="1">
                <a:solidFill>
                  <a:srgbClr val="FFFFFF"/>
                </a:solidFill>
                <a:latin typeface="Cerebri Bold"/>
                <a:ea typeface="Cerebri Bold"/>
                <a:cs typeface="Cerebri Bold"/>
                <a:sym typeface="Cerebri Bold"/>
              </a:defRPr>
            </a:lvl1pPr>
          </a:lstStyle>
          <a:p>
            <a:r>
              <a:t>Villur Chain of Tanks: Location &amp; Map</a:t>
            </a:r>
          </a:p>
        </p:txBody>
      </p:sp>
      <p:sp>
        <p:nvSpPr>
          <p:cNvPr id="394" name="Freeform 5"/>
          <p:cNvSpPr/>
          <p:nvPr/>
        </p:nvSpPr>
        <p:spPr>
          <a:xfrm>
            <a:off x="17259300" y="0"/>
            <a:ext cx="2368578" cy="2467269"/>
          </a:xfrm>
          <a:prstGeom prst="rect">
            <a:avLst/>
          </a:prstGeom>
          <a:blipFill>
            <a:blip r:embed="rId3"/>
            <a:stretch>
              <a:fillRect/>
            </a:stretch>
          </a:blipFill>
          <a:ln w="12700">
            <a:miter lim="400000"/>
          </a:ln>
        </p:spPr>
        <p:txBody>
          <a:bodyPr lIns="45719" rIns="45719"/>
          <a:lstStyle/>
          <a:p>
            <a:endParaRPr/>
          </a:p>
        </p:txBody>
      </p:sp>
      <p:sp>
        <p:nvSpPr>
          <p:cNvPr id="395" name="Freeform 6"/>
          <p:cNvSpPr/>
          <p:nvPr/>
        </p:nvSpPr>
        <p:spPr>
          <a:xfrm>
            <a:off x="16872198" y="8871198"/>
            <a:ext cx="1415802" cy="1415802"/>
          </a:xfrm>
          <a:prstGeom prst="rect">
            <a:avLst/>
          </a:prstGeom>
          <a:blipFill>
            <a:blip r:embed="rId4"/>
            <a:stretch>
              <a:fillRect/>
            </a:stretch>
          </a:blipFill>
          <a:ln w="12700">
            <a:miter lim="400000"/>
          </a:ln>
        </p:spPr>
        <p:txBody>
          <a:bodyPr lIns="45719" rIns="45719"/>
          <a:lstStyle/>
          <a:p>
            <a:endParaRPr/>
          </a:p>
        </p:txBody>
      </p:sp>
      <p:sp>
        <p:nvSpPr>
          <p:cNvPr id="396" name="Freeform 7"/>
          <p:cNvSpPr/>
          <p:nvPr/>
        </p:nvSpPr>
        <p:spPr>
          <a:xfrm>
            <a:off x="1260528" y="6241217"/>
            <a:ext cx="809655" cy="805607"/>
          </a:xfrm>
          <a:prstGeom prst="rect">
            <a:avLst/>
          </a:prstGeom>
          <a:blipFill>
            <a:blip r:embed="rId5"/>
            <a:stretch>
              <a:fillRect/>
            </a:stretch>
          </a:blipFill>
          <a:ln w="12700">
            <a:miter lim="400000"/>
          </a:ln>
        </p:spPr>
        <p:txBody>
          <a:bodyPr lIns="45719" rIns="45719"/>
          <a:lstStyle/>
          <a:p>
            <a:endParaRPr/>
          </a:p>
        </p:txBody>
      </p:sp>
      <p:sp>
        <p:nvSpPr>
          <p:cNvPr id="397" name="Freeform 8"/>
          <p:cNvSpPr/>
          <p:nvPr/>
        </p:nvSpPr>
        <p:spPr>
          <a:xfrm rot="2597261">
            <a:off x="6355289" y="-2041979"/>
            <a:ext cx="3743261" cy="3733902"/>
          </a:xfrm>
          <a:prstGeom prst="rect">
            <a:avLst/>
          </a:prstGeom>
          <a:blipFill>
            <a:blip r:embed="rId6"/>
            <a:stretch>
              <a:fillRect/>
            </a:stretch>
          </a:blipFill>
          <a:ln w="12700">
            <a:miter lim="400000"/>
          </a:ln>
        </p:spPr>
        <p:txBody>
          <a:bodyPr lIns="45719" rIns="45719"/>
          <a:lstStyle/>
          <a:p>
            <a:endParaRPr/>
          </a:p>
        </p:txBody>
      </p:sp>
      <p:sp>
        <p:nvSpPr>
          <p:cNvPr id="398" name="Freeform 9"/>
          <p:cNvSpPr/>
          <p:nvPr/>
        </p:nvSpPr>
        <p:spPr>
          <a:xfrm rot="16888196">
            <a:off x="-745854" y="8857791"/>
            <a:ext cx="2215745" cy="2210205"/>
          </a:xfrm>
          <a:prstGeom prst="rect">
            <a:avLst/>
          </a:prstGeom>
          <a:blipFill>
            <a:blip r:embed="rId6"/>
            <a:stretch>
              <a:fillRect/>
            </a:stretch>
          </a:blipFill>
          <a:ln w="12700">
            <a:miter lim="400000"/>
          </a:ln>
        </p:spPr>
        <p:txBody>
          <a:bodyPr lIns="45719" rIns="45719"/>
          <a:lstStyle/>
          <a:p>
            <a:endParaRPr/>
          </a:p>
        </p:txBody>
      </p:sp>
      <p:sp>
        <p:nvSpPr>
          <p:cNvPr id="399" name="TextBox 10"/>
          <p:cNvSpPr txBox="1"/>
          <p:nvPr/>
        </p:nvSpPr>
        <p:spPr>
          <a:xfrm>
            <a:off x="1295799" y="3306286"/>
            <a:ext cx="7746760" cy="9709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3500" b="1">
                <a:solidFill>
                  <a:srgbClr val="031629"/>
                </a:solidFill>
                <a:latin typeface="Cerebri Bold"/>
                <a:ea typeface="Cerebri Bold"/>
                <a:cs typeface="Cerebri Bold"/>
                <a:sym typeface="Cerebri Bold"/>
              </a:defRPr>
            </a:lvl1pPr>
          </a:lstStyle>
          <a:p>
            <a:r>
              <a:t>Geographical Context: Spatial Layout within Tamil Nadu</a:t>
            </a:r>
          </a:p>
        </p:txBody>
      </p:sp>
      <p:sp>
        <p:nvSpPr>
          <p:cNvPr id="400" name="TextBox 11"/>
          <p:cNvSpPr txBox="1"/>
          <p:nvPr/>
        </p:nvSpPr>
        <p:spPr>
          <a:xfrm>
            <a:off x="2223568" y="4338524"/>
            <a:ext cx="6734176" cy="5015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FFFFFF"/>
                </a:solidFill>
                <a:latin typeface="Cerebri"/>
                <a:ea typeface="Cerebri"/>
                <a:cs typeface="Cerebri"/>
                <a:sym typeface="Cerebri"/>
              </a:defRPr>
            </a:lvl1pPr>
          </a:lstStyle>
          <a:p>
            <a:r>
              <a:t>The Villur chain of tanks is situated in the rain-fed agricultural belt of Tamil Nadu, within a sub-watershed defined by gentle topographic gradients. The cascade comprises multiple interconnected tanks aligned along a natural drainage corridor. Total ayacut (command area): [placeholder]. Key features include upstream storage tanks, surplus weirs (kalingus), feeder channels, and tail-end irrigation zones serving marginal farmers. Surrounding villages and water bodies confirm the hydraulic interdependence of the chain.</a:t>
            </a:r>
          </a:p>
        </p:txBody>
      </p:sp>
      <p:grpSp>
        <p:nvGrpSpPr>
          <p:cNvPr id="404" name="Group 12"/>
          <p:cNvGrpSpPr/>
          <p:nvPr/>
        </p:nvGrpSpPr>
        <p:grpSpPr>
          <a:xfrm>
            <a:off x="16694841" y="838377"/>
            <a:ext cx="1128918" cy="380647"/>
            <a:chOff x="0" y="0"/>
            <a:chExt cx="1128916" cy="380646"/>
          </a:xfrm>
        </p:grpSpPr>
        <p:sp>
          <p:nvSpPr>
            <p:cNvPr id="401" name="Freeform 13"/>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402" name="Freeform 14"/>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403" name="Freeform 15"/>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406" name="Freeform 2"/>
          <p:cNvSpPr/>
          <p:nvPr/>
        </p:nvSpPr>
        <p:spPr>
          <a:xfrm>
            <a:off x="5660211" y="-874039"/>
            <a:ext cx="13961311" cy="12355763"/>
          </a:xfrm>
          <a:prstGeom prst="rect">
            <a:avLst/>
          </a:prstGeom>
          <a:blipFill>
            <a:blip r:embed="rId2"/>
            <a:stretch>
              <a:fillRect/>
            </a:stretch>
          </a:blipFill>
          <a:ln w="12700">
            <a:miter lim="400000"/>
          </a:ln>
        </p:spPr>
        <p:txBody>
          <a:bodyPr lIns="45719" rIns="45719"/>
          <a:lstStyle/>
          <a:p>
            <a:endParaRPr/>
          </a:p>
        </p:txBody>
      </p:sp>
      <p:sp>
        <p:nvSpPr>
          <p:cNvPr id="407" name="Freeform 4"/>
          <p:cNvSpPr/>
          <p:nvPr/>
        </p:nvSpPr>
        <p:spPr>
          <a:xfrm>
            <a:off x="4760638" y="3976125"/>
            <a:ext cx="7687010" cy="1470793"/>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408" name="Freeform 7"/>
          <p:cNvSpPr/>
          <p:nvPr/>
        </p:nvSpPr>
        <p:spPr>
          <a:xfrm>
            <a:off x="4760638" y="5688091"/>
            <a:ext cx="7687010" cy="1491221"/>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409" name="Freeform 10"/>
          <p:cNvSpPr/>
          <p:nvPr/>
        </p:nvSpPr>
        <p:spPr>
          <a:xfrm>
            <a:off x="4760638" y="7400058"/>
            <a:ext cx="7687010" cy="1582879"/>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410" name="Freeform 12"/>
          <p:cNvSpPr/>
          <p:nvPr/>
        </p:nvSpPr>
        <p:spPr>
          <a:xfrm rot="21216987">
            <a:off x="17080870" y="2924126"/>
            <a:ext cx="2414259" cy="2408223"/>
          </a:xfrm>
          <a:prstGeom prst="rect">
            <a:avLst/>
          </a:prstGeom>
          <a:blipFill>
            <a:blip r:embed="rId3"/>
            <a:stretch>
              <a:fillRect/>
            </a:stretch>
          </a:blipFill>
          <a:ln w="12700">
            <a:miter lim="400000"/>
          </a:ln>
        </p:spPr>
        <p:txBody>
          <a:bodyPr lIns="45719" rIns="45719"/>
          <a:lstStyle/>
          <a:p>
            <a:endParaRPr/>
          </a:p>
        </p:txBody>
      </p:sp>
      <p:sp>
        <p:nvSpPr>
          <p:cNvPr id="411" name="Freeform 14"/>
          <p:cNvSpPr/>
          <p:nvPr/>
        </p:nvSpPr>
        <p:spPr>
          <a:xfrm>
            <a:off x="12923897" y="4109539"/>
            <a:ext cx="7413078" cy="7413078"/>
          </a:xfrm>
          <a:prstGeom prst="ellipse">
            <a:avLst/>
          </a:prstGeom>
          <a:blipFill>
            <a:blip r:embed="rId4"/>
            <a:stretch>
              <a:fillRect/>
            </a:stretch>
          </a:blipFill>
          <a:ln w="12700">
            <a:miter lim="400000"/>
          </a:ln>
        </p:spPr>
        <p:txBody>
          <a:bodyPr lIns="45719" rIns="45719"/>
          <a:lstStyle/>
          <a:p>
            <a:endParaRPr/>
          </a:p>
        </p:txBody>
      </p:sp>
      <p:sp>
        <p:nvSpPr>
          <p:cNvPr id="412" name="TextBox 15"/>
          <p:cNvSpPr txBox="1"/>
          <p:nvPr/>
        </p:nvSpPr>
        <p:spPr>
          <a:xfrm>
            <a:off x="1155217" y="1578274"/>
            <a:ext cx="15977566" cy="9242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7200"/>
              </a:lnSpc>
              <a:defRPr sz="6600" b="1">
                <a:solidFill>
                  <a:srgbClr val="FFFFFF"/>
                </a:solidFill>
                <a:latin typeface="Poppins Bold"/>
                <a:ea typeface="Poppins Bold"/>
                <a:cs typeface="Poppins Bold"/>
                <a:sym typeface="Poppins Bold"/>
              </a:defRPr>
            </a:lvl1pPr>
          </a:lstStyle>
          <a:p>
            <a:r>
              <a:t>Villur Methods and Fieldwork Details</a:t>
            </a:r>
          </a:p>
        </p:txBody>
      </p:sp>
      <p:sp>
        <p:nvSpPr>
          <p:cNvPr id="413" name="Freeform 16"/>
          <p:cNvSpPr/>
          <p:nvPr/>
        </p:nvSpPr>
        <p:spPr>
          <a:xfrm>
            <a:off x="-400445" y="-606833"/>
            <a:ext cx="2544919" cy="2538558"/>
          </a:xfrm>
          <a:prstGeom prst="rect">
            <a:avLst/>
          </a:prstGeom>
          <a:blipFill>
            <a:blip r:embed="rId5"/>
            <a:stretch>
              <a:fillRect/>
            </a:stretch>
          </a:blipFill>
          <a:ln w="12700">
            <a:miter lim="400000"/>
          </a:ln>
        </p:spPr>
        <p:txBody>
          <a:bodyPr lIns="45719" rIns="45719"/>
          <a:lstStyle/>
          <a:p>
            <a:endParaRPr/>
          </a:p>
        </p:txBody>
      </p:sp>
      <p:sp>
        <p:nvSpPr>
          <p:cNvPr id="414" name="Freeform 17"/>
          <p:cNvSpPr/>
          <p:nvPr/>
        </p:nvSpPr>
        <p:spPr>
          <a:xfrm>
            <a:off x="951736" y="4393157"/>
            <a:ext cx="406963" cy="406963"/>
          </a:xfrm>
          <a:prstGeom prst="rect">
            <a:avLst/>
          </a:prstGeom>
          <a:blipFill>
            <a:blip r:embed="rId6"/>
            <a:stretch>
              <a:fillRect/>
            </a:stretch>
          </a:blipFill>
          <a:ln w="12700">
            <a:miter lim="400000"/>
          </a:ln>
        </p:spPr>
        <p:txBody>
          <a:bodyPr lIns="45719" rIns="45719"/>
          <a:lstStyle/>
          <a:p>
            <a:endParaRPr/>
          </a:p>
        </p:txBody>
      </p:sp>
      <p:sp>
        <p:nvSpPr>
          <p:cNvPr id="415" name="Freeform 18"/>
          <p:cNvSpPr/>
          <p:nvPr/>
        </p:nvSpPr>
        <p:spPr>
          <a:xfrm>
            <a:off x="951736" y="6148468"/>
            <a:ext cx="406963" cy="406964"/>
          </a:xfrm>
          <a:prstGeom prst="rect">
            <a:avLst/>
          </a:prstGeom>
          <a:blipFill>
            <a:blip r:embed="rId6"/>
            <a:stretch>
              <a:fillRect/>
            </a:stretch>
          </a:blipFill>
          <a:ln w="12700">
            <a:miter lim="400000"/>
          </a:ln>
        </p:spPr>
        <p:txBody>
          <a:bodyPr lIns="45719" rIns="45719"/>
          <a:lstStyle/>
          <a:p>
            <a:endParaRPr/>
          </a:p>
        </p:txBody>
      </p:sp>
      <p:sp>
        <p:nvSpPr>
          <p:cNvPr id="416" name="Freeform 19"/>
          <p:cNvSpPr/>
          <p:nvPr/>
        </p:nvSpPr>
        <p:spPr>
          <a:xfrm>
            <a:off x="951736" y="7816077"/>
            <a:ext cx="406963" cy="406964"/>
          </a:xfrm>
          <a:prstGeom prst="rect">
            <a:avLst/>
          </a:prstGeom>
          <a:blipFill>
            <a:blip r:embed="rId6"/>
            <a:stretch>
              <a:fillRect/>
            </a:stretch>
          </a:blipFill>
          <a:ln w="12700">
            <a:miter lim="400000"/>
          </a:ln>
        </p:spPr>
        <p:txBody>
          <a:bodyPr lIns="45719" rIns="45719"/>
          <a:lstStyle/>
          <a:p>
            <a:endParaRPr/>
          </a:p>
        </p:txBody>
      </p:sp>
      <p:sp>
        <p:nvSpPr>
          <p:cNvPr id="417" name="Freeform 20"/>
          <p:cNvSpPr/>
          <p:nvPr/>
        </p:nvSpPr>
        <p:spPr>
          <a:xfrm rot="16200000">
            <a:off x="3826212" y="9395142"/>
            <a:ext cx="1470793" cy="1888659"/>
          </a:xfrm>
          <a:prstGeom prst="rect">
            <a:avLst/>
          </a:prstGeom>
          <a:blipFill>
            <a:blip r:embed="rId7"/>
            <a:stretch>
              <a:fillRect/>
            </a:stretch>
          </a:blipFill>
          <a:ln w="12700">
            <a:miter lim="400000"/>
          </a:ln>
        </p:spPr>
        <p:txBody>
          <a:bodyPr lIns="45719" rIns="45719"/>
          <a:lstStyle/>
          <a:p>
            <a:endParaRPr/>
          </a:p>
        </p:txBody>
      </p:sp>
      <p:sp>
        <p:nvSpPr>
          <p:cNvPr id="418" name="TextBox 21"/>
          <p:cNvSpPr txBox="1"/>
          <p:nvPr/>
        </p:nvSpPr>
        <p:spPr>
          <a:xfrm>
            <a:off x="1722720" y="4230852"/>
            <a:ext cx="2838889" cy="3559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b="1">
                <a:solidFill>
                  <a:srgbClr val="031629"/>
                </a:solidFill>
                <a:latin typeface="Canva Sans Bold"/>
                <a:ea typeface="Canva Sans Bold"/>
                <a:cs typeface="Canva Sans Bold"/>
                <a:sym typeface="Canva Sans Bold"/>
              </a:defRPr>
            </a:lvl1pPr>
          </a:lstStyle>
          <a:p>
            <a:r>
              <a:t>PRA Sessions</a:t>
            </a:r>
          </a:p>
        </p:txBody>
      </p:sp>
      <p:sp>
        <p:nvSpPr>
          <p:cNvPr id="419" name="TextBox 22"/>
          <p:cNvSpPr txBox="1"/>
          <p:nvPr/>
        </p:nvSpPr>
        <p:spPr>
          <a:xfrm>
            <a:off x="1722720" y="5942819"/>
            <a:ext cx="2838889" cy="3559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b="1">
                <a:solidFill>
                  <a:srgbClr val="031629"/>
                </a:solidFill>
                <a:latin typeface="Canva Sans Bold"/>
                <a:ea typeface="Canva Sans Bold"/>
                <a:cs typeface="Canva Sans Bold"/>
                <a:sym typeface="Canva Sans Bold"/>
              </a:defRPr>
            </a:lvl1pPr>
          </a:lstStyle>
          <a:p>
            <a:r>
              <a:t>Tools Used</a:t>
            </a:r>
          </a:p>
        </p:txBody>
      </p:sp>
      <p:sp>
        <p:nvSpPr>
          <p:cNvPr id="420" name="TextBox 23"/>
          <p:cNvSpPr txBox="1"/>
          <p:nvPr/>
        </p:nvSpPr>
        <p:spPr>
          <a:xfrm>
            <a:off x="5038725" y="4057650"/>
            <a:ext cx="7048500" cy="14096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800"/>
              </a:lnSpc>
              <a:defRPr sz="2000">
                <a:solidFill>
                  <a:srgbClr val="031629"/>
                </a:solidFill>
                <a:latin typeface="Canva Sans"/>
                <a:ea typeface="Canva Sans"/>
                <a:cs typeface="Canva Sans"/>
                <a:sym typeface="Canva Sans"/>
              </a:defRPr>
            </a:lvl1pPr>
          </a:lstStyle>
          <a:p>
            <a:r>
              <a:t>Multiple participatory rural appraisal sessions conducted across the full Villur cascade, engaging farmers, women irrigators, and tail-end cultivators in structured group discussions and field walks.</a:t>
            </a:r>
          </a:p>
        </p:txBody>
      </p:sp>
      <p:sp>
        <p:nvSpPr>
          <p:cNvPr id="421" name="TextBox 24"/>
          <p:cNvSpPr txBox="1"/>
          <p:nvPr/>
        </p:nvSpPr>
        <p:spPr>
          <a:xfrm>
            <a:off x="5038725" y="5772150"/>
            <a:ext cx="7048500" cy="14096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800"/>
              </a:lnSpc>
              <a:defRPr sz="2000">
                <a:solidFill>
                  <a:srgbClr val="031629"/>
                </a:solidFill>
                <a:latin typeface="Canva Sans"/>
                <a:ea typeface="Canva Sans"/>
                <a:cs typeface="Canva Sans"/>
                <a:sym typeface="Canva Sans"/>
              </a:defRPr>
            </a:lvl1pPr>
          </a:lstStyle>
          <a:p>
            <a:r>
              <a:t>Participatory mapping of sluices, surplus channels, and encroachments; transect walks along feeder channels; focus group discussions on siltation history, breach records, and seasonal cropping patterns.</a:t>
            </a:r>
          </a:p>
        </p:txBody>
      </p:sp>
      <p:sp>
        <p:nvSpPr>
          <p:cNvPr id="422" name="TextBox 25"/>
          <p:cNvSpPr txBox="1"/>
          <p:nvPr/>
        </p:nvSpPr>
        <p:spPr>
          <a:xfrm>
            <a:off x="1722720" y="7854809"/>
            <a:ext cx="2199719" cy="3559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b="1">
                <a:solidFill>
                  <a:srgbClr val="031629"/>
                </a:solidFill>
                <a:latin typeface="Canva Sans Bold"/>
                <a:ea typeface="Canva Sans Bold"/>
                <a:cs typeface="Canva Sans Bold"/>
                <a:sym typeface="Canva Sans Bold"/>
              </a:defRPr>
            </a:lvl1pPr>
          </a:lstStyle>
          <a:p>
            <a:r>
              <a:t>Cross-Validation</a:t>
            </a:r>
          </a:p>
        </p:txBody>
      </p:sp>
      <p:sp>
        <p:nvSpPr>
          <p:cNvPr id="423" name="TextBox 26"/>
          <p:cNvSpPr txBox="1"/>
          <p:nvPr/>
        </p:nvSpPr>
        <p:spPr>
          <a:xfrm>
            <a:off x="5038725" y="7486650"/>
            <a:ext cx="7048500" cy="14096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800"/>
              </a:lnSpc>
              <a:defRPr sz="2000">
                <a:solidFill>
                  <a:srgbClr val="031629"/>
                </a:solidFill>
                <a:latin typeface="Canva Sans"/>
                <a:ea typeface="Canva Sans"/>
                <a:cs typeface="Canva Sans"/>
                <a:sym typeface="Canva Sans"/>
              </a:defRPr>
            </a:lvl1pPr>
          </a:lstStyle>
          <a:p>
            <a:r>
              <a:t>Farmer-generated spatial and historical data cross-checked against engineering survey measurements and water-flow records, bridging local knowledge with technical assessment to produce a validated rehabilitation plan.</a:t>
            </a:r>
          </a:p>
        </p:txBody>
      </p:sp>
      <p:grpSp>
        <p:nvGrpSpPr>
          <p:cNvPr id="427" name="Group 27"/>
          <p:cNvGrpSpPr/>
          <p:nvPr/>
        </p:nvGrpSpPr>
        <p:grpSpPr>
          <a:xfrm>
            <a:off x="16694841" y="838377"/>
            <a:ext cx="1128918" cy="380647"/>
            <a:chOff x="0" y="0"/>
            <a:chExt cx="1128916" cy="380646"/>
          </a:xfrm>
        </p:grpSpPr>
        <p:sp>
          <p:nvSpPr>
            <p:cNvPr id="424" name="Freeform 28"/>
            <p:cNvSpPr/>
            <p:nvPr/>
          </p:nvSpPr>
          <p:spPr>
            <a:xfrm rot="16200000">
              <a:off x="98592"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425" name="Freeform 29"/>
            <p:cNvSpPr/>
            <p:nvPr/>
          </p:nvSpPr>
          <p:spPr>
            <a:xfrm rot="5400000" flipH="1">
              <a:off x="649678"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426" name="Freeform 30"/>
            <p:cNvSpPr/>
            <p:nvPr/>
          </p:nvSpPr>
          <p:spPr>
            <a:xfrm>
              <a:off x="193383" y="50706"/>
              <a:ext cx="742151" cy="279235"/>
            </a:xfrm>
            <a:prstGeom prst="rect">
              <a:avLst/>
            </a:prstGeom>
            <a:blipFill rotWithShape="1">
              <a:blip r:embed="rId9"/>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429" name="Freeform 3"/>
          <p:cNvSpPr/>
          <p:nvPr/>
        </p:nvSpPr>
        <p:spPr>
          <a:xfrm>
            <a:off x="1889580" y="1488209"/>
            <a:ext cx="5246371" cy="7237116"/>
          </a:xfrm>
          <a:prstGeom prst="rect">
            <a:avLst/>
          </a:prstGeom>
          <a:blipFill>
            <a:blip r:embed="rId2"/>
            <a:stretch>
              <a:fillRect/>
            </a:stretch>
          </a:blipFill>
          <a:ln w="12700">
            <a:miter lim="400000"/>
          </a:ln>
        </p:spPr>
        <p:txBody>
          <a:bodyPr lIns="45719" rIns="45719"/>
          <a:lstStyle/>
          <a:p>
            <a:endParaRPr/>
          </a:p>
        </p:txBody>
      </p:sp>
      <p:sp>
        <p:nvSpPr>
          <p:cNvPr id="430" name="Freeform 4"/>
          <p:cNvSpPr/>
          <p:nvPr/>
        </p:nvSpPr>
        <p:spPr>
          <a:xfrm>
            <a:off x="7977736" y="-387139"/>
            <a:ext cx="13961312" cy="12355762"/>
          </a:xfrm>
          <a:prstGeom prst="rect">
            <a:avLst/>
          </a:prstGeom>
          <a:blipFill>
            <a:blip r:embed="rId3"/>
            <a:stretch>
              <a:fillRect/>
            </a:stretch>
          </a:blipFill>
          <a:ln w="12700">
            <a:miter lim="400000"/>
          </a:ln>
        </p:spPr>
        <p:txBody>
          <a:bodyPr lIns="45719" rIns="45719"/>
          <a:lstStyle/>
          <a:p>
            <a:endParaRPr/>
          </a:p>
        </p:txBody>
      </p:sp>
      <p:sp>
        <p:nvSpPr>
          <p:cNvPr id="431" name="Freeform 5"/>
          <p:cNvSpPr/>
          <p:nvPr/>
        </p:nvSpPr>
        <p:spPr>
          <a:xfrm>
            <a:off x="8258049" y="6101590"/>
            <a:ext cx="682861" cy="454103"/>
          </a:xfrm>
          <a:prstGeom prst="rect">
            <a:avLst/>
          </a:prstGeom>
          <a:blipFill>
            <a:blip r:embed="rId4"/>
            <a:stretch>
              <a:fillRect/>
            </a:stretch>
          </a:blipFill>
          <a:ln w="12700">
            <a:miter lim="400000"/>
          </a:ln>
        </p:spPr>
        <p:txBody>
          <a:bodyPr lIns="45719" rIns="45719"/>
          <a:lstStyle/>
          <a:p>
            <a:endParaRPr/>
          </a:p>
        </p:txBody>
      </p:sp>
      <p:sp>
        <p:nvSpPr>
          <p:cNvPr id="432" name="Freeform 6"/>
          <p:cNvSpPr/>
          <p:nvPr/>
        </p:nvSpPr>
        <p:spPr>
          <a:xfrm>
            <a:off x="-1" y="9258299"/>
            <a:ext cx="5030415" cy="2521497"/>
          </a:xfrm>
          <a:prstGeom prst="rect">
            <a:avLst/>
          </a:prstGeom>
          <a:blipFill>
            <a:blip r:embed="rId5"/>
            <a:stretch>
              <a:fillRect/>
            </a:stretch>
          </a:blipFill>
          <a:ln w="12700">
            <a:miter lim="400000"/>
          </a:ln>
        </p:spPr>
        <p:txBody>
          <a:bodyPr lIns="45719" rIns="45719"/>
          <a:lstStyle/>
          <a:p>
            <a:endParaRPr/>
          </a:p>
        </p:txBody>
      </p:sp>
      <p:sp>
        <p:nvSpPr>
          <p:cNvPr id="433" name="Freeform 7"/>
          <p:cNvSpPr/>
          <p:nvPr/>
        </p:nvSpPr>
        <p:spPr>
          <a:xfrm>
            <a:off x="13257587" y="-1260747"/>
            <a:ext cx="5030414" cy="2521494"/>
          </a:xfrm>
          <a:prstGeom prst="rect">
            <a:avLst/>
          </a:prstGeom>
          <a:blipFill>
            <a:blip r:embed="rId5"/>
            <a:stretch>
              <a:fillRect/>
            </a:stretch>
          </a:blipFill>
          <a:ln w="12700">
            <a:miter lim="400000"/>
          </a:ln>
        </p:spPr>
        <p:txBody>
          <a:bodyPr lIns="45719" rIns="45719"/>
          <a:lstStyle/>
          <a:p>
            <a:endParaRPr/>
          </a:p>
        </p:txBody>
      </p:sp>
      <p:sp>
        <p:nvSpPr>
          <p:cNvPr id="434" name="Freeform 8"/>
          <p:cNvSpPr/>
          <p:nvPr/>
        </p:nvSpPr>
        <p:spPr>
          <a:xfrm>
            <a:off x="506535" y="-559194"/>
            <a:ext cx="2404579" cy="1149189"/>
          </a:xfrm>
          <a:prstGeom prst="rect">
            <a:avLst/>
          </a:prstGeom>
          <a:blipFill>
            <a:blip r:embed="rId6"/>
            <a:stretch>
              <a:fillRect/>
            </a:stretch>
          </a:blipFill>
          <a:ln w="12700">
            <a:miter lim="400000"/>
          </a:ln>
        </p:spPr>
        <p:txBody>
          <a:bodyPr lIns="45719" rIns="45719"/>
          <a:lstStyle/>
          <a:p>
            <a:endParaRPr/>
          </a:p>
        </p:txBody>
      </p:sp>
      <p:sp>
        <p:nvSpPr>
          <p:cNvPr id="435" name="Freeform 9"/>
          <p:cNvSpPr/>
          <p:nvPr/>
        </p:nvSpPr>
        <p:spPr>
          <a:xfrm rot="10800000">
            <a:off x="14958393" y="9712405"/>
            <a:ext cx="2404578" cy="1149189"/>
          </a:xfrm>
          <a:prstGeom prst="rect">
            <a:avLst/>
          </a:prstGeom>
          <a:blipFill>
            <a:blip r:embed="rId6"/>
            <a:stretch>
              <a:fillRect/>
            </a:stretch>
          </a:blipFill>
          <a:ln w="12700">
            <a:miter lim="400000"/>
          </a:ln>
        </p:spPr>
        <p:txBody>
          <a:bodyPr lIns="45719" rIns="45719"/>
          <a:lstStyle/>
          <a:p>
            <a:endParaRPr/>
          </a:p>
        </p:txBody>
      </p:sp>
      <p:grpSp>
        <p:nvGrpSpPr>
          <p:cNvPr id="439" name="Group 10"/>
          <p:cNvGrpSpPr/>
          <p:nvPr/>
        </p:nvGrpSpPr>
        <p:grpSpPr>
          <a:xfrm>
            <a:off x="16694841" y="838377"/>
            <a:ext cx="1128918" cy="380647"/>
            <a:chOff x="0" y="0"/>
            <a:chExt cx="1128916" cy="380646"/>
          </a:xfrm>
        </p:grpSpPr>
        <p:sp>
          <p:nvSpPr>
            <p:cNvPr id="436" name="Freeform 11"/>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437" name="Freeform 12"/>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438" name="Freeform 13"/>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
        <p:nvSpPr>
          <p:cNvPr id="440" name="TextBox 14"/>
          <p:cNvSpPr txBox="1"/>
          <p:nvPr/>
        </p:nvSpPr>
        <p:spPr>
          <a:xfrm>
            <a:off x="8293320" y="1573933"/>
            <a:ext cx="8965981" cy="23226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9100"/>
              </a:lnSpc>
              <a:defRPr sz="8300" b="1">
                <a:solidFill>
                  <a:srgbClr val="FFFFFF"/>
                </a:solidFill>
                <a:latin typeface="Cerebri Bold"/>
                <a:ea typeface="Cerebri Bold"/>
                <a:cs typeface="Cerebri Bold"/>
                <a:sym typeface="Cerebri Bold"/>
              </a:defRPr>
            </a:lvl1pPr>
          </a:lstStyle>
          <a:p>
            <a:r>
              <a:t>Villur Results and Lessons Learned</a:t>
            </a:r>
          </a:p>
        </p:txBody>
      </p:sp>
      <p:sp>
        <p:nvSpPr>
          <p:cNvPr id="441" name="TextBox 15"/>
          <p:cNvSpPr txBox="1"/>
          <p:nvPr/>
        </p:nvSpPr>
        <p:spPr>
          <a:xfrm>
            <a:off x="9095208" y="6101590"/>
            <a:ext cx="8419636" cy="4098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900" b="1">
                <a:solidFill>
                  <a:srgbClr val="031629"/>
                </a:solidFill>
                <a:latin typeface="Cerebri Bold"/>
                <a:ea typeface="Cerebri Bold"/>
                <a:cs typeface="Cerebri Bold"/>
                <a:sym typeface="Cerebri Bold"/>
              </a:defRPr>
            </a:lvl1pPr>
          </a:lstStyle>
          <a:p>
            <a:r>
              <a:t>Key Outcomes and Wider Implications</a:t>
            </a:r>
          </a:p>
        </p:txBody>
      </p:sp>
      <p:sp>
        <p:nvSpPr>
          <p:cNvPr id="442" name="TextBox 16"/>
          <p:cNvSpPr txBox="1"/>
          <p:nvPr/>
        </p:nvSpPr>
        <p:spPr>
          <a:xfrm>
            <a:off x="8381673" y="4260093"/>
            <a:ext cx="8789274" cy="1478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2600">
                <a:solidFill>
                  <a:srgbClr val="FFFFFF"/>
                </a:solidFill>
                <a:latin typeface="Cerebri"/>
                <a:ea typeface="Cerebri"/>
                <a:cs typeface="Cerebri"/>
                <a:sym typeface="Cerebri"/>
              </a:defRPr>
            </a:lvl1pPr>
          </a:lstStyle>
          <a:p>
            <a:r>
              <a:t>The Villur Chain of Tanks rehabilitation demonstrated that cascade-scale, participatory interventions deliver measurable gains in storage, equity, and institutional resilience—outcomes unachievable through single-tank, top-down engineering alone.</a:t>
            </a:r>
          </a:p>
        </p:txBody>
      </p:sp>
      <p:sp>
        <p:nvSpPr>
          <p:cNvPr id="443" name="TextBox 17"/>
          <p:cNvSpPr txBox="1"/>
          <p:nvPr/>
        </p:nvSpPr>
        <p:spPr>
          <a:xfrm>
            <a:off x="8293320" y="6708753"/>
            <a:ext cx="8419636" cy="35051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2000">
                <a:solidFill>
                  <a:srgbClr val="FFFFFF"/>
                </a:solidFill>
                <a:latin typeface="Cerebri"/>
                <a:ea typeface="Cerebri"/>
                <a:cs typeface="Cerebri"/>
                <a:sym typeface="Cerebri"/>
              </a:defRPr>
            </a:pPr>
            <a:r>
              <a:t>Storage &amp; command area restored across multiple linked tanks in the chain</a:t>
            </a:r>
          </a:p>
          <a:p>
            <a:pPr>
              <a:lnSpc>
                <a:spcPts val="2300"/>
              </a:lnSpc>
              <a:defRPr sz="2000">
                <a:solidFill>
                  <a:srgbClr val="FFFFFF"/>
                </a:solidFill>
                <a:latin typeface="Cerebri"/>
                <a:ea typeface="Cerebri"/>
                <a:cs typeface="Cerebri"/>
                <a:sym typeface="Cerebri"/>
              </a:defRPr>
            </a:pPr>
            <a:r>
              <a:t>Community labour contributions reduced external costs; farmer–engineer synergy proved essential</a:t>
            </a:r>
          </a:p>
          <a:p>
            <a:pPr>
              <a:lnSpc>
                <a:spcPts val="2300"/>
              </a:lnSpc>
              <a:defRPr sz="2000">
                <a:solidFill>
                  <a:srgbClr val="FFFFFF"/>
                </a:solidFill>
                <a:latin typeface="Cerebri"/>
                <a:ea typeface="Cerebri"/>
                <a:cs typeface="Cerebri"/>
                <a:sym typeface="Cerebri"/>
              </a:defRPr>
            </a:pPr>
            <a:r>
              <a:t>Cropping intensity increased and diversification improved post-rehabilitation</a:t>
            </a:r>
          </a:p>
          <a:p>
            <a:pPr>
              <a:lnSpc>
                <a:spcPts val="2300"/>
              </a:lnSpc>
              <a:defRPr sz="2000">
                <a:solidFill>
                  <a:srgbClr val="FFFFFF"/>
                </a:solidFill>
                <a:latin typeface="Cerebri"/>
                <a:ea typeface="Cerebri"/>
                <a:cs typeface="Cerebri"/>
                <a:sym typeface="Cerebri"/>
              </a:defRPr>
            </a:pPr>
            <a:r>
              <a:t>Institutional revival: active WUAs re-established; kudimaramathu practices renewed</a:t>
            </a:r>
          </a:p>
          <a:p>
            <a:pPr>
              <a:lnSpc>
                <a:spcPts val="2300"/>
              </a:lnSpc>
              <a:defRPr sz="2000">
                <a:solidFill>
                  <a:srgbClr val="FFFFFF"/>
                </a:solidFill>
                <a:latin typeface="Cerebri"/>
                <a:ea typeface="Cerebri"/>
                <a:cs typeface="Cerebri"/>
                <a:sym typeface="Cerebri"/>
              </a:defRPr>
            </a:pPr>
            <a:r>
              <a:t>Cascade-scale planning outperformed single-tank fixes—hydrological reality respected</a:t>
            </a:r>
          </a:p>
          <a:p>
            <a:pPr>
              <a:lnSpc>
                <a:spcPts val="2300"/>
              </a:lnSpc>
              <a:defRPr sz="2000">
                <a:solidFill>
                  <a:srgbClr val="FFFFFF"/>
                </a:solidFill>
                <a:latin typeface="Cerebri"/>
                <a:ea typeface="Cerebri"/>
                <a:cs typeface="Cerebri"/>
                <a:sym typeface="Cerebri"/>
              </a:defRPr>
            </a:pPr>
            <a:r>
              <a:t>Local knowledge integration improved design accuracy and equity of water access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112" name="Freeform 2"/>
          <p:cNvSpPr/>
          <p:nvPr/>
        </p:nvSpPr>
        <p:spPr>
          <a:xfrm rot="16894915">
            <a:off x="-1453033" y="5344724"/>
            <a:ext cx="5871476" cy="5856799"/>
          </a:xfrm>
          <a:prstGeom prst="rect">
            <a:avLst/>
          </a:prstGeom>
          <a:blipFill>
            <a:blip r:embed="rId2"/>
            <a:stretch>
              <a:fillRect/>
            </a:stretch>
          </a:blipFill>
          <a:ln w="12700">
            <a:miter lim="400000"/>
          </a:ln>
        </p:spPr>
        <p:txBody>
          <a:bodyPr lIns="45719" rIns="45719"/>
          <a:lstStyle/>
          <a:p>
            <a:endParaRPr/>
          </a:p>
        </p:txBody>
      </p:sp>
      <p:sp>
        <p:nvSpPr>
          <p:cNvPr id="113" name="Freeform 3"/>
          <p:cNvSpPr/>
          <p:nvPr/>
        </p:nvSpPr>
        <p:spPr>
          <a:xfrm>
            <a:off x="7977736" y="-387139"/>
            <a:ext cx="13961312" cy="12355762"/>
          </a:xfrm>
          <a:prstGeom prst="rect">
            <a:avLst/>
          </a:prstGeom>
          <a:blipFill>
            <a:blip r:embed="rId3"/>
            <a:stretch>
              <a:fillRect/>
            </a:stretch>
          </a:blipFill>
          <a:ln w="12700">
            <a:miter lim="400000"/>
          </a:ln>
        </p:spPr>
        <p:txBody>
          <a:bodyPr lIns="45719" rIns="45719"/>
          <a:lstStyle/>
          <a:p>
            <a:endParaRPr/>
          </a:p>
        </p:txBody>
      </p:sp>
      <p:sp>
        <p:nvSpPr>
          <p:cNvPr id="114" name="Freeform 4"/>
          <p:cNvSpPr/>
          <p:nvPr/>
        </p:nvSpPr>
        <p:spPr>
          <a:xfrm rot="11438926">
            <a:off x="14658972" y="8125196"/>
            <a:ext cx="4117820" cy="4107525"/>
          </a:xfrm>
          <a:prstGeom prst="rect">
            <a:avLst/>
          </a:prstGeom>
          <a:blipFill>
            <a:blip r:embed="rId2"/>
            <a:stretch>
              <a:fillRect/>
            </a:stretch>
          </a:blipFill>
          <a:ln w="12700">
            <a:miter lim="400000"/>
          </a:ln>
        </p:spPr>
        <p:txBody>
          <a:bodyPr lIns="45719" rIns="45719"/>
          <a:lstStyle/>
          <a:p>
            <a:endParaRPr/>
          </a:p>
        </p:txBody>
      </p:sp>
      <p:sp>
        <p:nvSpPr>
          <p:cNvPr id="115" name="Freeform 6"/>
          <p:cNvSpPr/>
          <p:nvPr/>
        </p:nvSpPr>
        <p:spPr>
          <a:xfrm>
            <a:off x="2973892" y="6402850"/>
            <a:ext cx="2754506" cy="2754506"/>
          </a:xfrm>
          <a:prstGeom prst="ellipse">
            <a:avLst/>
          </a:prstGeom>
          <a:blipFill>
            <a:blip r:embed="rId4"/>
            <a:stretch>
              <a:fillRect/>
            </a:stretch>
          </a:blipFill>
          <a:ln w="12700">
            <a:miter lim="400000"/>
          </a:ln>
        </p:spPr>
        <p:txBody>
          <a:bodyPr lIns="45719" rIns="45719"/>
          <a:lstStyle/>
          <a:p>
            <a:endParaRPr/>
          </a:p>
        </p:txBody>
      </p:sp>
      <p:sp>
        <p:nvSpPr>
          <p:cNvPr id="116" name="Freeform 8"/>
          <p:cNvSpPr/>
          <p:nvPr/>
        </p:nvSpPr>
        <p:spPr>
          <a:xfrm>
            <a:off x="7766747" y="6402850"/>
            <a:ext cx="2754506" cy="2754506"/>
          </a:xfrm>
          <a:prstGeom prst="ellipse">
            <a:avLst/>
          </a:prstGeom>
          <a:blipFill>
            <a:blip r:embed="rId5"/>
            <a:stretch>
              <a:fillRect/>
            </a:stretch>
          </a:blipFill>
          <a:ln w="12700">
            <a:miter lim="400000"/>
          </a:ln>
        </p:spPr>
        <p:txBody>
          <a:bodyPr lIns="45719" rIns="45719"/>
          <a:lstStyle/>
          <a:p>
            <a:endParaRPr/>
          </a:p>
        </p:txBody>
      </p:sp>
      <p:sp>
        <p:nvSpPr>
          <p:cNvPr id="117" name="Freeform 10"/>
          <p:cNvSpPr/>
          <p:nvPr/>
        </p:nvSpPr>
        <p:spPr>
          <a:xfrm>
            <a:off x="12559601" y="6402850"/>
            <a:ext cx="2754506" cy="2754506"/>
          </a:xfrm>
          <a:prstGeom prst="ellipse">
            <a:avLst/>
          </a:prstGeom>
          <a:blipFill>
            <a:blip r:embed="rId6"/>
            <a:stretch>
              <a:fillRect/>
            </a:stretch>
          </a:blipFill>
          <a:ln w="12700">
            <a:miter lim="400000"/>
          </a:ln>
        </p:spPr>
        <p:txBody>
          <a:bodyPr lIns="45719" rIns="45719"/>
          <a:lstStyle/>
          <a:p>
            <a:endParaRPr/>
          </a:p>
        </p:txBody>
      </p:sp>
      <p:sp>
        <p:nvSpPr>
          <p:cNvPr id="118" name="TextBox 11"/>
          <p:cNvSpPr txBox="1"/>
          <p:nvPr/>
        </p:nvSpPr>
        <p:spPr>
          <a:xfrm>
            <a:off x="1281735" y="1955075"/>
            <a:ext cx="15977566" cy="11408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8900"/>
              </a:lnSpc>
              <a:defRPr sz="8100" b="1">
                <a:solidFill>
                  <a:srgbClr val="FFFFFF"/>
                </a:solidFill>
                <a:latin typeface="Cerebri Bold"/>
                <a:ea typeface="Cerebri Bold"/>
                <a:cs typeface="Cerebri Bold"/>
                <a:sym typeface="Cerebri Bold"/>
              </a:defRPr>
            </a:lvl1pPr>
          </a:lstStyle>
          <a:p>
            <a:r>
              <a:t>Roadmap for Today's Briefing</a:t>
            </a:r>
          </a:p>
        </p:txBody>
      </p:sp>
      <p:sp>
        <p:nvSpPr>
          <p:cNvPr id="119" name="TextBox 12"/>
          <p:cNvSpPr txBox="1"/>
          <p:nvPr/>
        </p:nvSpPr>
        <p:spPr>
          <a:xfrm>
            <a:off x="2190750" y="4371975"/>
            <a:ext cx="4333875" cy="22288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388620" lvl="1" indent="-194310" algn="ctr">
              <a:lnSpc>
                <a:spcPts val="2500"/>
              </a:lnSpc>
              <a:buSzPct val="100000"/>
              <a:buAutoNum type="arabicPeriod"/>
              <a:defRPr sz="2200">
                <a:solidFill>
                  <a:srgbClr val="FFFFFF"/>
                </a:solidFill>
              </a:defRPr>
            </a:pPr>
            <a:r>
              <a:t>Water Context in Tamil Nadu — rainfall patterns, tank heritage, and the 35% decline in irrigated area</a:t>
            </a:r>
          </a:p>
          <a:p>
            <a:pPr marL="388620" lvl="1" indent="-194310" algn="ctr">
              <a:lnSpc>
                <a:spcPts val="2500"/>
              </a:lnSpc>
              <a:buSzPct val="100000"/>
              <a:buAutoNum type="arabicPeriod"/>
              <a:defRPr sz="2200">
                <a:solidFill>
                  <a:srgbClr val="FFFFFF"/>
                </a:solidFill>
              </a:defRPr>
            </a:pPr>
            <a:r>
              <a:t>Science of the Eri Cascade — hydrology, groundwater recharge, and multi-use cascade logic</a:t>
            </a:r>
          </a:p>
        </p:txBody>
      </p:sp>
      <p:sp>
        <p:nvSpPr>
          <p:cNvPr id="120" name="TextBox 13"/>
          <p:cNvSpPr txBox="1"/>
          <p:nvPr/>
        </p:nvSpPr>
        <p:spPr>
          <a:xfrm>
            <a:off x="6981825" y="4371974"/>
            <a:ext cx="4333875" cy="15882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388620" lvl="1" indent="-194310" algn="ctr">
              <a:lnSpc>
                <a:spcPts val="2500"/>
              </a:lnSpc>
              <a:buSzPct val="100000"/>
              <a:buAutoNum type="arabicPeriod"/>
              <a:defRPr sz="2200">
                <a:solidFill>
                  <a:srgbClr val="FFFFFF"/>
                </a:solidFill>
                <a:latin typeface="Cerebri"/>
                <a:ea typeface="Cerebri"/>
                <a:cs typeface="Cerebri"/>
                <a:sym typeface="Cerebri"/>
              </a:defRPr>
            </a:pPr>
            <a:r>
              <a:t>Governance Then and Now — from community kudimaramathu to colonial PWD split, and participatory reform since 2000</a:t>
            </a:r>
          </a:p>
        </p:txBody>
      </p:sp>
      <p:sp>
        <p:nvSpPr>
          <p:cNvPr id="121" name="TextBox 14"/>
          <p:cNvSpPr txBox="1"/>
          <p:nvPr/>
        </p:nvSpPr>
        <p:spPr>
          <a:xfrm>
            <a:off x="2186376" y="3639437"/>
            <a:ext cx="4329538"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100"/>
              </a:lnSpc>
              <a:defRPr sz="2200" b="1">
                <a:solidFill>
                  <a:srgbClr val="031629"/>
                </a:solidFill>
                <a:latin typeface="Cerebri Bold"/>
                <a:ea typeface="Cerebri Bold"/>
                <a:cs typeface="Cerebri Bold"/>
                <a:sym typeface="Cerebri Bold"/>
              </a:defRPr>
            </a:lvl1pPr>
          </a:lstStyle>
          <a:p>
            <a:r>
              <a:t>Water &amp; Science</a:t>
            </a:r>
          </a:p>
        </p:txBody>
      </p:sp>
      <p:sp>
        <p:nvSpPr>
          <p:cNvPr id="122" name="TextBox 15"/>
          <p:cNvSpPr txBox="1"/>
          <p:nvPr/>
        </p:nvSpPr>
        <p:spPr>
          <a:xfrm>
            <a:off x="6979232" y="3639437"/>
            <a:ext cx="4329537"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100"/>
              </a:lnSpc>
              <a:defRPr sz="2200" b="1">
                <a:solidFill>
                  <a:srgbClr val="031629"/>
                </a:solidFill>
                <a:latin typeface="Cerebri Bold"/>
                <a:ea typeface="Cerebri Bold"/>
                <a:cs typeface="Cerebri Bold"/>
                <a:sym typeface="Cerebri Bold"/>
              </a:defRPr>
            </a:lvl1pPr>
          </a:lstStyle>
          <a:p>
            <a:r>
              <a:t>Governance &amp; Reform</a:t>
            </a:r>
          </a:p>
        </p:txBody>
      </p:sp>
      <p:sp>
        <p:nvSpPr>
          <p:cNvPr id="123" name="TextBox 16"/>
          <p:cNvSpPr txBox="1"/>
          <p:nvPr/>
        </p:nvSpPr>
        <p:spPr>
          <a:xfrm>
            <a:off x="11772900" y="4371975"/>
            <a:ext cx="4333875" cy="1911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388620" lvl="1" indent="-194310" algn="ctr">
              <a:lnSpc>
                <a:spcPts val="2500"/>
              </a:lnSpc>
              <a:buSzPct val="100000"/>
              <a:buAutoNum type="arabicPeriod"/>
              <a:defRPr sz="2200">
                <a:solidFill>
                  <a:srgbClr val="FFFFFF"/>
                </a:solidFill>
              </a:defRPr>
            </a:pPr>
            <a:r>
              <a:t>Villur Chain of Tanks Case Study — participatory rehabilitation of an interconnected cascade</a:t>
            </a:r>
          </a:p>
          <a:p>
            <a:pPr marL="388620" lvl="1" indent="-194310" algn="ctr">
              <a:lnSpc>
                <a:spcPts val="2500"/>
              </a:lnSpc>
              <a:buSzPct val="100000"/>
              <a:buAutoNum type="arabicPeriod"/>
              <a:defRPr sz="2200">
                <a:solidFill>
                  <a:srgbClr val="FFFFFF"/>
                </a:solidFill>
              </a:defRPr>
            </a:pPr>
            <a:r>
              <a:t>Lessons for Policy — cascade-scale planning, equity, and institutional strengthening</a:t>
            </a:r>
          </a:p>
        </p:txBody>
      </p:sp>
      <p:sp>
        <p:nvSpPr>
          <p:cNvPr id="124" name="TextBox 17"/>
          <p:cNvSpPr txBox="1"/>
          <p:nvPr/>
        </p:nvSpPr>
        <p:spPr>
          <a:xfrm>
            <a:off x="11772086" y="3639437"/>
            <a:ext cx="4329537" cy="37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100"/>
              </a:lnSpc>
              <a:defRPr sz="2200" b="1">
                <a:solidFill>
                  <a:srgbClr val="031629"/>
                </a:solidFill>
                <a:latin typeface="Cerebri Bold"/>
                <a:ea typeface="Cerebri Bold"/>
                <a:cs typeface="Cerebri Bold"/>
                <a:sym typeface="Cerebri Bold"/>
              </a:defRPr>
            </a:lvl1pPr>
          </a:lstStyle>
          <a:p>
            <a:r>
              <a:t>Case Study &amp; Policy</a:t>
            </a:r>
          </a:p>
        </p:txBody>
      </p:sp>
      <p:sp>
        <p:nvSpPr>
          <p:cNvPr id="125" name="Freeform 18"/>
          <p:cNvSpPr/>
          <p:nvPr/>
        </p:nvSpPr>
        <p:spPr>
          <a:xfrm rot="19040647">
            <a:off x="-1133604" y="-1196727"/>
            <a:ext cx="2553754" cy="2547371"/>
          </a:xfrm>
          <a:prstGeom prst="rect">
            <a:avLst/>
          </a:prstGeom>
          <a:blipFill>
            <a:blip r:embed="rId7"/>
            <a:stretch>
              <a:fillRect/>
            </a:stretch>
          </a:blipFill>
          <a:ln w="12700">
            <a:miter lim="400000"/>
          </a:ln>
        </p:spPr>
        <p:txBody>
          <a:bodyPr lIns="45719" rIns="45719"/>
          <a:lstStyle/>
          <a:p>
            <a:endParaRPr/>
          </a:p>
        </p:txBody>
      </p:sp>
      <p:sp>
        <p:nvSpPr>
          <p:cNvPr id="126" name="Freeform 19"/>
          <p:cNvSpPr/>
          <p:nvPr/>
        </p:nvSpPr>
        <p:spPr>
          <a:xfrm rot="19040647">
            <a:off x="17011124" y="-1196726"/>
            <a:ext cx="2553753" cy="2547370"/>
          </a:xfrm>
          <a:prstGeom prst="rect">
            <a:avLst/>
          </a:prstGeom>
          <a:blipFill>
            <a:blip r:embed="rId7"/>
            <a:stretch>
              <a:fillRect/>
            </a:stretch>
          </a:blipFill>
          <a:ln w="12700">
            <a:miter lim="400000"/>
          </a:ln>
        </p:spPr>
        <p:txBody>
          <a:bodyPr lIns="45719" rIns="45719"/>
          <a:lstStyle/>
          <a:p>
            <a:endParaRPr/>
          </a:p>
        </p:txBody>
      </p:sp>
      <p:grpSp>
        <p:nvGrpSpPr>
          <p:cNvPr id="130" name="Group 20"/>
          <p:cNvGrpSpPr/>
          <p:nvPr/>
        </p:nvGrpSpPr>
        <p:grpSpPr>
          <a:xfrm>
            <a:off x="16694841" y="838377"/>
            <a:ext cx="1128918" cy="380647"/>
            <a:chOff x="0" y="0"/>
            <a:chExt cx="1128916" cy="380646"/>
          </a:xfrm>
        </p:grpSpPr>
        <p:sp>
          <p:nvSpPr>
            <p:cNvPr id="127" name="Freeform 21"/>
            <p:cNvSpPr/>
            <p:nvPr/>
          </p:nvSpPr>
          <p:spPr>
            <a:xfrm rot="16200000">
              <a:off x="98592"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128" name="Freeform 22"/>
            <p:cNvSpPr/>
            <p:nvPr/>
          </p:nvSpPr>
          <p:spPr>
            <a:xfrm rot="5400000" flipH="1">
              <a:off x="649678"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129" name="Freeform 23"/>
            <p:cNvSpPr/>
            <p:nvPr/>
          </p:nvSpPr>
          <p:spPr>
            <a:xfrm>
              <a:off x="193383" y="50706"/>
              <a:ext cx="742151" cy="279235"/>
            </a:xfrm>
            <a:prstGeom prst="rect">
              <a:avLst/>
            </a:prstGeom>
            <a:blipFill rotWithShape="1">
              <a:blip r:embed="rId9"/>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132" name="Freeform 2"/>
          <p:cNvSpPr/>
          <p:nvPr/>
        </p:nvSpPr>
        <p:spPr>
          <a:xfrm>
            <a:off x="7977736" y="-387139"/>
            <a:ext cx="13961312" cy="12355762"/>
          </a:xfrm>
          <a:prstGeom prst="rect">
            <a:avLst/>
          </a:prstGeom>
          <a:blipFill>
            <a:blip r:embed="rId2"/>
            <a:stretch>
              <a:fillRect/>
            </a:stretch>
          </a:blipFill>
          <a:ln w="12700">
            <a:miter lim="400000"/>
          </a:ln>
        </p:spPr>
        <p:txBody>
          <a:bodyPr lIns="45719" rIns="45719"/>
          <a:lstStyle/>
          <a:p>
            <a:endParaRPr/>
          </a:p>
        </p:txBody>
      </p:sp>
      <p:sp>
        <p:nvSpPr>
          <p:cNvPr id="133" name="Freeform 3"/>
          <p:cNvSpPr/>
          <p:nvPr/>
        </p:nvSpPr>
        <p:spPr>
          <a:xfrm>
            <a:off x="13874742" y="-1331795"/>
            <a:ext cx="9684081" cy="4720990"/>
          </a:xfrm>
          <a:prstGeom prst="rect">
            <a:avLst/>
          </a:prstGeom>
          <a:blipFill>
            <a:blip r:embed="rId3"/>
            <a:stretch>
              <a:fillRect/>
            </a:stretch>
          </a:blipFill>
          <a:ln w="12700">
            <a:miter lim="400000"/>
          </a:ln>
        </p:spPr>
        <p:txBody>
          <a:bodyPr lIns="45719" rIns="45719"/>
          <a:lstStyle/>
          <a:p>
            <a:endParaRPr/>
          </a:p>
        </p:txBody>
      </p:sp>
      <p:sp>
        <p:nvSpPr>
          <p:cNvPr id="134" name="Freeform 4"/>
          <p:cNvSpPr/>
          <p:nvPr/>
        </p:nvSpPr>
        <p:spPr>
          <a:xfrm>
            <a:off x="-5506614" y="8174404"/>
            <a:ext cx="9684081" cy="4720990"/>
          </a:xfrm>
          <a:prstGeom prst="rect">
            <a:avLst/>
          </a:prstGeom>
          <a:blipFill>
            <a:blip r:embed="rId3"/>
            <a:stretch>
              <a:fillRect/>
            </a:stretch>
          </a:blipFill>
          <a:ln w="12700">
            <a:miter lim="400000"/>
          </a:ln>
        </p:spPr>
        <p:txBody>
          <a:bodyPr lIns="45719" rIns="45719"/>
          <a:lstStyle/>
          <a:p>
            <a:endParaRPr/>
          </a:p>
        </p:txBody>
      </p:sp>
      <p:sp>
        <p:nvSpPr>
          <p:cNvPr id="135" name="Freeform 6"/>
          <p:cNvSpPr/>
          <p:nvPr/>
        </p:nvSpPr>
        <p:spPr>
          <a:xfrm>
            <a:off x="9355535" y="1435858"/>
            <a:ext cx="7611215" cy="4868071"/>
          </a:xfrm>
          <a:custGeom>
            <a:avLst/>
            <a:gdLst/>
            <a:ahLst/>
            <a:cxnLst>
              <a:cxn ang="0">
                <a:pos x="wd2" y="hd2"/>
              </a:cxn>
              <a:cxn ang="5400000">
                <a:pos x="wd2" y="hd2"/>
              </a:cxn>
              <a:cxn ang="10800000">
                <a:pos x="wd2" y="hd2"/>
              </a:cxn>
              <a:cxn ang="16200000">
                <a:pos x="wd2" y="hd2"/>
              </a:cxn>
            </a:cxnLst>
            <a:rect l="0" t="0" r="r" b="b"/>
            <a:pathLst>
              <a:path w="21600" h="21600" extrusionOk="0">
                <a:moveTo>
                  <a:pt x="615" y="0"/>
                </a:moveTo>
                <a:lnTo>
                  <a:pt x="20985" y="0"/>
                </a:lnTo>
                <a:cubicBezTo>
                  <a:pt x="21148" y="0"/>
                  <a:pt x="21305" y="101"/>
                  <a:pt x="21420" y="282"/>
                </a:cubicBezTo>
                <a:cubicBezTo>
                  <a:pt x="21535" y="462"/>
                  <a:pt x="21600" y="706"/>
                  <a:pt x="21600" y="961"/>
                </a:cubicBezTo>
                <a:lnTo>
                  <a:pt x="21600" y="20639"/>
                </a:lnTo>
                <a:cubicBezTo>
                  <a:pt x="21600" y="20894"/>
                  <a:pt x="21535" y="21138"/>
                  <a:pt x="21420" y="21318"/>
                </a:cubicBezTo>
                <a:cubicBezTo>
                  <a:pt x="21305" y="21499"/>
                  <a:pt x="21148" y="21600"/>
                  <a:pt x="20985" y="21600"/>
                </a:cubicBezTo>
                <a:lnTo>
                  <a:pt x="615" y="21600"/>
                </a:lnTo>
                <a:cubicBezTo>
                  <a:pt x="452" y="21600"/>
                  <a:pt x="295" y="21499"/>
                  <a:pt x="180" y="21318"/>
                </a:cubicBezTo>
                <a:cubicBezTo>
                  <a:pt x="65" y="21138"/>
                  <a:pt x="0" y="20894"/>
                  <a:pt x="0" y="20639"/>
                </a:cubicBezTo>
                <a:lnTo>
                  <a:pt x="0" y="961"/>
                </a:lnTo>
                <a:cubicBezTo>
                  <a:pt x="0" y="706"/>
                  <a:pt x="65" y="462"/>
                  <a:pt x="180" y="282"/>
                </a:cubicBezTo>
                <a:cubicBezTo>
                  <a:pt x="295" y="101"/>
                  <a:pt x="452" y="0"/>
                  <a:pt x="615" y="0"/>
                </a:cubicBezTo>
                <a:close/>
              </a:path>
            </a:pathLst>
          </a:custGeom>
          <a:blipFill>
            <a:blip r:embed="rId4"/>
            <a:stretch>
              <a:fillRect/>
            </a:stretch>
          </a:blipFill>
          <a:ln w="12700">
            <a:miter lim="400000"/>
          </a:ln>
        </p:spPr>
        <p:txBody>
          <a:bodyPr lIns="45719" rIns="45719"/>
          <a:lstStyle/>
          <a:p>
            <a:endParaRPr/>
          </a:p>
        </p:txBody>
      </p:sp>
      <p:sp>
        <p:nvSpPr>
          <p:cNvPr id="136" name="Freeform 7"/>
          <p:cNvSpPr/>
          <p:nvPr/>
        </p:nvSpPr>
        <p:spPr>
          <a:xfrm>
            <a:off x="9355535" y="6725798"/>
            <a:ext cx="423073" cy="497733"/>
          </a:xfrm>
          <a:prstGeom prst="rect">
            <a:avLst/>
          </a:prstGeom>
          <a:blipFill>
            <a:blip r:embed="rId5"/>
            <a:stretch>
              <a:fillRect/>
            </a:stretch>
          </a:blipFill>
          <a:ln w="12700">
            <a:miter lim="400000"/>
          </a:ln>
        </p:spPr>
        <p:txBody>
          <a:bodyPr lIns="45719" rIns="45719"/>
          <a:lstStyle/>
          <a:p>
            <a:endParaRPr/>
          </a:p>
        </p:txBody>
      </p:sp>
      <p:sp>
        <p:nvSpPr>
          <p:cNvPr id="137" name="Freeform 8"/>
          <p:cNvSpPr/>
          <p:nvPr/>
        </p:nvSpPr>
        <p:spPr>
          <a:xfrm>
            <a:off x="1260528" y="3302658"/>
            <a:ext cx="773064" cy="567236"/>
          </a:xfrm>
          <a:prstGeom prst="rect">
            <a:avLst/>
          </a:prstGeom>
          <a:blipFill>
            <a:blip r:embed="rId6"/>
            <a:stretch>
              <a:fillRect/>
            </a:stretch>
          </a:blipFill>
          <a:ln w="12700">
            <a:miter lim="400000"/>
          </a:ln>
        </p:spPr>
        <p:txBody>
          <a:bodyPr lIns="45719" rIns="45719"/>
          <a:lstStyle/>
          <a:p>
            <a:endParaRPr/>
          </a:p>
        </p:txBody>
      </p:sp>
      <p:sp>
        <p:nvSpPr>
          <p:cNvPr id="138" name="TextBox 9"/>
          <p:cNvSpPr txBox="1"/>
          <p:nvPr/>
        </p:nvSpPr>
        <p:spPr>
          <a:xfrm>
            <a:off x="1250436" y="2174864"/>
            <a:ext cx="8105100" cy="6292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900"/>
              </a:lnSpc>
              <a:defRPr sz="4500" b="1">
                <a:solidFill>
                  <a:srgbClr val="FFFFFF"/>
                </a:solidFill>
                <a:latin typeface="Cerebri Bold"/>
                <a:ea typeface="Cerebri Bold"/>
                <a:cs typeface="Cerebri Bold"/>
                <a:sym typeface="Cerebri Bold"/>
              </a:defRPr>
            </a:lvl1pPr>
          </a:lstStyle>
          <a:p>
            <a:r>
              <a:t>Water Context in Tamil Nadu</a:t>
            </a:r>
          </a:p>
        </p:txBody>
      </p:sp>
      <p:sp>
        <p:nvSpPr>
          <p:cNvPr id="139" name="TextBox 10"/>
          <p:cNvSpPr txBox="1"/>
          <p:nvPr/>
        </p:nvSpPr>
        <p:spPr>
          <a:xfrm>
            <a:off x="10002604" y="6794100"/>
            <a:ext cx="6964145" cy="370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600" b="1">
                <a:solidFill>
                  <a:srgbClr val="031629"/>
                </a:solidFill>
                <a:latin typeface="Cerebri Bold"/>
                <a:ea typeface="Cerebri Bold"/>
                <a:cs typeface="Cerebri Bold"/>
                <a:sym typeface="Cerebri Bold"/>
              </a:defRPr>
            </a:lvl1pPr>
          </a:lstStyle>
          <a:p>
            <a:r>
              <a:t>Key Water Facts and Challenges</a:t>
            </a:r>
          </a:p>
        </p:txBody>
      </p:sp>
      <p:sp>
        <p:nvSpPr>
          <p:cNvPr id="140" name="TextBox 11"/>
          <p:cNvSpPr txBox="1"/>
          <p:nvPr/>
        </p:nvSpPr>
        <p:spPr>
          <a:xfrm>
            <a:off x="1257300" y="4105275"/>
            <a:ext cx="7305675" cy="40498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300">
                <a:solidFill>
                  <a:srgbClr val="FFFFFF"/>
                </a:solidFill>
                <a:latin typeface="Cerebri"/>
                <a:ea typeface="Cerebri"/>
                <a:cs typeface="Cerebri"/>
                <a:sym typeface="Cerebri"/>
              </a:defRPr>
            </a:lvl1pPr>
          </a:lstStyle>
          <a:p>
            <a:r>
              <a:t>Tamil Nadu faces a uniquely precarious water situation. No major perennial rivers originate within the state, leaving communities almost entirely dependent on seasonal rainfall. Nearly all precipitation — concentrated in just 60 days — arrives during the northeast monsoon between October and December. This narrow window of water availability has shaped the landscape, agriculture, and society of Tamil Nadu for centuries, giving rise to one of the world's most extensive traditional water harvesting systems.</a:t>
            </a:r>
          </a:p>
        </p:txBody>
      </p:sp>
      <p:sp>
        <p:nvSpPr>
          <p:cNvPr id="141" name="TextBox 12"/>
          <p:cNvSpPr txBox="1"/>
          <p:nvPr/>
        </p:nvSpPr>
        <p:spPr>
          <a:xfrm>
            <a:off x="9144000" y="7600950"/>
            <a:ext cx="8115300" cy="24852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800"/>
              </a:lnSpc>
              <a:defRPr sz="2300">
                <a:solidFill>
                  <a:srgbClr val="FFFFFF"/>
                </a:solidFill>
                <a:latin typeface="Cerebri"/>
                <a:ea typeface="Cerebri"/>
                <a:cs typeface="Cerebri"/>
                <a:sym typeface="Cerebri"/>
              </a:defRPr>
            </a:pPr>
            <a:r>
              <a:t>41,000+ traditional tanks (eri/kanmai) recorded in early 2020s</a:t>
            </a:r>
          </a:p>
          <a:p>
            <a:pPr>
              <a:lnSpc>
                <a:spcPts val="2800"/>
              </a:lnSpc>
              <a:defRPr sz="2300">
                <a:solidFill>
                  <a:srgbClr val="FFFFFF"/>
                </a:solidFill>
                <a:latin typeface="Cerebri"/>
                <a:ea typeface="Cerebri"/>
                <a:cs typeface="Cerebri"/>
                <a:sym typeface="Cerebri"/>
              </a:defRPr>
            </a:pPr>
            <a:r>
              <a:t>~60 rain days per year, concentrated in northeast monsoon (Oct–Dec)</a:t>
            </a:r>
          </a:p>
          <a:p>
            <a:pPr>
              <a:lnSpc>
                <a:spcPts val="2800"/>
              </a:lnSpc>
              <a:defRPr sz="2300">
                <a:solidFill>
                  <a:srgbClr val="FFFFFF"/>
                </a:solidFill>
                <a:latin typeface="Cerebri"/>
                <a:ea typeface="Cerebri"/>
                <a:cs typeface="Cerebri"/>
                <a:sym typeface="Cerebri"/>
              </a:defRPr>
            </a:pPr>
            <a:r>
              <a:t>35% drop in tank-irrigated area from late 1970s to mid-2000s</a:t>
            </a:r>
          </a:p>
          <a:p>
            <a:pPr>
              <a:lnSpc>
                <a:spcPts val="2800"/>
              </a:lnSpc>
              <a:defRPr sz="2300">
                <a:solidFill>
                  <a:srgbClr val="FFFFFF"/>
                </a:solidFill>
                <a:latin typeface="Cerebri"/>
                <a:ea typeface="Cerebri"/>
                <a:cs typeface="Cerebri"/>
                <a:sym typeface="Cerebri"/>
              </a:defRPr>
            </a:pPr>
            <a:r>
              <a:t>No major perennial rivers originate in Tamil Nadu</a:t>
            </a:r>
          </a:p>
          <a:p>
            <a:pPr>
              <a:lnSpc>
                <a:spcPts val="2800"/>
              </a:lnSpc>
              <a:defRPr sz="2300">
                <a:solidFill>
                  <a:srgbClr val="FFFFFF"/>
                </a:solidFill>
                <a:latin typeface="Cerebri"/>
                <a:ea typeface="Cerebri"/>
                <a:cs typeface="Cerebri"/>
                <a:sym typeface="Cerebri"/>
              </a:defRPr>
            </a:pPr>
            <a:r>
              <a:t>Sources: Vaidyanathan (2001); Palanisami &amp; Meinzen-Dick; Tamil Nadu Water Resources Dept</a:t>
            </a:r>
          </a:p>
        </p:txBody>
      </p:sp>
      <p:grpSp>
        <p:nvGrpSpPr>
          <p:cNvPr id="145" name="Group 13"/>
          <p:cNvGrpSpPr/>
          <p:nvPr/>
        </p:nvGrpSpPr>
        <p:grpSpPr>
          <a:xfrm>
            <a:off x="16694841" y="838377"/>
            <a:ext cx="1128918" cy="380647"/>
            <a:chOff x="0" y="0"/>
            <a:chExt cx="1128916" cy="380646"/>
          </a:xfrm>
        </p:grpSpPr>
        <p:sp>
          <p:nvSpPr>
            <p:cNvPr id="142" name="Freeform 14"/>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143" name="Freeform 15"/>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144" name="Freeform 16"/>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147" name="Freeform 2"/>
          <p:cNvSpPr/>
          <p:nvPr/>
        </p:nvSpPr>
        <p:spPr>
          <a:xfrm>
            <a:off x="5660211" y="-874039"/>
            <a:ext cx="13961311" cy="12355763"/>
          </a:xfrm>
          <a:prstGeom prst="rect">
            <a:avLst/>
          </a:prstGeom>
          <a:blipFill>
            <a:blip r:embed="rId2"/>
            <a:stretch>
              <a:fillRect/>
            </a:stretch>
          </a:blipFill>
          <a:ln w="12700">
            <a:miter lim="400000"/>
          </a:ln>
        </p:spPr>
        <p:txBody>
          <a:bodyPr lIns="45719" rIns="45719"/>
          <a:lstStyle/>
          <a:p>
            <a:endParaRPr/>
          </a:p>
        </p:txBody>
      </p:sp>
      <p:sp>
        <p:nvSpPr>
          <p:cNvPr id="148" name="Freeform 4"/>
          <p:cNvSpPr/>
          <p:nvPr/>
        </p:nvSpPr>
        <p:spPr>
          <a:xfrm>
            <a:off x="4760637" y="3976125"/>
            <a:ext cx="7687011" cy="1327717"/>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149" name="Freeform 7"/>
          <p:cNvSpPr/>
          <p:nvPr/>
        </p:nvSpPr>
        <p:spPr>
          <a:xfrm>
            <a:off x="4760637" y="5688091"/>
            <a:ext cx="7687011" cy="1327717"/>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150" name="Freeform 10"/>
          <p:cNvSpPr/>
          <p:nvPr/>
        </p:nvSpPr>
        <p:spPr>
          <a:xfrm>
            <a:off x="4760637" y="7400058"/>
            <a:ext cx="7687011" cy="1327717"/>
          </a:xfrm>
          <a:custGeom>
            <a:avLst/>
            <a:gdLst/>
            <a:ahLst/>
            <a:cxnLst>
              <a:cxn ang="0">
                <a:pos x="wd2" y="hd2"/>
              </a:cxn>
              <a:cxn ang="5400000">
                <a:pos x="wd2" y="hd2"/>
              </a:cxn>
              <a:cxn ang="10800000">
                <a:pos x="wd2" y="hd2"/>
              </a:cxn>
              <a:cxn ang="16200000">
                <a:pos x="wd2" y="hd2"/>
              </a:cxn>
            </a:cxnLst>
            <a:rect l="0" t="0" r="r" b="b"/>
            <a:pathLst>
              <a:path w="21600" h="21600" extrusionOk="0">
                <a:moveTo>
                  <a:pt x="344" y="0"/>
                </a:moveTo>
                <a:lnTo>
                  <a:pt x="21256" y="0"/>
                </a:lnTo>
                <a:cubicBezTo>
                  <a:pt x="21446" y="0"/>
                  <a:pt x="21600" y="891"/>
                  <a:pt x="21600" y="1991"/>
                </a:cubicBezTo>
                <a:lnTo>
                  <a:pt x="21600" y="19609"/>
                </a:lnTo>
                <a:cubicBezTo>
                  <a:pt x="21600" y="20709"/>
                  <a:pt x="21446" y="21600"/>
                  <a:pt x="21256" y="21600"/>
                </a:cubicBezTo>
                <a:lnTo>
                  <a:pt x="344" y="21600"/>
                </a:lnTo>
                <a:cubicBezTo>
                  <a:pt x="154" y="21600"/>
                  <a:pt x="0" y="20709"/>
                  <a:pt x="0" y="19609"/>
                </a:cubicBezTo>
                <a:lnTo>
                  <a:pt x="0" y="1991"/>
                </a:lnTo>
                <a:cubicBezTo>
                  <a:pt x="0" y="891"/>
                  <a:pt x="154" y="0"/>
                  <a:pt x="344" y="0"/>
                </a:cubicBezTo>
                <a:close/>
              </a:path>
            </a:pathLst>
          </a:custGeom>
          <a:solidFill>
            <a:srgbClr val="FFFFFF"/>
          </a:solidFill>
          <a:ln w="12700">
            <a:miter lim="400000"/>
          </a:ln>
        </p:spPr>
        <p:txBody>
          <a:bodyPr lIns="45719" rIns="45719"/>
          <a:lstStyle/>
          <a:p>
            <a:endParaRPr/>
          </a:p>
        </p:txBody>
      </p:sp>
      <p:sp>
        <p:nvSpPr>
          <p:cNvPr id="151" name="Freeform 12"/>
          <p:cNvSpPr/>
          <p:nvPr/>
        </p:nvSpPr>
        <p:spPr>
          <a:xfrm rot="21216987">
            <a:off x="17080870" y="2924126"/>
            <a:ext cx="2414259" cy="2408223"/>
          </a:xfrm>
          <a:prstGeom prst="rect">
            <a:avLst/>
          </a:prstGeom>
          <a:blipFill>
            <a:blip r:embed="rId3"/>
            <a:stretch>
              <a:fillRect/>
            </a:stretch>
          </a:blipFill>
          <a:ln w="12700">
            <a:miter lim="400000"/>
          </a:ln>
        </p:spPr>
        <p:txBody>
          <a:bodyPr lIns="45719" rIns="45719"/>
          <a:lstStyle/>
          <a:p>
            <a:endParaRPr/>
          </a:p>
        </p:txBody>
      </p:sp>
      <p:sp>
        <p:nvSpPr>
          <p:cNvPr id="152" name="Freeform 14"/>
          <p:cNvSpPr/>
          <p:nvPr/>
        </p:nvSpPr>
        <p:spPr>
          <a:xfrm>
            <a:off x="12923897" y="4109539"/>
            <a:ext cx="7413078" cy="7413078"/>
          </a:xfrm>
          <a:prstGeom prst="ellipse">
            <a:avLst/>
          </a:prstGeom>
          <a:blipFill>
            <a:blip r:embed="rId4"/>
            <a:stretch>
              <a:fillRect/>
            </a:stretch>
          </a:blipFill>
          <a:ln w="12700">
            <a:miter lim="400000"/>
          </a:ln>
        </p:spPr>
        <p:txBody>
          <a:bodyPr lIns="45719" rIns="45719"/>
          <a:lstStyle/>
          <a:p>
            <a:endParaRPr/>
          </a:p>
        </p:txBody>
      </p:sp>
      <p:sp>
        <p:nvSpPr>
          <p:cNvPr id="153" name="TextBox 15"/>
          <p:cNvSpPr txBox="1"/>
          <p:nvPr/>
        </p:nvSpPr>
        <p:spPr>
          <a:xfrm>
            <a:off x="1155217" y="1559224"/>
            <a:ext cx="15977566" cy="11408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8900"/>
              </a:lnSpc>
              <a:defRPr sz="8100" b="1">
                <a:solidFill>
                  <a:srgbClr val="FFFFFF"/>
                </a:solidFill>
                <a:latin typeface="Poppins Bold"/>
                <a:ea typeface="Poppins Bold"/>
                <a:cs typeface="Poppins Bold"/>
                <a:sym typeface="Poppins Bold"/>
              </a:defRPr>
            </a:lvl1pPr>
          </a:lstStyle>
          <a:p>
            <a:r>
              <a:t>Science of the Eri Cascade</a:t>
            </a:r>
          </a:p>
        </p:txBody>
      </p:sp>
      <p:sp>
        <p:nvSpPr>
          <p:cNvPr id="154" name="Freeform 16"/>
          <p:cNvSpPr/>
          <p:nvPr/>
        </p:nvSpPr>
        <p:spPr>
          <a:xfrm>
            <a:off x="-400445" y="-606833"/>
            <a:ext cx="2544919" cy="2538558"/>
          </a:xfrm>
          <a:prstGeom prst="rect">
            <a:avLst/>
          </a:prstGeom>
          <a:blipFill>
            <a:blip r:embed="rId5"/>
            <a:stretch>
              <a:fillRect/>
            </a:stretch>
          </a:blipFill>
          <a:ln w="12700">
            <a:miter lim="400000"/>
          </a:ln>
        </p:spPr>
        <p:txBody>
          <a:bodyPr lIns="45719" rIns="45719"/>
          <a:lstStyle/>
          <a:p>
            <a:endParaRPr/>
          </a:p>
        </p:txBody>
      </p:sp>
      <p:sp>
        <p:nvSpPr>
          <p:cNvPr id="155" name="Freeform 17"/>
          <p:cNvSpPr/>
          <p:nvPr/>
        </p:nvSpPr>
        <p:spPr>
          <a:xfrm>
            <a:off x="951736" y="4393157"/>
            <a:ext cx="406963" cy="406963"/>
          </a:xfrm>
          <a:prstGeom prst="rect">
            <a:avLst/>
          </a:prstGeom>
          <a:blipFill>
            <a:blip r:embed="rId6"/>
            <a:stretch>
              <a:fillRect/>
            </a:stretch>
          </a:blipFill>
          <a:ln w="12700">
            <a:miter lim="400000"/>
          </a:ln>
        </p:spPr>
        <p:txBody>
          <a:bodyPr lIns="45719" rIns="45719"/>
          <a:lstStyle/>
          <a:p>
            <a:endParaRPr/>
          </a:p>
        </p:txBody>
      </p:sp>
      <p:sp>
        <p:nvSpPr>
          <p:cNvPr id="156" name="Freeform 18"/>
          <p:cNvSpPr/>
          <p:nvPr/>
        </p:nvSpPr>
        <p:spPr>
          <a:xfrm>
            <a:off x="951736" y="6148468"/>
            <a:ext cx="406963" cy="406964"/>
          </a:xfrm>
          <a:prstGeom prst="rect">
            <a:avLst/>
          </a:prstGeom>
          <a:blipFill>
            <a:blip r:embed="rId6"/>
            <a:stretch>
              <a:fillRect/>
            </a:stretch>
          </a:blipFill>
          <a:ln w="12700">
            <a:miter lim="400000"/>
          </a:ln>
        </p:spPr>
        <p:txBody>
          <a:bodyPr lIns="45719" rIns="45719"/>
          <a:lstStyle/>
          <a:p>
            <a:endParaRPr/>
          </a:p>
        </p:txBody>
      </p:sp>
      <p:sp>
        <p:nvSpPr>
          <p:cNvPr id="157" name="Freeform 19"/>
          <p:cNvSpPr/>
          <p:nvPr/>
        </p:nvSpPr>
        <p:spPr>
          <a:xfrm>
            <a:off x="951736" y="7816077"/>
            <a:ext cx="406963" cy="406964"/>
          </a:xfrm>
          <a:prstGeom prst="rect">
            <a:avLst/>
          </a:prstGeom>
          <a:blipFill>
            <a:blip r:embed="rId6"/>
            <a:stretch>
              <a:fillRect/>
            </a:stretch>
          </a:blipFill>
          <a:ln w="12700">
            <a:miter lim="400000"/>
          </a:ln>
        </p:spPr>
        <p:txBody>
          <a:bodyPr lIns="45719" rIns="45719"/>
          <a:lstStyle/>
          <a:p>
            <a:endParaRPr/>
          </a:p>
        </p:txBody>
      </p:sp>
      <p:sp>
        <p:nvSpPr>
          <p:cNvPr id="158" name="Freeform 20"/>
          <p:cNvSpPr/>
          <p:nvPr/>
        </p:nvSpPr>
        <p:spPr>
          <a:xfrm rot="16200000">
            <a:off x="3826212" y="9395142"/>
            <a:ext cx="1470793" cy="1888659"/>
          </a:xfrm>
          <a:prstGeom prst="rect">
            <a:avLst/>
          </a:prstGeom>
          <a:blipFill>
            <a:blip r:embed="rId7"/>
            <a:stretch>
              <a:fillRect/>
            </a:stretch>
          </a:blipFill>
          <a:ln w="12700">
            <a:miter lim="400000"/>
          </a:ln>
        </p:spPr>
        <p:txBody>
          <a:bodyPr lIns="45719" rIns="45719"/>
          <a:lstStyle/>
          <a:p>
            <a:endParaRPr/>
          </a:p>
        </p:txBody>
      </p:sp>
      <p:sp>
        <p:nvSpPr>
          <p:cNvPr id="159" name="TextBox 21"/>
          <p:cNvSpPr txBox="1"/>
          <p:nvPr/>
        </p:nvSpPr>
        <p:spPr>
          <a:xfrm>
            <a:off x="1722720" y="4230852"/>
            <a:ext cx="2838889" cy="772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100"/>
              </a:lnSpc>
              <a:defRPr sz="2200" b="1">
                <a:solidFill>
                  <a:srgbClr val="031629"/>
                </a:solidFill>
                <a:latin typeface="Canva Sans Bold"/>
                <a:ea typeface="Canva Sans Bold"/>
                <a:cs typeface="Canva Sans Bold"/>
                <a:sym typeface="Canva Sans Bold"/>
              </a:defRPr>
            </a:pPr>
            <a:r>
              <a:t>Cascade</a:t>
            </a:r>
          </a:p>
          <a:p>
            <a:pPr>
              <a:lnSpc>
                <a:spcPts val="3100"/>
              </a:lnSpc>
              <a:defRPr sz="2200" b="1">
                <a:solidFill>
                  <a:srgbClr val="031629"/>
                </a:solidFill>
                <a:latin typeface="Canva Sans Bold"/>
                <a:ea typeface="Canva Sans Bold"/>
                <a:cs typeface="Canva Sans Bold"/>
                <a:sym typeface="Canva Sans Bold"/>
              </a:defRPr>
            </a:pPr>
            <a:r>
              <a:t>Hydrology</a:t>
            </a:r>
          </a:p>
        </p:txBody>
      </p:sp>
      <p:sp>
        <p:nvSpPr>
          <p:cNvPr id="160" name="TextBox 22"/>
          <p:cNvSpPr txBox="1"/>
          <p:nvPr/>
        </p:nvSpPr>
        <p:spPr>
          <a:xfrm>
            <a:off x="1722720" y="5942819"/>
            <a:ext cx="2838889" cy="7729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100"/>
              </a:lnSpc>
              <a:defRPr sz="2200" b="1">
                <a:solidFill>
                  <a:srgbClr val="031629"/>
                </a:solidFill>
                <a:latin typeface="Canva Sans Bold"/>
                <a:ea typeface="Canva Sans Bold"/>
                <a:cs typeface="Canva Sans Bold"/>
                <a:sym typeface="Canva Sans Bold"/>
              </a:defRPr>
            </a:pPr>
            <a:r>
              <a:t>Groundwater</a:t>
            </a:r>
          </a:p>
          <a:p>
            <a:pPr>
              <a:lnSpc>
                <a:spcPts val="3100"/>
              </a:lnSpc>
              <a:defRPr sz="2200" b="1">
                <a:solidFill>
                  <a:srgbClr val="031629"/>
                </a:solidFill>
                <a:latin typeface="Canva Sans Bold"/>
                <a:ea typeface="Canva Sans Bold"/>
                <a:cs typeface="Canva Sans Bold"/>
                <a:sym typeface="Canva Sans Bold"/>
              </a:defRPr>
            </a:pPr>
            <a:r>
              <a:t>Recharge</a:t>
            </a:r>
          </a:p>
        </p:txBody>
      </p:sp>
      <p:sp>
        <p:nvSpPr>
          <p:cNvPr id="161" name="TextBox 23"/>
          <p:cNvSpPr txBox="1"/>
          <p:nvPr/>
        </p:nvSpPr>
        <p:spPr>
          <a:xfrm>
            <a:off x="4925629" y="3909546"/>
            <a:ext cx="7522679" cy="14608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a:solidFill>
                  <a:srgbClr val="031629"/>
                </a:solidFill>
                <a:latin typeface="Canva Sans"/>
                <a:ea typeface="Canva Sans"/>
                <a:cs typeface="Canva Sans"/>
                <a:sym typeface="Canva Sans"/>
              </a:defRPr>
            </a:lvl1pPr>
          </a:lstStyle>
          <a:p>
            <a:r>
              <a:t>Tanks are linked along a natural gradient; surplus water (kalingu/weir overflow) from one tank flows into the next, creating a self-regulating cascade that distributes runoff across the landscape.</a:t>
            </a:r>
          </a:p>
        </p:txBody>
      </p:sp>
      <p:sp>
        <p:nvSpPr>
          <p:cNvPr id="162" name="TextBox 24"/>
          <p:cNvSpPr txBox="1"/>
          <p:nvPr/>
        </p:nvSpPr>
        <p:spPr>
          <a:xfrm>
            <a:off x="5038725" y="5603874"/>
            <a:ext cx="7048500" cy="14608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a:solidFill>
                  <a:srgbClr val="031629"/>
                </a:solidFill>
                <a:latin typeface="Canva Sans"/>
                <a:ea typeface="Canva Sans"/>
                <a:cs typeface="Canva Sans"/>
                <a:sym typeface="Canva Sans"/>
              </a:defRPr>
            </a:lvl1pPr>
          </a:lstStyle>
          <a:p>
            <a:r>
              <a:t>Tank-bed percolation slowly recharges shallow aquifers, sustaining wells between monsoon seasons. The cascade buffers flood peaks by absorbing and staggering runoff across multiple storage units.</a:t>
            </a:r>
          </a:p>
        </p:txBody>
      </p:sp>
      <p:sp>
        <p:nvSpPr>
          <p:cNvPr id="163" name="TextBox 25"/>
          <p:cNvSpPr txBox="1"/>
          <p:nvPr/>
        </p:nvSpPr>
        <p:spPr>
          <a:xfrm>
            <a:off x="1722720" y="7854809"/>
            <a:ext cx="2199719" cy="772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100"/>
              </a:lnSpc>
              <a:defRPr sz="2200" b="1">
                <a:solidFill>
                  <a:srgbClr val="031629"/>
                </a:solidFill>
                <a:latin typeface="Canva Sans Bold"/>
                <a:ea typeface="Canva Sans Bold"/>
                <a:cs typeface="Canva Sans Bold"/>
                <a:sym typeface="Canva Sans Bold"/>
              </a:defRPr>
            </a:pPr>
            <a:r>
              <a:t>Multiple</a:t>
            </a:r>
          </a:p>
          <a:p>
            <a:pPr>
              <a:lnSpc>
                <a:spcPts val="3100"/>
              </a:lnSpc>
              <a:defRPr sz="2200" b="1">
                <a:solidFill>
                  <a:srgbClr val="031629"/>
                </a:solidFill>
                <a:latin typeface="Canva Sans Bold"/>
                <a:ea typeface="Canva Sans Bold"/>
                <a:cs typeface="Canva Sans Bold"/>
                <a:sym typeface="Canva Sans Bold"/>
              </a:defRPr>
            </a:pPr>
            <a:r>
              <a:t>Uses</a:t>
            </a:r>
          </a:p>
        </p:txBody>
      </p:sp>
      <p:sp>
        <p:nvSpPr>
          <p:cNvPr id="164" name="TextBox 26"/>
          <p:cNvSpPr txBox="1"/>
          <p:nvPr/>
        </p:nvSpPr>
        <p:spPr>
          <a:xfrm>
            <a:off x="5038725" y="7496174"/>
            <a:ext cx="7048500" cy="10925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100">
                <a:solidFill>
                  <a:srgbClr val="031629"/>
                </a:solidFill>
                <a:latin typeface="Canva Sans"/>
                <a:ea typeface="Canva Sans"/>
                <a:cs typeface="Canva Sans"/>
                <a:sym typeface="Canva Sans"/>
              </a:defRPr>
            </a:lvl1pPr>
          </a:lstStyle>
          <a:p>
            <a:r>
              <a:t>Each tank supports layered uses: irrigation of paddy and dry crops, drinking water supply, livestock watering, inland fisheries, and silt harvested as organic fertiliser for fields.</a:t>
            </a:r>
          </a:p>
        </p:txBody>
      </p:sp>
      <p:grpSp>
        <p:nvGrpSpPr>
          <p:cNvPr id="168" name="Group 27"/>
          <p:cNvGrpSpPr/>
          <p:nvPr/>
        </p:nvGrpSpPr>
        <p:grpSpPr>
          <a:xfrm>
            <a:off x="16694841" y="838377"/>
            <a:ext cx="1128918" cy="380647"/>
            <a:chOff x="0" y="0"/>
            <a:chExt cx="1128916" cy="380646"/>
          </a:xfrm>
        </p:grpSpPr>
        <p:sp>
          <p:nvSpPr>
            <p:cNvPr id="165" name="Freeform 28"/>
            <p:cNvSpPr/>
            <p:nvPr/>
          </p:nvSpPr>
          <p:spPr>
            <a:xfrm rot="16200000">
              <a:off x="98592"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166" name="Freeform 29"/>
            <p:cNvSpPr/>
            <p:nvPr/>
          </p:nvSpPr>
          <p:spPr>
            <a:xfrm rot="5400000" flipH="1">
              <a:off x="649678" y="-98593"/>
              <a:ext cx="380647" cy="57783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167" name="Freeform 30"/>
            <p:cNvSpPr/>
            <p:nvPr/>
          </p:nvSpPr>
          <p:spPr>
            <a:xfrm>
              <a:off x="193383" y="50706"/>
              <a:ext cx="742151" cy="279235"/>
            </a:xfrm>
            <a:prstGeom prst="rect">
              <a:avLst/>
            </a:prstGeom>
            <a:blipFill rotWithShape="1">
              <a:blip r:embed="rId9"/>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170" name="Freeform 2"/>
          <p:cNvSpPr/>
          <p:nvPr/>
        </p:nvSpPr>
        <p:spPr>
          <a:xfrm>
            <a:off x="7346978" y="-1689370"/>
            <a:ext cx="13961312" cy="12355763"/>
          </a:xfrm>
          <a:prstGeom prst="rect">
            <a:avLst/>
          </a:prstGeom>
          <a:blipFill>
            <a:blip r:embed="rId2"/>
            <a:stretch>
              <a:fillRect/>
            </a:stretch>
          </a:blipFill>
          <a:ln w="12700">
            <a:miter lim="400000"/>
          </a:ln>
        </p:spPr>
        <p:txBody>
          <a:bodyPr lIns="45719" rIns="45719"/>
          <a:lstStyle/>
          <a:p>
            <a:endParaRPr/>
          </a:p>
        </p:txBody>
      </p:sp>
      <p:sp>
        <p:nvSpPr>
          <p:cNvPr id="171" name="Freeform 3"/>
          <p:cNvSpPr/>
          <p:nvPr/>
        </p:nvSpPr>
        <p:spPr>
          <a:xfrm>
            <a:off x="14327635" y="6216743"/>
            <a:ext cx="4393200" cy="2141686"/>
          </a:xfrm>
          <a:prstGeom prst="rect">
            <a:avLst/>
          </a:prstGeom>
          <a:blipFill>
            <a:blip r:embed="rId3"/>
            <a:stretch>
              <a:fillRect/>
            </a:stretch>
          </a:blipFill>
          <a:ln w="12700">
            <a:miter lim="400000"/>
          </a:ln>
        </p:spPr>
        <p:txBody>
          <a:bodyPr lIns="45719" rIns="45719"/>
          <a:lstStyle/>
          <a:p>
            <a:endParaRPr/>
          </a:p>
        </p:txBody>
      </p:sp>
      <p:sp>
        <p:nvSpPr>
          <p:cNvPr id="172" name="Freeform 5"/>
          <p:cNvSpPr/>
          <p:nvPr/>
        </p:nvSpPr>
        <p:spPr>
          <a:xfrm>
            <a:off x="0" y="7287586"/>
            <a:ext cx="18288001" cy="2999415"/>
          </a:xfrm>
          <a:prstGeom prst="rect">
            <a:avLst/>
          </a:prstGeom>
          <a:blipFill>
            <a:blip r:embed="rId4"/>
            <a:stretch>
              <a:fillRect/>
            </a:stretch>
          </a:blipFill>
          <a:ln w="12700">
            <a:miter lim="400000"/>
          </a:ln>
        </p:spPr>
        <p:txBody>
          <a:bodyPr lIns="45719" rIns="45719"/>
          <a:lstStyle/>
          <a:p>
            <a:endParaRPr/>
          </a:p>
        </p:txBody>
      </p:sp>
      <p:sp>
        <p:nvSpPr>
          <p:cNvPr id="173" name="Freeform 7"/>
          <p:cNvSpPr/>
          <p:nvPr/>
        </p:nvSpPr>
        <p:spPr>
          <a:xfrm>
            <a:off x="1028700" y="2271154"/>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endParaRPr/>
          </a:p>
        </p:txBody>
      </p:sp>
      <p:sp>
        <p:nvSpPr>
          <p:cNvPr id="174" name="Freeform 10"/>
          <p:cNvSpPr/>
          <p:nvPr/>
        </p:nvSpPr>
        <p:spPr>
          <a:xfrm>
            <a:off x="1028700" y="3379832"/>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pPr>
              <a:defRPr sz="2500"/>
            </a:pPr>
            <a:endParaRPr/>
          </a:p>
        </p:txBody>
      </p:sp>
      <p:sp>
        <p:nvSpPr>
          <p:cNvPr id="175" name="Freeform 13"/>
          <p:cNvSpPr/>
          <p:nvPr/>
        </p:nvSpPr>
        <p:spPr>
          <a:xfrm>
            <a:off x="1028700" y="4488510"/>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endParaRPr/>
          </a:p>
        </p:txBody>
      </p:sp>
      <p:sp>
        <p:nvSpPr>
          <p:cNvPr id="176" name="Freeform 16"/>
          <p:cNvSpPr/>
          <p:nvPr/>
        </p:nvSpPr>
        <p:spPr>
          <a:xfrm>
            <a:off x="1028700" y="5597188"/>
            <a:ext cx="7236366" cy="787540"/>
          </a:xfrm>
          <a:custGeom>
            <a:avLst/>
            <a:gdLst/>
            <a:ahLst/>
            <a:cxnLst>
              <a:cxn ang="0">
                <a:pos x="wd2" y="hd2"/>
              </a:cxn>
              <a:cxn ang="5400000">
                <a:pos x="wd2" y="hd2"/>
              </a:cxn>
              <a:cxn ang="10800000">
                <a:pos x="wd2" y="hd2"/>
              </a:cxn>
              <a:cxn ang="16200000">
                <a:pos x="wd2" y="hd2"/>
              </a:cxn>
            </a:cxnLst>
            <a:rect l="0" t="0" r="r" b="b"/>
            <a:pathLst>
              <a:path w="21600" h="21600" extrusionOk="0">
                <a:moveTo>
                  <a:pt x="618" y="0"/>
                </a:moveTo>
                <a:lnTo>
                  <a:pt x="20982" y="0"/>
                </a:lnTo>
                <a:cubicBezTo>
                  <a:pt x="21323" y="0"/>
                  <a:pt x="21600" y="2544"/>
                  <a:pt x="21600" y="5682"/>
                </a:cubicBezTo>
                <a:lnTo>
                  <a:pt x="21600" y="15918"/>
                </a:lnTo>
                <a:cubicBezTo>
                  <a:pt x="21600" y="17425"/>
                  <a:pt x="21535" y="18870"/>
                  <a:pt x="21419" y="19936"/>
                </a:cubicBezTo>
                <a:cubicBezTo>
                  <a:pt x="21303" y="21001"/>
                  <a:pt x="21146" y="21600"/>
                  <a:pt x="20982" y="21600"/>
                </a:cubicBezTo>
                <a:lnTo>
                  <a:pt x="618" y="21600"/>
                </a:lnTo>
                <a:cubicBezTo>
                  <a:pt x="277" y="21600"/>
                  <a:pt x="0" y="19056"/>
                  <a:pt x="0" y="15918"/>
                </a:cubicBezTo>
                <a:lnTo>
                  <a:pt x="0" y="5682"/>
                </a:lnTo>
                <a:cubicBezTo>
                  <a:pt x="0" y="2544"/>
                  <a:pt x="277" y="0"/>
                  <a:pt x="618" y="0"/>
                </a:cubicBezTo>
                <a:close/>
              </a:path>
            </a:pathLst>
          </a:custGeom>
          <a:solidFill>
            <a:srgbClr val="FFFFFF"/>
          </a:solidFill>
          <a:ln w="12700">
            <a:miter lim="400000"/>
          </a:ln>
        </p:spPr>
        <p:txBody>
          <a:bodyPr lIns="45719" rIns="45719"/>
          <a:lstStyle/>
          <a:p>
            <a:endParaRPr/>
          </a:p>
        </p:txBody>
      </p:sp>
      <p:sp>
        <p:nvSpPr>
          <p:cNvPr id="177" name="Freeform 18"/>
          <p:cNvSpPr/>
          <p:nvPr/>
        </p:nvSpPr>
        <p:spPr>
          <a:xfrm rot="16200000">
            <a:off x="2281943" y="-651026"/>
            <a:ext cx="1470794" cy="1888659"/>
          </a:xfrm>
          <a:prstGeom prst="rect">
            <a:avLst/>
          </a:prstGeom>
          <a:blipFill>
            <a:blip r:embed="rId5"/>
            <a:stretch>
              <a:fillRect/>
            </a:stretch>
          </a:blipFill>
          <a:ln w="12700">
            <a:miter lim="400000"/>
          </a:ln>
        </p:spPr>
        <p:txBody>
          <a:bodyPr lIns="45719" rIns="45719"/>
          <a:lstStyle/>
          <a:p>
            <a:endParaRPr/>
          </a:p>
        </p:txBody>
      </p:sp>
      <p:sp>
        <p:nvSpPr>
          <p:cNvPr id="178" name="TextBox 19"/>
          <p:cNvSpPr txBox="1"/>
          <p:nvPr/>
        </p:nvSpPr>
        <p:spPr>
          <a:xfrm>
            <a:off x="8910877" y="2152237"/>
            <a:ext cx="8105100" cy="9112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7100"/>
              </a:lnSpc>
              <a:defRPr sz="6500" b="1">
                <a:solidFill>
                  <a:srgbClr val="FFFFFF"/>
                </a:solidFill>
                <a:latin typeface="Cerebri Bold"/>
                <a:ea typeface="Cerebri Bold"/>
                <a:cs typeface="Cerebri Bold"/>
                <a:sym typeface="Cerebri Bold"/>
              </a:defRPr>
            </a:lvl1pPr>
          </a:lstStyle>
          <a:p>
            <a:r>
              <a:t>Governance History</a:t>
            </a:r>
          </a:p>
        </p:txBody>
      </p:sp>
      <p:sp>
        <p:nvSpPr>
          <p:cNvPr id="179" name="TextBox 20"/>
          <p:cNvSpPr txBox="1"/>
          <p:nvPr/>
        </p:nvSpPr>
        <p:spPr>
          <a:xfrm>
            <a:off x="10182225" y="3067050"/>
            <a:ext cx="6838950" cy="31813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4200"/>
              </a:lnSpc>
              <a:defRPr sz="3000">
                <a:solidFill>
                  <a:srgbClr val="031629"/>
                </a:solidFill>
                <a:latin typeface="Cerebri"/>
                <a:ea typeface="Cerebri"/>
                <a:cs typeface="Cerebri"/>
                <a:sym typeface="Cerebri"/>
              </a:defRPr>
            </a:lvl1pPr>
          </a:lstStyle>
          <a:p>
            <a:r>
              <a:t>Tamil Nadu's tank governance evolved from vibrant community stewardship to colonial centralisation, post-independence decline, and a gradual return to participatory reform since 2000.</a:t>
            </a:r>
          </a:p>
        </p:txBody>
      </p:sp>
      <p:sp>
        <p:nvSpPr>
          <p:cNvPr id="180" name="TextBox 21"/>
          <p:cNvSpPr txBox="1"/>
          <p:nvPr/>
        </p:nvSpPr>
        <p:spPr>
          <a:xfrm>
            <a:off x="1485900" y="2457450"/>
            <a:ext cx="6219825" cy="570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200"/>
              </a:lnSpc>
              <a:defRPr sz="2300" b="1">
                <a:solidFill>
                  <a:srgbClr val="031629"/>
                </a:solidFill>
                <a:latin typeface="Cerebri Bold"/>
                <a:ea typeface="Cerebri Bold"/>
                <a:cs typeface="Cerebri Bold"/>
                <a:sym typeface="Cerebri Bold"/>
              </a:defRPr>
            </a:lvl1pPr>
          </a:lstStyle>
          <a:p>
            <a:r>
              <a:t>Pre-colonial: Community stewardship via village bodies and kudimaramathu labour</a:t>
            </a:r>
          </a:p>
        </p:txBody>
      </p:sp>
      <p:sp>
        <p:nvSpPr>
          <p:cNvPr id="181" name="TextBox 22"/>
          <p:cNvSpPr txBox="1"/>
          <p:nvPr/>
        </p:nvSpPr>
        <p:spPr>
          <a:xfrm>
            <a:off x="1257300" y="3562350"/>
            <a:ext cx="6791325" cy="570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200"/>
              </a:lnSpc>
              <a:defRPr sz="2300" b="1">
                <a:solidFill>
                  <a:srgbClr val="031629"/>
                </a:solidFill>
                <a:latin typeface="Cerebri Bold"/>
                <a:ea typeface="Cerebri Bold"/>
                <a:cs typeface="Cerebri Bold"/>
                <a:sym typeface="Cerebri Bold"/>
              </a:defRPr>
            </a:lvl1pPr>
          </a:lstStyle>
          <a:p>
            <a:r>
              <a:t>Colonial era: PWD centralisation split tanks between departments</a:t>
            </a:r>
          </a:p>
        </p:txBody>
      </p:sp>
      <p:sp>
        <p:nvSpPr>
          <p:cNvPr id="182" name="TextBox 23"/>
          <p:cNvSpPr txBox="1"/>
          <p:nvPr/>
        </p:nvSpPr>
        <p:spPr>
          <a:xfrm>
            <a:off x="1257300" y="4676775"/>
            <a:ext cx="6791325" cy="570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200"/>
              </a:lnSpc>
              <a:defRPr sz="2300" b="1">
                <a:solidFill>
                  <a:srgbClr val="031629"/>
                </a:solidFill>
                <a:latin typeface="Cerebri Bold"/>
                <a:ea typeface="Cerebri Bold"/>
                <a:cs typeface="Cerebri Bold"/>
                <a:sym typeface="Cerebri Bold"/>
              </a:defRPr>
            </a:lvl1pPr>
          </a:lstStyle>
          <a:p>
            <a:r>
              <a:t>Post-independence: Community roles declined due to free inputs and groundwater</a:t>
            </a:r>
          </a:p>
        </p:txBody>
      </p:sp>
      <p:sp>
        <p:nvSpPr>
          <p:cNvPr id="183" name="TextBox 24"/>
          <p:cNvSpPr txBox="1"/>
          <p:nvPr/>
        </p:nvSpPr>
        <p:spPr>
          <a:xfrm>
            <a:off x="1485900" y="5781675"/>
            <a:ext cx="6324600" cy="570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200"/>
              </a:lnSpc>
              <a:defRPr sz="2300" b="1">
                <a:solidFill>
                  <a:srgbClr val="031629"/>
                </a:solidFill>
                <a:latin typeface="Cerebri Bold"/>
                <a:ea typeface="Cerebri Bold"/>
                <a:cs typeface="Cerebri Bold"/>
                <a:sym typeface="Cerebri Bold"/>
              </a:defRPr>
            </a:lvl1pPr>
          </a:lstStyle>
          <a:p>
            <a:r>
              <a:t>Since 2000: Participatory reform via TNFMIS Act and 2017 Kudimaramathu Scheme</a:t>
            </a:r>
          </a:p>
        </p:txBody>
      </p:sp>
      <p:sp>
        <p:nvSpPr>
          <p:cNvPr id="184" name="Freeform 25"/>
          <p:cNvSpPr/>
          <p:nvPr/>
        </p:nvSpPr>
        <p:spPr>
          <a:xfrm rot="21216987">
            <a:off x="17349537" y="-781142"/>
            <a:ext cx="1723660" cy="1719352"/>
          </a:xfrm>
          <a:prstGeom prst="rect">
            <a:avLst/>
          </a:prstGeom>
          <a:blipFill>
            <a:blip r:embed="rId6"/>
            <a:stretch>
              <a:fillRect/>
            </a:stretch>
          </a:blipFill>
          <a:ln w="12700">
            <a:miter lim="400000"/>
          </a:ln>
        </p:spPr>
        <p:txBody>
          <a:bodyPr lIns="45719" rIns="45719"/>
          <a:lstStyle/>
          <a:p>
            <a:endParaRPr/>
          </a:p>
        </p:txBody>
      </p:sp>
      <p:grpSp>
        <p:nvGrpSpPr>
          <p:cNvPr id="188" name="Group 26"/>
          <p:cNvGrpSpPr/>
          <p:nvPr/>
        </p:nvGrpSpPr>
        <p:grpSpPr>
          <a:xfrm>
            <a:off x="16694841" y="838377"/>
            <a:ext cx="1128918" cy="380647"/>
            <a:chOff x="0" y="0"/>
            <a:chExt cx="1128916" cy="380646"/>
          </a:xfrm>
        </p:grpSpPr>
        <p:sp>
          <p:nvSpPr>
            <p:cNvPr id="185" name="Freeform 27"/>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186" name="Freeform 28"/>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187" name="Freeform 29"/>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190" name="Freeform 2"/>
          <p:cNvSpPr/>
          <p:nvPr/>
        </p:nvSpPr>
        <p:spPr>
          <a:xfrm>
            <a:off x="1978641" y="78533"/>
            <a:ext cx="13961311" cy="12355762"/>
          </a:xfrm>
          <a:prstGeom prst="rect">
            <a:avLst/>
          </a:prstGeom>
          <a:blipFill>
            <a:blip r:embed="rId2"/>
            <a:stretch>
              <a:fillRect/>
            </a:stretch>
          </a:blipFill>
          <a:ln w="12700">
            <a:miter lim="400000"/>
          </a:ln>
        </p:spPr>
        <p:txBody>
          <a:bodyPr lIns="45719" rIns="45719"/>
          <a:lstStyle/>
          <a:p>
            <a:endParaRPr/>
          </a:p>
        </p:txBody>
      </p:sp>
      <p:sp>
        <p:nvSpPr>
          <p:cNvPr id="191" name="Freeform 3"/>
          <p:cNvSpPr/>
          <p:nvPr/>
        </p:nvSpPr>
        <p:spPr>
          <a:xfrm>
            <a:off x="10271672" y="8496475"/>
            <a:ext cx="1718904" cy="1790525"/>
          </a:xfrm>
          <a:prstGeom prst="rect">
            <a:avLst/>
          </a:prstGeom>
          <a:blipFill>
            <a:blip r:embed="rId3"/>
            <a:stretch>
              <a:fillRect/>
            </a:stretch>
          </a:blipFill>
          <a:ln w="12700">
            <a:miter lim="400000"/>
          </a:ln>
        </p:spPr>
        <p:txBody>
          <a:bodyPr lIns="45719" rIns="45719"/>
          <a:lstStyle/>
          <a:p>
            <a:endParaRPr/>
          </a:p>
        </p:txBody>
      </p:sp>
      <p:sp>
        <p:nvSpPr>
          <p:cNvPr id="192" name="Freeform 4"/>
          <p:cNvSpPr/>
          <p:nvPr/>
        </p:nvSpPr>
        <p:spPr>
          <a:xfrm rot="21216987">
            <a:off x="10269294" y="-781142"/>
            <a:ext cx="1723660" cy="1719352"/>
          </a:xfrm>
          <a:prstGeom prst="rect">
            <a:avLst/>
          </a:prstGeom>
          <a:blipFill>
            <a:blip r:embed="rId4"/>
            <a:stretch>
              <a:fillRect/>
            </a:stretch>
          </a:blipFill>
          <a:ln w="12700">
            <a:miter lim="400000"/>
          </a:ln>
        </p:spPr>
        <p:txBody>
          <a:bodyPr lIns="45719" rIns="45719"/>
          <a:lstStyle/>
          <a:p>
            <a:endParaRPr/>
          </a:p>
        </p:txBody>
      </p:sp>
      <p:sp>
        <p:nvSpPr>
          <p:cNvPr id="193" name="Freeform 5"/>
          <p:cNvSpPr/>
          <p:nvPr/>
        </p:nvSpPr>
        <p:spPr>
          <a:xfrm rot="21216987">
            <a:off x="1083395" y="8551323"/>
            <a:ext cx="1044732" cy="1042120"/>
          </a:xfrm>
          <a:prstGeom prst="rect">
            <a:avLst/>
          </a:prstGeom>
          <a:blipFill>
            <a:blip r:embed="rId4"/>
            <a:stretch>
              <a:fillRect/>
            </a:stretch>
          </a:blipFill>
          <a:ln w="12700">
            <a:miter lim="400000"/>
          </a:ln>
        </p:spPr>
        <p:txBody>
          <a:bodyPr lIns="45719" rIns="45719"/>
          <a:lstStyle/>
          <a:p>
            <a:endParaRPr/>
          </a:p>
        </p:txBody>
      </p:sp>
      <p:sp>
        <p:nvSpPr>
          <p:cNvPr id="194" name="Freeform 7"/>
          <p:cNvSpPr/>
          <p:nvPr/>
        </p:nvSpPr>
        <p:spPr>
          <a:xfrm>
            <a:off x="11131122" y="-391460"/>
            <a:ext cx="7531307" cy="11130582"/>
          </a:xfrm>
          <a:prstGeom prst="rect">
            <a:avLst/>
          </a:prstGeom>
          <a:blipFill>
            <a:blip r:embed="rId5"/>
            <a:stretch>
              <a:fillRect/>
            </a:stretch>
          </a:blipFill>
          <a:ln w="12700">
            <a:miter lim="400000"/>
          </a:ln>
        </p:spPr>
        <p:txBody>
          <a:bodyPr lIns="45719" rIns="45719"/>
          <a:lstStyle/>
          <a:p>
            <a:endParaRPr/>
          </a:p>
        </p:txBody>
      </p:sp>
      <p:sp>
        <p:nvSpPr>
          <p:cNvPr id="195" name="TextBox 8"/>
          <p:cNvSpPr txBox="1"/>
          <p:nvPr/>
        </p:nvSpPr>
        <p:spPr>
          <a:xfrm>
            <a:off x="1260528" y="2802416"/>
            <a:ext cx="8918528" cy="9966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900"/>
              </a:lnSpc>
              <a:defRPr sz="3600" b="1">
                <a:solidFill>
                  <a:srgbClr val="FFFFFF"/>
                </a:solidFill>
                <a:latin typeface="Cerebri Bold"/>
                <a:ea typeface="Cerebri Bold"/>
                <a:cs typeface="Cerebri Bold"/>
                <a:sym typeface="Cerebri Bold"/>
              </a:defRPr>
            </a:lvl1pPr>
          </a:lstStyle>
          <a:p>
            <a:r>
              <a:t>The Cost of Losing Institution, Not Just Infrastructure</a:t>
            </a:r>
          </a:p>
        </p:txBody>
      </p:sp>
      <p:sp>
        <p:nvSpPr>
          <p:cNvPr id="196" name="TextBox 9"/>
          <p:cNvSpPr txBox="1"/>
          <p:nvPr/>
        </p:nvSpPr>
        <p:spPr>
          <a:xfrm>
            <a:off x="1257300" y="5876924"/>
            <a:ext cx="8553450" cy="32741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700"/>
              </a:lnSpc>
              <a:defRPr sz="2700">
                <a:solidFill>
                  <a:srgbClr val="031629"/>
                </a:solidFill>
                <a:latin typeface="Cerebri"/>
                <a:ea typeface="Cerebri"/>
                <a:cs typeface="Cerebri"/>
                <a:sym typeface="Cerebri"/>
              </a:defRPr>
            </a:lvl1pPr>
          </a:lstStyle>
          <a:p>
            <a:r>
              <a:t>Private borewells enable individual exit from the collective system — eroding the incentive to maintain shared tanks. Encroachment into tank beds, foreshores, and feeder channels by housing, agriculture, and roads reduces storage capacity. Kudimaramathu labour obligations weaken, and WUAs exist on paper only — especially for smaller tanks.</a:t>
            </a:r>
          </a:p>
        </p:txBody>
      </p:sp>
      <p:sp>
        <p:nvSpPr>
          <p:cNvPr id="197" name="TextBox 10"/>
          <p:cNvSpPr txBox="1"/>
          <p:nvPr/>
        </p:nvSpPr>
        <p:spPr>
          <a:xfrm>
            <a:off x="1257300" y="3971924"/>
            <a:ext cx="8553450" cy="9704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900"/>
              </a:lnSpc>
              <a:defRPr sz="2700" b="1">
                <a:solidFill>
                  <a:srgbClr val="031629"/>
                </a:solidFill>
                <a:latin typeface="Cerebri Bold"/>
                <a:ea typeface="Cerebri Bold"/>
                <a:cs typeface="Cerebri Bold"/>
                <a:sym typeface="Cerebri Bold"/>
              </a:defRPr>
            </a:lvl1pPr>
          </a:lstStyle>
          <a:p>
            <a:r>
              <a:t>When collective systems unravel, landscapes pay the price.</a:t>
            </a:r>
          </a:p>
        </p:txBody>
      </p:sp>
      <p:sp>
        <p:nvSpPr>
          <p:cNvPr id="198" name="Freeform 11"/>
          <p:cNvSpPr/>
          <p:nvPr/>
        </p:nvSpPr>
        <p:spPr>
          <a:xfrm>
            <a:off x="-362098" y="-684725"/>
            <a:ext cx="2544918" cy="2538558"/>
          </a:xfrm>
          <a:prstGeom prst="rect">
            <a:avLst/>
          </a:prstGeom>
          <a:blipFill>
            <a:blip r:embed="rId6"/>
            <a:stretch>
              <a:fillRect/>
            </a:stretch>
          </a:blipFill>
          <a:ln w="12700">
            <a:miter lim="400000"/>
          </a:ln>
        </p:spPr>
        <p:txBody>
          <a:bodyPr lIns="45719" rIns="45719"/>
          <a:lstStyle/>
          <a:p>
            <a:endParaRPr/>
          </a:p>
        </p:txBody>
      </p:sp>
      <p:grpSp>
        <p:nvGrpSpPr>
          <p:cNvPr id="202" name="Group 12"/>
          <p:cNvGrpSpPr/>
          <p:nvPr/>
        </p:nvGrpSpPr>
        <p:grpSpPr>
          <a:xfrm>
            <a:off x="16694841" y="838377"/>
            <a:ext cx="1128918" cy="380647"/>
            <a:chOff x="0" y="0"/>
            <a:chExt cx="1128916" cy="380646"/>
          </a:xfrm>
        </p:grpSpPr>
        <p:sp>
          <p:nvSpPr>
            <p:cNvPr id="199" name="Freeform 13"/>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00" name="Freeform 14"/>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01" name="Freeform 15"/>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204" name="Freeform 2"/>
          <p:cNvSpPr/>
          <p:nvPr/>
        </p:nvSpPr>
        <p:spPr>
          <a:xfrm>
            <a:off x="-252279" y="738482"/>
            <a:ext cx="13961314" cy="12355762"/>
          </a:xfrm>
          <a:prstGeom prst="rect">
            <a:avLst/>
          </a:prstGeom>
          <a:blipFill>
            <a:blip r:embed="rId2"/>
            <a:stretch>
              <a:fillRect/>
            </a:stretch>
          </a:blipFill>
          <a:ln w="12700">
            <a:miter lim="400000"/>
          </a:ln>
        </p:spPr>
        <p:txBody>
          <a:bodyPr lIns="45719" rIns="45719"/>
          <a:lstStyle/>
          <a:p>
            <a:endParaRPr/>
          </a:p>
        </p:txBody>
      </p:sp>
      <p:sp>
        <p:nvSpPr>
          <p:cNvPr id="205" name="Freeform 3"/>
          <p:cNvSpPr/>
          <p:nvPr/>
        </p:nvSpPr>
        <p:spPr>
          <a:xfrm rot="4996877">
            <a:off x="7455624" y="-83196"/>
            <a:ext cx="2457149" cy="2447934"/>
          </a:xfrm>
          <a:prstGeom prst="rect">
            <a:avLst/>
          </a:prstGeom>
          <a:blipFill>
            <a:blip r:embed="rId3"/>
            <a:stretch>
              <a:fillRect/>
            </a:stretch>
          </a:blipFill>
          <a:ln w="12700">
            <a:miter lim="400000"/>
          </a:ln>
        </p:spPr>
        <p:txBody>
          <a:bodyPr lIns="45719" rIns="45719"/>
          <a:lstStyle/>
          <a:p>
            <a:endParaRPr/>
          </a:p>
        </p:txBody>
      </p:sp>
      <p:sp>
        <p:nvSpPr>
          <p:cNvPr id="206" name="Freeform 5"/>
          <p:cNvSpPr/>
          <p:nvPr/>
        </p:nvSpPr>
        <p:spPr>
          <a:xfrm>
            <a:off x="9465365" y="0"/>
            <a:ext cx="9700399" cy="10287001"/>
          </a:xfrm>
          <a:custGeom>
            <a:avLst/>
            <a:gdLst/>
            <a:ahLst/>
            <a:cxnLst>
              <a:cxn ang="0">
                <a:pos x="wd2" y="hd2"/>
              </a:cxn>
              <a:cxn ang="5400000">
                <a:pos x="wd2" y="hd2"/>
              </a:cxn>
              <a:cxn ang="10800000">
                <a:pos x="wd2" y="hd2"/>
              </a:cxn>
              <a:cxn ang="16200000">
                <a:pos x="wd2" y="hd2"/>
              </a:cxn>
            </a:cxnLst>
            <a:rect l="0" t="0" r="r" b="b"/>
            <a:pathLst>
              <a:path w="21600" h="21600" extrusionOk="0">
                <a:moveTo>
                  <a:pt x="459" y="0"/>
                </a:moveTo>
                <a:lnTo>
                  <a:pt x="21141" y="0"/>
                </a:lnTo>
                <a:cubicBezTo>
                  <a:pt x="21263" y="0"/>
                  <a:pt x="21380" y="46"/>
                  <a:pt x="21466" y="127"/>
                </a:cubicBezTo>
                <a:cubicBezTo>
                  <a:pt x="21552" y="208"/>
                  <a:pt x="21600" y="318"/>
                  <a:pt x="21600" y="433"/>
                </a:cubicBezTo>
                <a:lnTo>
                  <a:pt x="21600" y="21167"/>
                </a:lnTo>
                <a:cubicBezTo>
                  <a:pt x="21600" y="21282"/>
                  <a:pt x="21552" y="21392"/>
                  <a:pt x="21466" y="21473"/>
                </a:cubicBezTo>
                <a:cubicBezTo>
                  <a:pt x="21380" y="21554"/>
                  <a:pt x="21263" y="21600"/>
                  <a:pt x="21141" y="21600"/>
                </a:cubicBezTo>
                <a:lnTo>
                  <a:pt x="459" y="21600"/>
                </a:lnTo>
                <a:cubicBezTo>
                  <a:pt x="337" y="21600"/>
                  <a:pt x="220" y="21554"/>
                  <a:pt x="134" y="21473"/>
                </a:cubicBezTo>
                <a:cubicBezTo>
                  <a:pt x="48" y="21392"/>
                  <a:pt x="0" y="21282"/>
                  <a:pt x="0" y="21167"/>
                </a:cubicBezTo>
                <a:lnTo>
                  <a:pt x="0" y="433"/>
                </a:lnTo>
                <a:cubicBezTo>
                  <a:pt x="0" y="318"/>
                  <a:pt x="48" y="208"/>
                  <a:pt x="134" y="127"/>
                </a:cubicBezTo>
                <a:cubicBezTo>
                  <a:pt x="220" y="46"/>
                  <a:pt x="337" y="0"/>
                  <a:pt x="459" y="0"/>
                </a:cubicBezTo>
                <a:close/>
              </a:path>
            </a:pathLst>
          </a:custGeom>
          <a:solidFill>
            <a:srgbClr val="FFBD59"/>
          </a:solidFill>
          <a:ln w="12700">
            <a:miter lim="400000"/>
          </a:ln>
        </p:spPr>
        <p:txBody>
          <a:bodyPr lIns="45719" rIns="45719"/>
          <a:lstStyle/>
          <a:p>
            <a:endParaRPr/>
          </a:p>
        </p:txBody>
      </p:sp>
      <p:sp>
        <p:nvSpPr>
          <p:cNvPr id="207" name="TextBox 7"/>
          <p:cNvSpPr txBox="1"/>
          <p:nvPr/>
        </p:nvSpPr>
        <p:spPr>
          <a:xfrm>
            <a:off x="1038899" y="2112075"/>
            <a:ext cx="7896212" cy="3288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8600"/>
              </a:lnSpc>
              <a:defRPr sz="7900" b="1">
                <a:solidFill>
                  <a:srgbClr val="FFFFFF"/>
                </a:solidFill>
                <a:latin typeface="Cerebri Bold"/>
                <a:ea typeface="Cerebri Bold"/>
                <a:cs typeface="Cerebri Bold"/>
                <a:sym typeface="Cerebri Bold"/>
              </a:defRPr>
            </a:lvl1pPr>
          </a:lstStyle>
          <a:p>
            <a:r>
              <a:t>Two Reforms, Two Decades Apart</a:t>
            </a:r>
          </a:p>
        </p:txBody>
      </p:sp>
      <p:sp>
        <p:nvSpPr>
          <p:cNvPr id="208" name="Freeform 9"/>
          <p:cNvSpPr/>
          <p:nvPr/>
        </p:nvSpPr>
        <p:spPr>
          <a:xfrm>
            <a:off x="1028699" y="5765750"/>
            <a:ext cx="7185919" cy="2614984"/>
          </a:xfrm>
          <a:custGeom>
            <a:avLst/>
            <a:gdLst/>
            <a:ahLst/>
            <a:cxnLst>
              <a:cxn ang="0">
                <a:pos x="wd2" y="hd2"/>
              </a:cxn>
              <a:cxn ang="5400000">
                <a:pos x="wd2" y="hd2"/>
              </a:cxn>
              <a:cxn ang="10800000">
                <a:pos x="wd2" y="hd2"/>
              </a:cxn>
              <a:cxn ang="16200000">
                <a:pos x="wd2" y="hd2"/>
              </a:cxn>
            </a:cxnLst>
            <a:rect l="0" t="0" r="r" b="b"/>
            <a:pathLst>
              <a:path w="21600" h="21600" extrusionOk="0">
                <a:moveTo>
                  <a:pt x="627" y="0"/>
                </a:moveTo>
                <a:lnTo>
                  <a:pt x="20973" y="0"/>
                </a:lnTo>
                <a:cubicBezTo>
                  <a:pt x="21139" y="0"/>
                  <a:pt x="21299" y="182"/>
                  <a:pt x="21416" y="505"/>
                </a:cubicBezTo>
                <a:cubicBezTo>
                  <a:pt x="21534" y="828"/>
                  <a:pt x="21600" y="1266"/>
                  <a:pt x="21600" y="1723"/>
                </a:cubicBezTo>
                <a:lnTo>
                  <a:pt x="21600" y="19877"/>
                </a:lnTo>
                <a:cubicBezTo>
                  <a:pt x="21600" y="20334"/>
                  <a:pt x="21534" y="20772"/>
                  <a:pt x="21416" y="21095"/>
                </a:cubicBezTo>
                <a:cubicBezTo>
                  <a:pt x="21299" y="21418"/>
                  <a:pt x="21139" y="21600"/>
                  <a:pt x="20973" y="21600"/>
                </a:cubicBezTo>
                <a:lnTo>
                  <a:pt x="627" y="21600"/>
                </a:lnTo>
                <a:cubicBezTo>
                  <a:pt x="461" y="21600"/>
                  <a:pt x="301" y="21418"/>
                  <a:pt x="184" y="21095"/>
                </a:cubicBezTo>
                <a:cubicBezTo>
                  <a:pt x="66" y="20772"/>
                  <a:pt x="0" y="20334"/>
                  <a:pt x="0" y="19877"/>
                </a:cubicBezTo>
                <a:lnTo>
                  <a:pt x="0" y="1723"/>
                </a:lnTo>
                <a:cubicBezTo>
                  <a:pt x="0" y="1266"/>
                  <a:pt x="66" y="828"/>
                  <a:pt x="184" y="505"/>
                </a:cubicBezTo>
                <a:cubicBezTo>
                  <a:pt x="301" y="182"/>
                  <a:pt x="461" y="0"/>
                  <a:pt x="627" y="0"/>
                </a:cubicBezTo>
                <a:close/>
              </a:path>
            </a:pathLst>
          </a:custGeom>
          <a:solidFill>
            <a:srgbClr val="F4F4F4"/>
          </a:solidFill>
          <a:ln w="12700">
            <a:miter lim="400000"/>
          </a:ln>
        </p:spPr>
        <p:txBody>
          <a:bodyPr lIns="45719" rIns="45719"/>
          <a:lstStyle/>
          <a:p>
            <a:endParaRPr/>
          </a:p>
        </p:txBody>
      </p:sp>
      <p:sp>
        <p:nvSpPr>
          <p:cNvPr id="209" name="TextBox 11"/>
          <p:cNvSpPr txBox="1"/>
          <p:nvPr/>
        </p:nvSpPr>
        <p:spPr>
          <a:xfrm>
            <a:off x="1314450" y="6010275"/>
            <a:ext cx="6505575" cy="1637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600"/>
              </a:lnSpc>
              <a:defRPr>
                <a:solidFill>
                  <a:srgbClr val="031629"/>
                </a:solidFill>
                <a:latin typeface="Cerebri"/>
                <a:ea typeface="Cerebri"/>
                <a:cs typeface="Cerebri"/>
                <a:sym typeface="Cerebri"/>
              </a:defRPr>
            </a:lvl1pPr>
          </a:lstStyle>
          <a:p>
            <a:r>
              <a:t>Tamil Nadu introduced two landmark reforms to revive its tank irrigation systems. The 2000 TNFMIS Act formalised Water User Associations for larger PWD tanks, while the 2017 Kudimaramathu Scheme mobilised communities for participatory desilting of minor tanks across the state.</a:t>
            </a:r>
          </a:p>
        </p:txBody>
      </p:sp>
      <p:sp>
        <p:nvSpPr>
          <p:cNvPr id="210" name="TextBox 12"/>
          <p:cNvSpPr txBox="1"/>
          <p:nvPr/>
        </p:nvSpPr>
        <p:spPr>
          <a:xfrm>
            <a:off x="10747037" y="1481733"/>
            <a:ext cx="5923994" cy="2934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sz="1700" b="1">
                <a:solidFill>
                  <a:srgbClr val="031629"/>
                </a:solidFill>
                <a:latin typeface="Cerebri Bold"/>
                <a:ea typeface="Cerebri Bold"/>
                <a:cs typeface="Cerebri Bold"/>
                <a:sym typeface="Cerebri Bold"/>
              </a:defRPr>
            </a:lvl1pPr>
          </a:lstStyle>
          <a:p>
            <a:r>
              <a:t>2000 TNFMIS Act — WUA Formation</a:t>
            </a:r>
          </a:p>
        </p:txBody>
      </p:sp>
      <p:sp>
        <p:nvSpPr>
          <p:cNvPr id="211" name="TextBox 13"/>
          <p:cNvSpPr txBox="1"/>
          <p:nvPr/>
        </p:nvSpPr>
        <p:spPr>
          <a:xfrm>
            <a:off x="10747037" y="3435810"/>
            <a:ext cx="5923994" cy="2934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sz="1700" b="1">
                <a:solidFill>
                  <a:srgbClr val="031629"/>
                </a:solidFill>
                <a:latin typeface="Cerebri Bold"/>
                <a:ea typeface="Cerebri Bold"/>
                <a:cs typeface="Cerebri Bold"/>
                <a:sym typeface="Cerebri Bold"/>
              </a:defRPr>
            </a:lvl1pPr>
          </a:lstStyle>
          <a:p>
            <a:r>
              <a:t>2017 Kudimaramathu Scheme — Community Desilting</a:t>
            </a:r>
          </a:p>
        </p:txBody>
      </p:sp>
      <p:sp>
        <p:nvSpPr>
          <p:cNvPr id="212" name="TextBox 14"/>
          <p:cNvSpPr txBox="1"/>
          <p:nvPr/>
        </p:nvSpPr>
        <p:spPr>
          <a:xfrm>
            <a:off x="10753725" y="2019299"/>
            <a:ext cx="6257925" cy="12590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500"/>
              </a:lnSpc>
              <a:defRPr>
                <a:solidFill>
                  <a:srgbClr val="031629"/>
                </a:solidFill>
                <a:latin typeface="Cerebri"/>
                <a:ea typeface="Cerebri"/>
                <a:cs typeface="Cerebri"/>
                <a:sym typeface="Cerebri"/>
              </a:defRPr>
            </a:lvl1pPr>
          </a:lstStyle>
          <a:p>
            <a:r>
              <a:t>Water User Associations created on a hydraulic basis for larger PWD tanks. Mandate covered warabandi planning, routine maintenance, and Distributary Committee coordination.</a:t>
            </a:r>
          </a:p>
        </p:txBody>
      </p:sp>
      <p:sp>
        <p:nvSpPr>
          <p:cNvPr id="213" name="TextBox 15"/>
          <p:cNvSpPr txBox="1"/>
          <p:nvPr/>
        </p:nvSpPr>
        <p:spPr>
          <a:xfrm>
            <a:off x="10753725" y="3971924"/>
            <a:ext cx="6257925" cy="941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500"/>
              </a:lnSpc>
              <a:defRPr>
                <a:solidFill>
                  <a:srgbClr val="031629"/>
                </a:solidFill>
                <a:latin typeface="Cerebri"/>
                <a:ea typeface="Cerebri"/>
                <a:cs typeface="Cerebri"/>
                <a:sym typeface="Cerebri"/>
              </a:defRPr>
            </a:lvl1pPr>
          </a:lstStyle>
          <a:p>
            <a:r>
              <a:t>Phase I: 1,519 minor tanks, ₹100 crore. Phase II: 2,065 tanks, ₹332 crore. Community-led participatory desilting with local labour contribution at the core.</a:t>
            </a:r>
          </a:p>
        </p:txBody>
      </p:sp>
      <p:sp>
        <p:nvSpPr>
          <p:cNvPr id="214" name="TextBox 16"/>
          <p:cNvSpPr txBox="1"/>
          <p:nvPr/>
        </p:nvSpPr>
        <p:spPr>
          <a:xfrm>
            <a:off x="10747037" y="5395160"/>
            <a:ext cx="5923994" cy="293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sz="1700" b="1">
                <a:solidFill>
                  <a:srgbClr val="031629"/>
                </a:solidFill>
                <a:latin typeface="Cerebri Bold"/>
                <a:ea typeface="Cerebri Bold"/>
                <a:cs typeface="Cerebri Bold"/>
                <a:sym typeface="Cerebri Bold"/>
              </a:defRPr>
            </a:lvl1pPr>
          </a:lstStyle>
          <a:p>
            <a:r>
              <a:t>Shared Goals, Different Gaps</a:t>
            </a:r>
          </a:p>
        </p:txBody>
      </p:sp>
      <p:sp>
        <p:nvSpPr>
          <p:cNvPr id="215" name="TextBox 17"/>
          <p:cNvSpPr txBox="1"/>
          <p:nvPr/>
        </p:nvSpPr>
        <p:spPr>
          <a:xfrm>
            <a:off x="10753725" y="5934074"/>
            <a:ext cx="6257925" cy="12590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500"/>
              </a:lnSpc>
              <a:defRPr>
                <a:solidFill>
                  <a:srgbClr val="031629"/>
                </a:solidFill>
                <a:latin typeface="Cerebri"/>
                <a:ea typeface="Cerebri"/>
                <a:cs typeface="Cerebri"/>
                <a:sym typeface="Cerebri"/>
              </a:defRPr>
            </a:lvl1pPr>
          </a:lstStyle>
          <a:p>
            <a:r>
              <a:t>Both reforms target tank revival but differ in scale and approach. TNFMIS focused on institutional structures; Kudimaramathu on physical restoration. Activists continue to push for legal backing for panchayat-managed minor tanks.</a:t>
            </a:r>
          </a:p>
        </p:txBody>
      </p:sp>
      <p:sp>
        <p:nvSpPr>
          <p:cNvPr id="216" name="TextBox 18"/>
          <p:cNvSpPr txBox="1"/>
          <p:nvPr/>
        </p:nvSpPr>
        <p:spPr>
          <a:xfrm>
            <a:off x="10747037" y="7335463"/>
            <a:ext cx="5923994" cy="2934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sz="1700" b="1">
                <a:solidFill>
                  <a:srgbClr val="031629"/>
                </a:solidFill>
                <a:latin typeface="Cerebri Bold"/>
                <a:ea typeface="Cerebri Bold"/>
                <a:cs typeface="Cerebri Bold"/>
                <a:sym typeface="Cerebri Bold"/>
              </a:defRPr>
            </a:lvl1pPr>
          </a:lstStyle>
          <a:p>
            <a:r>
              <a:t>The Institutional Gap</a:t>
            </a:r>
          </a:p>
        </p:txBody>
      </p:sp>
      <p:sp>
        <p:nvSpPr>
          <p:cNvPr id="217" name="TextBox 19"/>
          <p:cNvSpPr txBox="1"/>
          <p:nvPr/>
        </p:nvSpPr>
        <p:spPr>
          <a:xfrm>
            <a:off x="10753725" y="7877174"/>
            <a:ext cx="6257925" cy="12590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500"/>
              </a:lnSpc>
              <a:defRPr>
                <a:solidFill>
                  <a:srgbClr val="031629"/>
                </a:solidFill>
                <a:latin typeface="Cerebri"/>
                <a:ea typeface="Cerebri"/>
                <a:cs typeface="Cerebri"/>
                <a:sym typeface="Cerebri"/>
              </a:defRPr>
            </a:lvl1pPr>
          </a:lstStyle>
          <a:p>
            <a:r>
              <a:t>WUAs under TNFMIS remain weak for smaller tanks. Kudimaramathu's desilting gains risk erosion without sustained institutional support. Cascade-level planning and legal recognition remain unfinished agenda items.</a:t>
            </a:r>
          </a:p>
        </p:txBody>
      </p:sp>
      <p:sp>
        <p:nvSpPr>
          <p:cNvPr id="218" name="Freeform 20"/>
          <p:cNvSpPr/>
          <p:nvPr/>
        </p:nvSpPr>
        <p:spPr>
          <a:xfrm>
            <a:off x="10028925" y="1417563"/>
            <a:ext cx="576505" cy="527502"/>
          </a:xfrm>
          <a:prstGeom prst="rect">
            <a:avLst/>
          </a:prstGeom>
          <a:blipFill>
            <a:blip r:embed="rId4"/>
            <a:stretch>
              <a:fillRect/>
            </a:stretch>
          </a:blipFill>
          <a:ln w="12700">
            <a:miter lim="400000"/>
          </a:ln>
        </p:spPr>
        <p:txBody>
          <a:bodyPr lIns="45719" rIns="45719"/>
          <a:lstStyle/>
          <a:p>
            <a:endParaRPr/>
          </a:p>
        </p:txBody>
      </p:sp>
      <p:sp>
        <p:nvSpPr>
          <p:cNvPr id="219" name="Freeform 21"/>
          <p:cNvSpPr/>
          <p:nvPr/>
        </p:nvSpPr>
        <p:spPr>
          <a:xfrm>
            <a:off x="10028925" y="3371641"/>
            <a:ext cx="576505" cy="527502"/>
          </a:xfrm>
          <a:prstGeom prst="rect">
            <a:avLst/>
          </a:prstGeom>
          <a:blipFill>
            <a:blip r:embed="rId4"/>
            <a:stretch>
              <a:fillRect/>
            </a:stretch>
          </a:blipFill>
          <a:ln w="12700">
            <a:miter lim="400000"/>
          </a:ln>
        </p:spPr>
        <p:txBody>
          <a:bodyPr lIns="45719" rIns="45719"/>
          <a:lstStyle/>
          <a:p>
            <a:endParaRPr/>
          </a:p>
        </p:txBody>
      </p:sp>
      <p:sp>
        <p:nvSpPr>
          <p:cNvPr id="220" name="Freeform 22"/>
          <p:cNvSpPr/>
          <p:nvPr/>
        </p:nvSpPr>
        <p:spPr>
          <a:xfrm>
            <a:off x="10028925" y="5330992"/>
            <a:ext cx="576505" cy="527501"/>
          </a:xfrm>
          <a:prstGeom prst="rect">
            <a:avLst/>
          </a:prstGeom>
          <a:blipFill>
            <a:blip r:embed="rId4"/>
            <a:stretch>
              <a:fillRect/>
            </a:stretch>
          </a:blipFill>
          <a:ln w="12700">
            <a:miter lim="400000"/>
          </a:ln>
        </p:spPr>
        <p:txBody>
          <a:bodyPr lIns="45719" rIns="45719"/>
          <a:lstStyle/>
          <a:p>
            <a:endParaRPr/>
          </a:p>
        </p:txBody>
      </p:sp>
      <p:sp>
        <p:nvSpPr>
          <p:cNvPr id="221" name="Freeform 23"/>
          <p:cNvSpPr/>
          <p:nvPr/>
        </p:nvSpPr>
        <p:spPr>
          <a:xfrm>
            <a:off x="10028925" y="7287242"/>
            <a:ext cx="576505" cy="527502"/>
          </a:xfrm>
          <a:prstGeom prst="rect">
            <a:avLst/>
          </a:prstGeom>
          <a:blipFill>
            <a:blip r:embed="rId4"/>
            <a:stretch>
              <a:fillRect/>
            </a:stretch>
          </a:blipFill>
          <a:ln w="12700">
            <a:miter lim="400000"/>
          </a:ln>
        </p:spPr>
        <p:txBody>
          <a:bodyPr lIns="45719" rIns="45719"/>
          <a:lstStyle/>
          <a:p>
            <a:endParaRPr/>
          </a:p>
        </p:txBody>
      </p:sp>
      <p:sp>
        <p:nvSpPr>
          <p:cNvPr id="222" name="Freeform 24"/>
          <p:cNvSpPr/>
          <p:nvPr/>
        </p:nvSpPr>
        <p:spPr>
          <a:xfrm>
            <a:off x="-77700" y="8516870"/>
            <a:ext cx="3127563" cy="3045466"/>
          </a:xfrm>
          <a:prstGeom prst="rect">
            <a:avLst/>
          </a:prstGeom>
          <a:blipFill>
            <a:blip r:embed="rId5"/>
            <a:stretch>
              <a:fillRect/>
            </a:stretch>
          </a:blipFill>
          <a:ln w="12700">
            <a:miter lim="400000"/>
          </a:ln>
        </p:spPr>
        <p:txBody>
          <a:bodyPr lIns="45719" rIns="45719"/>
          <a:lstStyle/>
          <a:p>
            <a:endParaRPr/>
          </a:p>
        </p:txBody>
      </p:sp>
      <p:grpSp>
        <p:nvGrpSpPr>
          <p:cNvPr id="226" name="Group 25"/>
          <p:cNvGrpSpPr/>
          <p:nvPr/>
        </p:nvGrpSpPr>
        <p:grpSpPr>
          <a:xfrm>
            <a:off x="16694841" y="838377"/>
            <a:ext cx="1128918" cy="380647"/>
            <a:chOff x="0" y="0"/>
            <a:chExt cx="1128916" cy="380646"/>
          </a:xfrm>
        </p:grpSpPr>
        <p:sp>
          <p:nvSpPr>
            <p:cNvPr id="223" name="Freeform 26"/>
            <p:cNvSpPr/>
            <p:nvPr/>
          </p:nvSpPr>
          <p:spPr>
            <a:xfrm rot="16200000">
              <a:off x="98592" y="-98593"/>
              <a:ext cx="380647" cy="577832"/>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224" name="Freeform 27"/>
            <p:cNvSpPr/>
            <p:nvPr/>
          </p:nvSpPr>
          <p:spPr>
            <a:xfrm rot="5400000" flipH="1">
              <a:off x="649678" y="-98593"/>
              <a:ext cx="380647" cy="577832"/>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225" name="Freeform 28"/>
            <p:cNvSpPr/>
            <p:nvPr/>
          </p:nvSpPr>
          <p:spPr>
            <a:xfrm>
              <a:off x="193383" y="50706"/>
              <a:ext cx="742151" cy="279235"/>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228" name="Freeform 3"/>
          <p:cNvSpPr/>
          <p:nvPr/>
        </p:nvSpPr>
        <p:spPr>
          <a:xfrm>
            <a:off x="11440913" y="1629608"/>
            <a:ext cx="5246371" cy="7027786"/>
          </a:xfrm>
          <a:prstGeom prst="rect">
            <a:avLst/>
          </a:prstGeom>
          <a:blipFill>
            <a:blip r:embed="rId2"/>
            <a:stretch>
              <a:fillRect/>
            </a:stretch>
          </a:blipFill>
          <a:ln w="12700">
            <a:miter lim="400000"/>
          </a:ln>
        </p:spPr>
        <p:txBody>
          <a:bodyPr lIns="45719" rIns="45719"/>
          <a:lstStyle/>
          <a:p>
            <a:endParaRPr/>
          </a:p>
        </p:txBody>
      </p:sp>
      <p:sp>
        <p:nvSpPr>
          <p:cNvPr id="229" name="TextBox 4"/>
          <p:cNvSpPr txBox="1"/>
          <p:nvPr/>
        </p:nvSpPr>
        <p:spPr>
          <a:xfrm>
            <a:off x="1260529" y="2110407"/>
            <a:ext cx="8105100" cy="22711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8900"/>
              </a:lnSpc>
              <a:defRPr sz="8100" b="1">
                <a:solidFill>
                  <a:srgbClr val="FFFFFF"/>
                </a:solidFill>
                <a:latin typeface="Cerebri Bold"/>
                <a:ea typeface="Cerebri Bold"/>
                <a:cs typeface="Cerebri Bold"/>
                <a:sym typeface="Cerebri Bold"/>
              </a:defRPr>
            </a:lvl1pPr>
          </a:lstStyle>
          <a:p>
            <a:r>
              <a:t>Villur Chain of Tanks</a:t>
            </a:r>
          </a:p>
        </p:txBody>
      </p:sp>
      <p:sp>
        <p:nvSpPr>
          <p:cNvPr id="230" name="Freeform 5"/>
          <p:cNvSpPr/>
          <p:nvPr/>
        </p:nvSpPr>
        <p:spPr>
          <a:xfrm>
            <a:off x="17259300" y="0"/>
            <a:ext cx="2368578" cy="2467269"/>
          </a:xfrm>
          <a:prstGeom prst="rect">
            <a:avLst/>
          </a:prstGeom>
          <a:blipFill>
            <a:blip r:embed="rId3"/>
            <a:stretch>
              <a:fillRect/>
            </a:stretch>
          </a:blipFill>
          <a:ln w="12700">
            <a:miter lim="400000"/>
          </a:ln>
        </p:spPr>
        <p:txBody>
          <a:bodyPr lIns="45719" rIns="45719"/>
          <a:lstStyle/>
          <a:p>
            <a:endParaRPr/>
          </a:p>
        </p:txBody>
      </p:sp>
      <p:sp>
        <p:nvSpPr>
          <p:cNvPr id="231" name="Freeform 6"/>
          <p:cNvSpPr/>
          <p:nvPr/>
        </p:nvSpPr>
        <p:spPr>
          <a:xfrm>
            <a:off x="16872198" y="8871198"/>
            <a:ext cx="1415802" cy="1415802"/>
          </a:xfrm>
          <a:prstGeom prst="rect">
            <a:avLst/>
          </a:prstGeom>
          <a:blipFill>
            <a:blip r:embed="rId4"/>
            <a:stretch>
              <a:fillRect/>
            </a:stretch>
          </a:blipFill>
          <a:ln w="12700">
            <a:miter lim="400000"/>
          </a:ln>
        </p:spPr>
        <p:txBody>
          <a:bodyPr lIns="45719" rIns="45719"/>
          <a:lstStyle/>
          <a:p>
            <a:endParaRPr/>
          </a:p>
        </p:txBody>
      </p:sp>
      <p:sp>
        <p:nvSpPr>
          <p:cNvPr id="232" name="Freeform 7"/>
          <p:cNvSpPr/>
          <p:nvPr/>
        </p:nvSpPr>
        <p:spPr>
          <a:xfrm>
            <a:off x="1260528" y="6241217"/>
            <a:ext cx="809655" cy="805607"/>
          </a:xfrm>
          <a:prstGeom prst="rect">
            <a:avLst/>
          </a:prstGeom>
          <a:blipFill>
            <a:blip r:embed="rId5"/>
            <a:stretch>
              <a:fillRect/>
            </a:stretch>
          </a:blipFill>
          <a:ln w="12700">
            <a:miter lim="400000"/>
          </a:ln>
        </p:spPr>
        <p:txBody>
          <a:bodyPr lIns="45719" rIns="45719"/>
          <a:lstStyle/>
          <a:p>
            <a:endParaRPr/>
          </a:p>
        </p:txBody>
      </p:sp>
      <p:sp>
        <p:nvSpPr>
          <p:cNvPr id="233" name="Freeform 8"/>
          <p:cNvSpPr/>
          <p:nvPr/>
        </p:nvSpPr>
        <p:spPr>
          <a:xfrm rot="2597261">
            <a:off x="6355289" y="-2041979"/>
            <a:ext cx="3743261" cy="3733902"/>
          </a:xfrm>
          <a:prstGeom prst="rect">
            <a:avLst/>
          </a:prstGeom>
          <a:blipFill>
            <a:blip r:embed="rId6"/>
            <a:stretch>
              <a:fillRect/>
            </a:stretch>
          </a:blipFill>
          <a:ln w="12700">
            <a:miter lim="400000"/>
          </a:ln>
        </p:spPr>
        <p:txBody>
          <a:bodyPr lIns="45719" rIns="45719"/>
          <a:lstStyle/>
          <a:p>
            <a:endParaRPr/>
          </a:p>
        </p:txBody>
      </p:sp>
      <p:sp>
        <p:nvSpPr>
          <p:cNvPr id="234" name="Freeform 9"/>
          <p:cNvSpPr/>
          <p:nvPr/>
        </p:nvSpPr>
        <p:spPr>
          <a:xfrm rot="16888196">
            <a:off x="-745854" y="8857791"/>
            <a:ext cx="2215745" cy="2210205"/>
          </a:xfrm>
          <a:prstGeom prst="rect">
            <a:avLst/>
          </a:prstGeom>
          <a:blipFill>
            <a:blip r:embed="rId6"/>
            <a:stretch>
              <a:fillRect/>
            </a:stretch>
          </a:blipFill>
          <a:ln w="12700">
            <a:miter lim="400000"/>
          </a:ln>
        </p:spPr>
        <p:txBody>
          <a:bodyPr lIns="45719" rIns="45719"/>
          <a:lstStyle/>
          <a:p>
            <a:endParaRPr/>
          </a:p>
        </p:txBody>
      </p:sp>
      <p:sp>
        <p:nvSpPr>
          <p:cNvPr id="235" name="TextBox 10"/>
          <p:cNvSpPr txBox="1"/>
          <p:nvPr/>
        </p:nvSpPr>
        <p:spPr>
          <a:xfrm>
            <a:off x="1260529" y="4646583"/>
            <a:ext cx="7746759" cy="9709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3500" b="1">
                <a:solidFill>
                  <a:srgbClr val="031629"/>
                </a:solidFill>
                <a:latin typeface="Cerebri Bold"/>
                <a:ea typeface="Cerebri Bold"/>
                <a:cs typeface="Cerebri Bold"/>
                <a:sym typeface="Cerebri Bold"/>
              </a:defRPr>
            </a:lvl1pPr>
          </a:lstStyle>
          <a:p>
            <a:r>
              <a:t>Case Study Introduction: A Model for Participatory Rehabilitation</a:t>
            </a:r>
          </a:p>
        </p:txBody>
      </p:sp>
      <p:sp>
        <p:nvSpPr>
          <p:cNvPr id="236" name="TextBox 11"/>
          <p:cNvSpPr txBox="1"/>
          <p:nvPr/>
        </p:nvSpPr>
        <p:spPr>
          <a:xfrm>
            <a:off x="2276475" y="6191249"/>
            <a:ext cx="6734175" cy="4099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600"/>
              </a:lnSpc>
              <a:defRPr sz="2600">
                <a:solidFill>
                  <a:srgbClr val="FFFFFF"/>
                </a:solidFill>
                <a:latin typeface="Cerebri"/>
                <a:ea typeface="Cerebri"/>
                <a:cs typeface="Cerebri"/>
                <a:sym typeface="Cerebri"/>
              </a:defRPr>
            </a:lvl1pPr>
          </a:lstStyle>
          <a:p>
            <a:r>
              <a:t>The Villur Chain of Tanks, documented in a landmark IIED (2001) participatory study, offers a compelling model for how interconnected tank cascades — not isolated tanks — should be the unit of planning. By studying the full hydraulic chain, researchers and communities together revealed the hydrological and institutional logic that single-tank approaches routinely miss.</a:t>
            </a:r>
          </a:p>
        </p:txBody>
      </p:sp>
      <p:grpSp>
        <p:nvGrpSpPr>
          <p:cNvPr id="240" name="Group 12"/>
          <p:cNvGrpSpPr/>
          <p:nvPr/>
        </p:nvGrpSpPr>
        <p:grpSpPr>
          <a:xfrm>
            <a:off x="16694841" y="838377"/>
            <a:ext cx="1128918" cy="380647"/>
            <a:chOff x="0" y="0"/>
            <a:chExt cx="1128916" cy="380646"/>
          </a:xfrm>
        </p:grpSpPr>
        <p:sp>
          <p:nvSpPr>
            <p:cNvPr id="237" name="Freeform 13"/>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38" name="Freeform 14"/>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39" name="Freeform 15"/>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17AB2"/>
        </a:solidFill>
        <a:effectLst/>
      </p:bgPr>
    </p:bg>
    <p:spTree>
      <p:nvGrpSpPr>
        <p:cNvPr id="1" name=""/>
        <p:cNvGrpSpPr/>
        <p:nvPr/>
      </p:nvGrpSpPr>
      <p:grpSpPr>
        <a:xfrm>
          <a:off x="0" y="0"/>
          <a:ext cx="0" cy="0"/>
          <a:chOff x="0" y="0"/>
          <a:chExt cx="0" cy="0"/>
        </a:xfrm>
      </p:grpSpPr>
      <p:sp>
        <p:nvSpPr>
          <p:cNvPr id="242" name="Freeform 2"/>
          <p:cNvSpPr/>
          <p:nvPr/>
        </p:nvSpPr>
        <p:spPr>
          <a:xfrm>
            <a:off x="7977736" y="-387139"/>
            <a:ext cx="13961312" cy="12355762"/>
          </a:xfrm>
          <a:prstGeom prst="rect">
            <a:avLst/>
          </a:prstGeom>
          <a:blipFill>
            <a:blip r:embed="rId2"/>
            <a:stretch>
              <a:fillRect/>
            </a:stretch>
          </a:blipFill>
          <a:ln w="12700">
            <a:miter lim="400000"/>
          </a:ln>
        </p:spPr>
        <p:txBody>
          <a:bodyPr lIns="45719" rIns="45719"/>
          <a:lstStyle/>
          <a:p>
            <a:endParaRPr/>
          </a:p>
        </p:txBody>
      </p:sp>
      <p:sp>
        <p:nvSpPr>
          <p:cNvPr id="243" name="Freeform 3"/>
          <p:cNvSpPr/>
          <p:nvPr/>
        </p:nvSpPr>
        <p:spPr>
          <a:xfrm>
            <a:off x="13874742" y="-1331795"/>
            <a:ext cx="9684081" cy="4720990"/>
          </a:xfrm>
          <a:prstGeom prst="rect">
            <a:avLst/>
          </a:prstGeom>
          <a:blipFill>
            <a:blip r:embed="rId3"/>
            <a:stretch>
              <a:fillRect/>
            </a:stretch>
          </a:blipFill>
          <a:ln w="12700">
            <a:miter lim="400000"/>
          </a:ln>
        </p:spPr>
        <p:txBody>
          <a:bodyPr lIns="45719" rIns="45719"/>
          <a:lstStyle/>
          <a:p>
            <a:endParaRPr/>
          </a:p>
        </p:txBody>
      </p:sp>
      <p:sp>
        <p:nvSpPr>
          <p:cNvPr id="244" name="Freeform 4"/>
          <p:cNvSpPr/>
          <p:nvPr/>
        </p:nvSpPr>
        <p:spPr>
          <a:xfrm>
            <a:off x="-5506614" y="8174404"/>
            <a:ext cx="9684081" cy="4720990"/>
          </a:xfrm>
          <a:prstGeom prst="rect">
            <a:avLst/>
          </a:prstGeom>
          <a:blipFill>
            <a:blip r:embed="rId3"/>
            <a:stretch>
              <a:fillRect/>
            </a:stretch>
          </a:blipFill>
          <a:ln w="12700">
            <a:miter lim="400000"/>
          </a:ln>
        </p:spPr>
        <p:txBody>
          <a:bodyPr lIns="45719" rIns="45719"/>
          <a:lstStyle/>
          <a:p>
            <a:endParaRPr/>
          </a:p>
        </p:txBody>
      </p:sp>
      <p:sp>
        <p:nvSpPr>
          <p:cNvPr id="245" name="Freeform 6"/>
          <p:cNvSpPr/>
          <p:nvPr/>
        </p:nvSpPr>
        <p:spPr>
          <a:xfrm>
            <a:off x="9355535" y="1435858"/>
            <a:ext cx="7611215" cy="4868071"/>
          </a:xfrm>
          <a:custGeom>
            <a:avLst/>
            <a:gdLst/>
            <a:ahLst/>
            <a:cxnLst>
              <a:cxn ang="0">
                <a:pos x="wd2" y="hd2"/>
              </a:cxn>
              <a:cxn ang="5400000">
                <a:pos x="wd2" y="hd2"/>
              </a:cxn>
              <a:cxn ang="10800000">
                <a:pos x="wd2" y="hd2"/>
              </a:cxn>
              <a:cxn ang="16200000">
                <a:pos x="wd2" y="hd2"/>
              </a:cxn>
            </a:cxnLst>
            <a:rect l="0" t="0" r="r" b="b"/>
            <a:pathLst>
              <a:path w="21600" h="21600" extrusionOk="0">
                <a:moveTo>
                  <a:pt x="615" y="0"/>
                </a:moveTo>
                <a:lnTo>
                  <a:pt x="20985" y="0"/>
                </a:lnTo>
                <a:cubicBezTo>
                  <a:pt x="21148" y="0"/>
                  <a:pt x="21305" y="101"/>
                  <a:pt x="21420" y="282"/>
                </a:cubicBezTo>
                <a:cubicBezTo>
                  <a:pt x="21535" y="462"/>
                  <a:pt x="21600" y="706"/>
                  <a:pt x="21600" y="961"/>
                </a:cubicBezTo>
                <a:lnTo>
                  <a:pt x="21600" y="20639"/>
                </a:lnTo>
                <a:cubicBezTo>
                  <a:pt x="21600" y="20894"/>
                  <a:pt x="21535" y="21138"/>
                  <a:pt x="21420" y="21318"/>
                </a:cubicBezTo>
                <a:cubicBezTo>
                  <a:pt x="21305" y="21499"/>
                  <a:pt x="21148" y="21600"/>
                  <a:pt x="20985" y="21600"/>
                </a:cubicBezTo>
                <a:lnTo>
                  <a:pt x="615" y="21600"/>
                </a:lnTo>
                <a:cubicBezTo>
                  <a:pt x="452" y="21600"/>
                  <a:pt x="295" y="21499"/>
                  <a:pt x="180" y="21318"/>
                </a:cubicBezTo>
                <a:cubicBezTo>
                  <a:pt x="65" y="21138"/>
                  <a:pt x="0" y="20894"/>
                  <a:pt x="0" y="20639"/>
                </a:cubicBezTo>
                <a:lnTo>
                  <a:pt x="0" y="961"/>
                </a:lnTo>
                <a:cubicBezTo>
                  <a:pt x="0" y="706"/>
                  <a:pt x="65" y="462"/>
                  <a:pt x="180" y="282"/>
                </a:cubicBezTo>
                <a:cubicBezTo>
                  <a:pt x="295" y="101"/>
                  <a:pt x="452" y="0"/>
                  <a:pt x="615" y="0"/>
                </a:cubicBezTo>
                <a:close/>
              </a:path>
            </a:pathLst>
          </a:custGeom>
          <a:blipFill>
            <a:blip r:embed="rId4"/>
            <a:stretch>
              <a:fillRect/>
            </a:stretch>
          </a:blipFill>
          <a:ln w="12700">
            <a:miter lim="400000"/>
          </a:ln>
        </p:spPr>
        <p:txBody>
          <a:bodyPr lIns="45719" rIns="45719"/>
          <a:lstStyle/>
          <a:p>
            <a:endParaRPr/>
          </a:p>
        </p:txBody>
      </p:sp>
      <p:sp>
        <p:nvSpPr>
          <p:cNvPr id="246" name="Freeform 7"/>
          <p:cNvSpPr/>
          <p:nvPr/>
        </p:nvSpPr>
        <p:spPr>
          <a:xfrm>
            <a:off x="9355535" y="6725798"/>
            <a:ext cx="423073" cy="497733"/>
          </a:xfrm>
          <a:prstGeom prst="rect">
            <a:avLst/>
          </a:prstGeom>
          <a:blipFill>
            <a:blip r:embed="rId5"/>
            <a:stretch>
              <a:fillRect/>
            </a:stretch>
          </a:blipFill>
          <a:ln w="12700">
            <a:miter lim="400000"/>
          </a:ln>
        </p:spPr>
        <p:txBody>
          <a:bodyPr lIns="45719" rIns="45719"/>
          <a:lstStyle/>
          <a:p>
            <a:endParaRPr/>
          </a:p>
        </p:txBody>
      </p:sp>
      <p:sp>
        <p:nvSpPr>
          <p:cNvPr id="247" name="Freeform 8"/>
          <p:cNvSpPr/>
          <p:nvPr/>
        </p:nvSpPr>
        <p:spPr>
          <a:xfrm>
            <a:off x="1260528" y="3302658"/>
            <a:ext cx="773064" cy="567236"/>
          </a:xfrm>
          <a:prstGeom prst="rect">
            <a:avLst/>
          </a:prstGeom>
          <a:blipFill>
            <a:blip r:embed="rId6"/>
            <a:stretch>
              <a:fillRect/>
            </a:stretch>
          </a:blipFill>
          <a:ln w="12700">
            <a:miter lim="400000"/>
          </a:ln>
        </p:spPr>
        <p:txBody>
          <a:bodyPr lIns="45719" rIns="45719"/>
          <a:lstStyle/>
          <a:p>
            <a:endParaRPr/>
          </a:p>
        </p:txBody>
      </p:sp>
      <p:sp>
        <p:nvSpPr>
          <p:cNvPr id="248" name="TextBox 9"/>
          <p:cNvSpPr txBox="1"/>
          <p:nvPr/>
        </p:nvSpPr>
        <p:spPr>
          <a:xfrm>
            <a:off x="1250436" y="2165339"/>
            <a:ext cx="8105100" cy="11226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400"/>
              </a:lnSpc>
              <a:defRPr sz="4000" b="1">
                <a:solidFill>
                  <a:srgbClr val="FFFFFF"/>
                </a:solidFill>
                <a:latin typeface="Cerebri Bold"/>
                <a:ea typeface="Cerebri Bold"/>
                <a:cs typeface="Cerebri Bold"/>
                <a:sym typeface="Cerebri Bold"/>
              </a:defRPr>
            </a:lvl1pPr>
          </a:lstStyle>
          <a:p>
            <a:r>
              <a:t>Why a Chain of Tanks, Not a Single Tank?</a:t>
            </a:r>
          </a:p>
        </p:txBody>
      </p:sp>
      <p:sp>
        <p:nvSpPr>
          <p:cNvPr id="249" name="TextBox 10"/>
          <p:cNvSpPr txBox="1"/>
          <p:nvPr/>
        </p:nvSpPr>
        <p:spPr>
          <a:xfrm>
            <a:off x="10002604" y="6794100"/>
            <a:ext cx="6964145" cy="370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z="2600" b="1">
                <a:solidFill>
                  <a:srgbClr val="031629"/>
                </a:solidFill>
                <a:latin typeface="Cerebri Bold"/>
                <a:ea typeface="Cerebri Bold"/>
                <a:cs typeface="Cerebri Bold"/>
                <a:sym typeface="Cerebri Bold"/>
              </a:defRPr>
            </a:lvl1pPr>
          </a:lstStyle>
          <a:p>
            <a:r>
              <a:t>Cascade Logic: The Core Principle</a:t>
            </a:r>
          </a:p>
        </p:txBody>
      </p:sp>
      <p:sp>
        <p:nvSpPr>
          <p:cNvPr id="250" name="TextBox 11"/>
          <p:cNvSpPr txBox="1"/>
          <p:nvPr/>
        </p:nvSpPr>
        <p:spPr>
          <a:xfrm>
            <a:off x="1257300" y="4267199"/>
            <a:ext cx="7305675" cy="5015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300"/>
              </a:lnSpc>
              <a:defRPr sz="2400">
                <a:solidFill>
                  <a:srgbClr val="FFFFFF"/>
                </a:solidFill>
                <a:latin typeface="Cerebri"/>
                <a:ea typeface="Cerebri"/>
                <a:cs typeface="Cerebri"/>
                <a:sym typeface="Cerebri"/>
              </a:defRPr>
            </a:lvl1pPr>
          </a:lstStyle>
          <a:p>
            <a:r>
              <a:t>Rehabilitating a single tank in isolation misses the fundamental hydrological reality of Tamil Nadu's tank landscape. Tanks are not independent units — they are nodes in a cascade system, where surplus water from one tank flows via weirs and surplus channels into the next downstream tank. A repair that ignores the chain may solve one problem while creating or worsening another. The Villur study, grounded in Participatory Rural Appraisal (PRA), was designed to capture this interconnected reality — bridging the gap between the 2000 TNFMIS Act and the 2017 Kudimaramathu Scheme.</a:t>
            </a:r>
          </a:p>
        </p:txBody>
      </p:sp>
      <p:sp>
        <p:nvSpPr>
          <p:cNvPr id="251" name="TextBox 12"/>
          <p:cNvSpPr txBox="1"/>
          <p:nvPr/>
        </p:nvSpPr>
        <p:spPr>
          <a:xfrm>
            <a:off x="9144000" y="7600949"/>
            <a:ext cx="8115300" cy="21974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900"/>
              </a:lnSpc>
              <a:defRPr sz="2100">
                <a:solidFill>
                  <a:srgbClr val="FFFFFF"/>
                </a:solidFill>
                <a:latin typeface="Cerebri"/>
                <a:ea typeface="Cerebri"/>
                <a:cs typeface="Cerebri"/>
                <a:sym typeface="Cerebri"/>
              </a:defRPr>
            </a:pPr>
            <a:r>
              <a:t>Surplus (kalingu) from upstream tank feeds the next downstream tank</a:t>
            </a:r>
          </a:p>
          <a:p>
            <a:pPr>
              <a:lnSpc>
                <a:spcPts val="2900"/>
              </a:lnSpc>
              <a:defRPr sz="2100">
                <a:solidFill>
                  <a:srgbClr val="FFFFFF"/>
                </a:solidFill>
                <a:latin typeface="Cerebri"/>
                <a:ea typeface="Cerebri"/>
                <a:cs typeface="Cerebri"/>
                <a:sym typeface="Cerebri"/>
              </a:defRPr>
            </a:pPr>
            <a:r>
              <a:t>Single-tank fixes disrupt cascade water balance and equity</a:t>
            </a:r>
          </a:p>
          <a:p>
            <a:pPr>
              <a:lnSpc>
                <a:spcPts val="2900"/>
              </a:lnSpc>
              <a:defRPr sz="2100">
                <a:solidFill>
                  <a:srgbClr val="FFFFFF"/>
                </a:solidFill>
                <a:latin typeface="Cerebri"/>
                <a:ea typeface="Cerebri"/>
                <a:cs typeface="Cerebri"/>
                <a:sym typeface="Cerebri"/>
              </a:defRPr>
            </a:pPr>
            <a:r>
              <a:t>Tail-end farmers bear the cost of upstream-only rehabilitation</a:t>
            </a:r>
          </a:p>
          <a:p>
            <a:pPr>
              <a:lnSpc>
                <a:spcPts val="2900"/>
              </a:lnSpc>
              <a:defRPr sz="2100">
                <a:solidFill>
                  <a:srgbClr val="FFFFFF"/>
                </a:solidFill>
                <a:latin typeface="Cerebri"/>
                <a:ea typeface="Cerebri"/>
                <a:cs typeface="Cerebri"/>
                <a:sym typeface="Cerebri"/>
              </a:defRPr>
            </a:pPr>
            <a:r>
              <a:t>PRA tradition: farmers map the full cascade, not just their own tank</a:t>
            </a:r>
          </a:p>
          <a:p>
            <a:pPr>
              <a:lnSpc>
                <a:spcPts val="2900"/>
              </a:lnSpc>
              <a:defRPr sz="2100">
                <a:solidFill>
                  <a:srgbClr val="FFFFFF"/>
                </a:solidFill>
                <a:latin typeface="Cerebri"/>
                <a:ea typeface="Cerebri"/>
                <a:cs typeface="Cerebri"/>
                <a:sym typeface="Cerebri"/>
              </a:defRPr>
            </a:pPr>
            <a:r>
              <a:t>Villur study bridges TNFMIS Act (2000) and Kudimaramathu (2017)</a:t>
            </a:r>
          </a:p>
        </p:txBody>
      </p:sp>
      <p:grpSp>
        <p:nvGrpSpPr>
          <p:cNvPr id="255" name="Group 13"/>
          <p:cNvGrpSpPr/>
          <p:nvPr/>
        </p:nvGrpSpPr>
        <p:grpSpPr>
          <a:xfrm>
            <a:off x="16694841" y="838377"/>
            <a:ext cx="1128918" cy="380647"/>
            <a:chOff x="0" y="0"/>
            <a:chExt cx="1128916" cy="380646"/>
          </a:xfrm>
        </p:grpSpPr>
        <p:sp>
          <p:nvSpPr>
            <p:cNvPr id="252" name="Freeform 14"/>
            <p:cNvSpPr/>
            <p:nvPr/>
          </p:nvSpPr>
          <p:spPr>
            <a:xfrm rot="16200000">
              <a:off x="98592"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53" name="Freeform 15"/>
            <p:cNvSpPr/>
            <p:nvPr/>
          </p:nvSpPr>
          <p:spPr>
            <a:xfrm rot="5400000" flipH="1">
              <a:off x="649678" y="-98593"/>
              <a:ext cx="380647" cy="577832"/>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254" name="Freeform 16"/>
            <p:cNvSpPr/>
            <p:nvPr/>
          </p:nvSpPr>
          <p:spPr>
            <a:xfrm>
              <a:off x="193383" y="50706"/>
              <a:ext cx="742151" cy="279235"/>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gr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1885</Words>
  <Application>Microsoft Office PowerPoint</Application>
  <PresentationFormat>Custom</PresentationFormat>
  <Paragraphs>126</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TGI Canada</dc:creator>
  <cp:lastModifiedBy>TGI Canada</cp:lastModifiedBy>
  <cp:revision>1</cp:revision>
  <dcterms:modified xsi:type="dcterms:W3CDTF">2026-07-20T08:56:24Z</dcterms:modified>
</cp:coreProperties>
</file>