
<file path=[Content_Types].xml><?xml version="1.0" encoding="utf-8"?>
<Types xmlns="http://schemas.openxmlformats.org/package/2006/content-types">
  <Default Extension="0" ContentType="image/jpeg"/>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93" r:id="rId3"/>
    <p:sldId id="298" r:id="rId4"/>
    <p:sldId id="304" r:id="rId5"/>
    <p:sldId id="303" r:id="rId6"/>
    <p:sldId id="305" r:id="rId7"/>
    <p:sldId id="294" r:id="rId8"/>
    <p:sldId id="271" r:id="rId9"/>
    <p:sldId id="297" r:id="rId10"/>
    <p:sldId id="276" r:id="rId11"/>
    <p:sldId id="258" r:id="rId12"/>
    <p:sldId id="275" r:id="rId13"/>
    <p:sldId id="312" r:id="rId14"/>
    <p:sldId id="277" r:id="rId15"/>
    <p:sldId id="259" r:id="rId16"/>
    <p:sldId id="278" r:id="rId17"/>
    <p:sldId id="279" r:id="rId18"/>
    <p:sldId id="280" r:id="rId19"/>
    <p:sldId id="295" r:id="rId20"/>
    <p:sldId id="260" r:id="rId21"/>
    <p:sldId id="282" r:id="rId22"/>
    <p:sldId id="283" r:id="rId23"/>
    <p:sldId id="261" r:id="rId24"/>
    <p:sldId id="284" r:id="rId25"/>
    <p:sldId id="285" r:id="rId26"/>
    <p:sldId id="306" r:id="rId27"/>
    <p:sldId id="262" r:id="rId28"/>
    <p:sldId id="296" r:id="rId29"/>
    <p:sldId id="299" r:id="rId30"/>
    <p:sldId id="263" r:id="rId31"/>
    <p:sldId id="307" r:id="rId32"/>
    <p:sldId id="300" r:id="rId33"/>
    <p:sldId id="264" r:id="rId34"/>
    <p:sldId id="286" r:id="rId35"/>
    <p:sldId id="288" r:id="rId36"/>
    <p:sldId id="301" r:id="rId37"/>
    <p:sldId id="289" r:id="rId38"/>
    <p:sldId id="290" r:id="rId39"/>
    <p:sldId id="265" r:id="rId40"/>
    <p:sldId id="291" r:id="rId41"/>
    <p:sldId id="308" r:id="rId42"/>
    <p:sldId id="266" r:id="rId43"/>
    <p:sldId id="310" r:id="rId44"/>
    <p:sldId id="309" r:id="rId45"/>
    <p:sldId id="302" r:id="rId46"/>
    <p:sldId id="311" r:id="rId47"/>
    <p:sldId id="267" r:id="rId48"/>
    <p:sldId id="268" r:id="rId49"/>
    <p:sldId id="269" r:id="rId50"/>
    <p:sldId id="270" r:id="rId51"/>
    <p:sldId id="313"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510" autoAdjust="0"/>
  </p:normalViewPr>
  <p:slideViewPr>
    <p:cSldViewPr snapToGrid="0">
      <p:cViewPr varScale="1">
        <p:scale>
          <a:sx n="74" d="100"/>
          <a:sy n="74" d="100"/>
        </p:scale>
        <p:origin x="1118" y="77"/>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9C4ADC-94EC-4C0F-A978-057DD21AAC7F}"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en-US"/>
        </a:p>
      </dgm:t>
    </dgm:pt>
    <dgm:pt modelId="{69F1D2DD-DA41-4155-B222-AB29A7263FE0}">
      <dgm:prSet phldrT="[Text]" phldr="0"/>
      <dgm:spPr/>
      <dgm:t>
        <a:bodyPr/>
        <a:lstStyle/>
        <a:p>
          <a:r>
            <a:rPr lang="en-US" dirty="0"/>
            <a:t>Eutrophication</a:t>
          </a:r>
        </a:p>
      </dgm:t>
    </dgm:pt>
    <dgm:pt modelId="{0397771A-9385-4F8F-9F58-02C90C884529}" type="parTrans" cxnId="{7ADFF094-EF12-4650-8041-268DD74E057C}">
      <dgm:prSet/>
      <dgm:spPr/>
      <dgm:t>
        <a:bodyPr/>
        <a:lstStyle/>
        <a:p>
          <a:endParaRPr lang="en-US"/>
        </a:p>
      </dgm:t>
    </dgm:pt>
    <dgm:pt modelId="{58EFF9A0-1FEA-4EA0-84EE-6B9355B634C3}" type="sibTrans" cxnId="{7ADFF094-EF12-4650-8041-268DD74E057C}">
      <dgm:prSet/>
      <dgm:spPr/>
      <dgm:t>
        <a:bodyPr/>
        <a:lstStyle/>
        <a:p>
          <a:endParaRPr lang="en-US"/>
        </a:p>
      </dgm:t>
    </dgm:pt>
    <dgm:pt modelId="{9EAC7C47-E459-4686-B2B2-68A9E04B0182}">
      <dgm:prSet phldrT="[Text]" phldr="0"/>
      <dgm:spPr/>
      <dgm:t>
        <a:bodyPr/>
        <a:lstStyle/>
        <a:p>
          <a:r>
            <a:rPr lang="en-US" dirty="0"/>
            <a:t>Light Blocking</a:t>
          </a:r>
        </a:p>
      </dgm:t>
    </dgm:pt>
    <dgm:pt modelId="{C44D56EA-6EC6-4B5A-9F0D-B15BF3D887C2}" type="parTrans" cxnId="{35F2F129-6CB3-4268-B108-5D33D8B38C93}">
      <dgm:prSet/>
      <dgm:spPr/>
      <dgm:t>
        <a:bodyPr/>
        <a:lstStyle/>
        <a:p>
          <a:endParaRPr lang="en-US"/>
        </a:p>
      </dgm:t>
    </dgm:pt>
    <dgm:pt modelId="{A90A4C28-D100-4DD7-A863-849F26DA72B4}" type="sibTrans" cxnId="{35F2F129-6CB3-4268-B108-5D33D8B38C93}">
      <dgm:prSet/>
      <dgm:spPr/>
      <dgm:t>
        <a:bodyPr/>
        <a:lstStyle/>
        <a:p>
          <a:endParaRPr lang="en-US"/>
        </a:p>
      </dgm:t>
    </dgm:pt>
    <dgm:pt modelId="{6C3F248C-4F0D-40C9-B3D9-57E32D8FD0DB}">
      <dgm:prSet phldrT="[Text]" phldr="0"/>
      <dgm:spPr/>
      <dgm:t>
        <a:bodyPr/>
        <a:lstStyle/>
        <a:p>
          <a:r>
            <a:rPr lang="en-US" dirty="0"/>
            <a:t>Death &amp; Decay</a:t>
          </a:r>
        </a:p>
      </dgm:t>
    </dgm:pt>
    <dgm:pt modelId="{58D9AA68-F1DC-402B-802D-30B321E8B486}" type="parTrans" cxnId="{00233864-1C64-488F-9EAE-150C39CE5737}">
      <dgm:prSet/>
      <dgm:spPr/>
      <dgm:t>
        <a:bodyPr/>
        <a:lstStyle/>
        <a:p>
          <a:endParaRPr lang="en-US"/>
        </a:p>
      </dgm:t>
    </dgm:pt>
    <dgm:pt modelId="{0890C633-5B9A-4CDE-B9E8-CBF2C3126356}" type="sibTrans" cxnId="{00233864-1C64-488F-9EAE-150C39CE5737}">
      <dgm:prSet/>
      <dgm:spPr/>
      <dgm:t>
        <a:bodyPr/>
        <a:lstStyle/>
        <a:p>
          <a:endParaRPr lang="en-US"/>
        </a:p>
      </dgm:t>
    </dgm:pt>
    <dgm:pt modelId="{97039110-AC60-4FEE-ACD7-B13184E6339D}">
      <dgm:prSet phldrT="[Text]" phldr="0"/>
      <dgm:spPr/>
      <dgm:t>
        <a:bodyPr/>
        <a:lstStyle/>
        <a:p>
          <a:r>
            <a:rPr lang="en-US" dirty="0"/>
            <a:t>Oxygen Depletion</a:t>
          </a:r>
        </a:p>
      </dgm:t>
    </dgm:pt>
    <dgm:pt modelId="{C0586F6C-BCF9-4FBD-808B-4314CC1F8DD7}" type="parTrans" cxnId="{2D96BF41-83EA-48A5-A97B-8682C747FAF9}">
      <dgm:prSet/>
      <dgm:spPr/>
      <dgm:t>
        <a:bodyPr/>
        <a:lstStyle/>
        <a:p>
          <a:endParaRPr lang="en-US"/>
        </a:p>
      </dgm:t>
    </dgm:pt>
    <dgm:pt modelId="{D8839099-ED7B-4561-92EC-BABCBE6C0D63}" type="sibTrans" cxnId="{2D96BF41-83EA-48A5-A97B-8682C747FAF9}">
      <dgm:prSet/>
      <dgm:spPr/>
      <dgm:t>
        <a:bodyPr/>
        <a:lstStyle/>
        <a:p>
          <a:endParaRPr lang="en-US"/>
        </a:p>
      </dgm:t>
    </dgm:pt>
    <dgm:pt modelId="{9F6FF682-F79E-448C-AC9A-1CD76937B519}">
      <dgm:prSet phldrT="[Text]" phldr="0"/>
      <dgm:spPr/>
      <dgm:t>
        <a:bodyPr/>
        <a:lstStyle/>
        <a:p>
          <a:r>
            <a:rPr lang="en-US"/>
            <a:t>Algal Bloom</a:t>
          </a:r>
          <a:endParaRPr lang="en-US" dirty="0"/>
        </a:p>
      </dgm:t>
    </dgm:pt>
    <dgm:pt modelId="{EE29BEE4-17D5-4731-A258-7FDF26ED195A}" type="parTrans" cxnId="{9EDF0297-CD41-482F-8F8D-FA5D6D96725B}">
      <dgm:prSet/>
      <dgm:spPr/>
      <dgm:t>
        <a:bodyPr/>
        <a:lstStyle/>
        <a:p>
          <a:endParaRPr lang="en-US"/>
        </a:p>
      </dgm:t>
    </dgm:pt>
    <dgm:pt modelId="{A1125A10-64EF-43C3-9502-8CC4FAA54A61}" type="sibTrans" cxnId="{9EDF0297-CD41-482F-8F8D-FA5D6D96725B}">
      <dgm:prSet/>
      <dgm:spPr/>
      <dgm:t>
        <a:bodyPr/>
        <a:lstStyle/>
        <a:p>
          <a:endParaRPr lang="en-US"/>
        </a:p>
      </dgm:t>
    </dgm:pt>
    <dgm:pt modelId="{6D27912D-265B-43B7-BFA8-5E2EE8E84E77}" type="pres">
      <dgm:prSet presAssocID="{8F9C4ADC-94EC-4C0F-A978-057DD21AAC7F}" presName="linearFlow" presStyleCnt="0">
        <dgm:presLayoutVars>
          <dgm:resizeHandles val="exact"/>
        </dgm:presLayoutVars>
      </dgm:prSet>
      <dgm:spPr/>
    </dgm:pt>
    <dgm:pt modelId="{8B3FE659-C441-4D57-8847-DE1753CC09EA}" type="pres">
      <dgm:prSet presAssocID="{69F1D2DD-DA41-4155-B222-AB29A7263FE0}" presName="node" presStyleLbl="node1" presStyleIdx="0" presStyleCnt="5">
        <dgm:presLayoutVars>
          <dgm:bulletEnabled val="1"/>
        </dgm:presLayoutVars>
      </dgm:prSet>
      <dgm:spPr/>
    </dgm:pt>
    <dgm:pt modelId="{B54191EC-E81B-42F6-98CD-BF8087F03D3E}" type="pres">
      <dgm:prSet presAssocID="{58EFF9A0-1FEA-4EA0-84EE-6B9355B634C3}" presName="sibTrans" presStyleLbl="sibTrans2D1" presStyleIdx="0" presStyleCnt="4"/>
      <dgm:spPr/>
    </dgm:pt>
    <dgm:pt modelId="{B96D704A-1AB3-41F2-A6DC-2E8AF0A78C85}" type="pres">
      <dgm:prSet presAssocID="{58EFF9A0-1FEA-4EA0-84EE-6B9355B634C3}" presName="connectorText" presStyleLbl="sibTrans2D1" presStyleIdx="0" presStyleCnt="4"/>
      <dgm:spPr/>
    </dgm:pt>
    <dgm:pt modelId="{75AF9F7D-D24A-42F6-8417-286EB2823034}" type="pres">
      <dgm:prSet presAssocID="{9F6FF682-F79E-448C-AC9A-1CD76937B519}" presName="node" presStyleLbl="node1" presStyleIdx="1" presStyleCnt="5">
        <dgm:presLayoutVars>
          <dgm:bulletEnabled val="1"/>
        </dgm:presLayoutVars>
      </dgm:prSet>
      <dgm:spPr/>
    </dgm:pt>
    <dgm:pt modelId="{B166075D-7D71-4C7B-A2FC-B34C192B8D09}" type="pres">
      <dgm:prSet presAssocID="{A1125A10-64EF-43C3-9502-8CC4FAA54A61}" presName="sibTrans" presStyleLbl="sibTrans2D1" presStyleIdx="1" presStyleCnt="4"/>
      <dgm:spPr/>
    </dgm:pt>
    <dgm:pt modelId="{79A2B459-998A-48A9-98C6-C06B16BCDBD4}" type="pres">
      <dgm:prSet presAssocID="{A1125A10-64EF-43C3-9502-8CC4FAA54A61}" presName="connectorText" presStyleLbl="sibTrans2D1" presStyleIdx="1" presStyleCnt="4"/>
      <dgm:spPr/>
    </dgm:pt>
    <dgm:pt modelId="{6C36C7C0-A52A-4B7B-ACD3-431E52B0D5B9}" type="pres">
      <dgm:prSet presAssocID="{9EAC7C47-E459-4686-B2B2-68A9E04B0182}" presName="node" presStyleLbl="node1" presStyleIdx="2" presStyleCnt="5">
        <dgm:presLayoutVars>
          <dgm:bulletEnabled val="1"/>
        </dgm:presLayoutVars>
      </dgm:prSet>
      <dgm:spPr/>
    </dgm:pt>
    <dgm:pt modelId="{6C92904A-50FC-4723-B883-6BA6B3536472}" type="pres">
      <dgm:prSet presAssocID="{A90A4C28-D100-4DD7-A863-849F26DA72B4}" presName="sibTrans" presStyleLbl="sibTrans2D1" presStyleIdx="2" presStyleCnt="4"/>
      <dgm:spPr/>
    </dgm:pt>
    <dgm:pt modelId="{80563FEF-7C9A-4E27-AB6F-20409B1FB0C5}" type="pres">
      <dgm:prSet presAssocID="{A90A4C28-D100-4DD7-A863-849F26DA72B4}" presName="connectorText" presStyleLbl="sibTrans2D1" presStyleIdx="2" presStyleCnt="4"/>
      <dgm:spPr/>
    </dgm:pt>
    <dgm:pt modelId="{C4608F54-95AD-4A6C-AD67-8067DF96D198}" type="pres">
      <dgm:prSet presAssocID="{6C3F248C-4F0D-40C9-B3D9-57E32D8FD0DB}" presName="node" presStyleLbl="node1" presStyleIdx="3" presStyleCnt="5">
        <dgm:presLayoutVars>
          <dgm:bulletEnabled val="1"/>
        </dgm:presLayoutVars>
      </dgm:prSet>
      <dgm:spPr/>
    </dgm:pt>
    <dgm:pt modelId="{4FDBE288-C89E-4069-8E0C-5C00EF36FF04}" type="pres">
      <dgm:prSet presAssocID="{0890C633-5B9A-4CDE-B9E8-CBF2C3126356}" presName="sibTrans" presStyleLbl="sibTrans2D1" presStyleIdx="3" presStyleCnt="4"/>
      <dgm:spPr/>
    </dgm:pt>
    <dgm:pt modelId="{BA9F18DB-CFFD-4D95-8B60-67755F9AD4C6}" type="pres">
      <dgm:prSet presAssocID="{0890C633-5B9A-4CDE-B9E8-CBF2C3126356}" presName="connectorText" presStyleLbl="sibTrans2D1" presStyleIdx="3" presStyleCnt="4"/>
      <dgm:spPr/>
    </dgm:pt>
    <dgm:pt modelId="{61A1DA89-6F17-45B6-8C9B-3B2F6B451C8C}" type="pres">
      <dgm:prSet presAssocID="{97039110-AC60-4FEE-ACD7-B13184E6339D}" presName="node" presStyleLbl="node1" presStyleIdx="4" presStyleCnt="5">
        <dgm:presLayoutVars>
          <dgm:bulletEnabled val="1"/>
        </dgm:presLayoutVars>
      </dgm:prSet>
      <dgm:spPr/>
    </dgm:pt>
  </dgm:ptLst>
  <dgm:cxnLst>
    <dgm:cxn modelId="{C8275B02-311E-4E47-A954-8F4AF1C2252B}" type="presOf" srcId="{58EFF9A0-1FEA-4EA0-84EE-6B9355B634C3}" destId="{B96D704A-1AB3-41F2-A6DC-2E8AF0A78C85}" srcOrd="1" destOrd="0" presId="urn:microsoft.com/office/officeart/2005/8/layout/process2"/>
    <dgm:cxn modelId="{2270A906-6342-4D43-880E-408AFF8C9545}" type="presOf" srcId="{A90A4C28-D100-4DD7-A863-849F26DA72B4}" destId="{6C92904A-50FC-4723-B883-6BA6B3536472}" srcOrd="0" destOrd="0" presId="urn:microsoft.com/office/officeart/2005/8/layout/process2"/>
    <dgm:cxn modelId="{35F2F129-6CB3-4268-B108-5D33D8B38C93}" srcId="{8F9C4ADC-94EC-4C0F-A978-057DD21AAC7F}" destId="{9EAC7C47-E459-4686-B2B2-68A9E04B0182}" srcOrd="2" destOrd="0" parTransId="{C44D56EA-6EC6-4B5A-9F0D-B15BF3D887C2}" sibTransId="{A90A4C28-D100-4DD7-A863-849F26DA72B4}"/>
    <dgm:cxn modelId="{742B0237-A112-487E-A7AA-7E46D80680B2}" type="presOf" srcId="{69F1D2DD-DA41-4155-B222-AB29A7263FE0}" destId="{8B3FE659-C441-4D57-8847-DE1753CC09EA}" srcOrd="0" destOrd="0" presId="urn:microsoft.com/office/officeart/2005/8/layout/process2"/>
    <dgm:cxn modelId="{B4D5845F-4AF2-43CB-A3D2-1C23A32E5A31}" type="presOf" srcId="{9F6FF682-F79E-448C-AC9A-1CD76937B519}" destId="{75AF9F7D-D24A-42F6-8417-286EB2823034}" srcOrd="0" destOrd="0" presId="urn:microsoft.com/office/officeart/2005/8/layout/process2"/>
    <dgm:cxn modelId="{2D96BF41-83EA-48A5-A97B-8682C747FAF9}" srcId="{8F9C4ADC-94EC-4C0F-A978-057DD21AAC7F}" destId="{97039110-AC60-4FEE-ACD7-B13184E6339D}" srcOrd="4" destOrd="0" parTransId="{C0586F6C-BCF9-4FBD-808B-4314CC1F8DD7}" sibTransId="{D8839099-ED7B-4561-92EC-BABCBE6C0D63}"/>
    <dgm:cxn modelId="{00233864-1C64-488F-9EAE-150C39CE5737}" srcId="{8F9C4ADC-94EC-4C0F-A978-057DD21AAC7F}" destId="{6C3F248C-4F0D-40C9-B3D9-57E32D8FD0DB}" srcOrd="3" destOrd="0" parTransId="{58D9AA68-F1DC-402B-802D-30B321E8B486}" sibTransId="{0890C633-5B9A-4CDE-B9E8-CBF2C3126356}"/>
    <dgm:cxn modelId="{AFE29A4E-AAB3-404E-AA9F-F69AEC1E8B46}" type="presOf" srcId="{97039110-AC60-4FEE-ACD7-B13184E6339D}" destId="{61A1DA89-6F17-45B6-8C9B-3B2F6B451C8C}" srcOrd="0" destOrd="0" presId="urn:microsoft.com/office/officeart/2005/8/layout/process2"/>
    <dgm:cxn modelId="{C9DDCF51-1CF1-4EFA-98EA-9156A5FB2733}" type="presOf" srcId="{58EFF9A0-1FEA-4EA0-84EE-6B9355B634C3}" destId="{B54191EC-E81B-42F6-98CD-BF8087F03D3E}" srcOrd="0" destOrd="0" presId="urn:microsoft.com/office/officeart/2005/8/layout/process2"/>
    <dgm:cxn modelId="{2D304852-D21E-4154-9D78-1E239E4BD99A}" type="presOf" srcId="{A90A4C28-D100-4DD7-A863-849F26DA72B4}" destId="{80563FEF-7C9A-4E27-AB6F-20409B1FB0C5}" srcOrd="1" destOrd="0" presId="urn:microsoft.com/office/officeart/2005/8/layout/process2"/>
    <dgm:cxn modelId="{41F2298B-F190-47CD-8803-76EAFC17144E}" type="presOf" srcId="{0890C633-5B9A-4CDE-B9E8-CBF2C3126356}" destId="{4FDBE288-C89E-4069-8E0C-5C00EF36FF04}" srcOrd="0" destOrd="0" presId="urn:microsoft.com/office/officeart/2005/8/layout/process2"/>
    <dgm:cxn modelId="{7ADFF094-EF12-4650-8041-268DD74E057C}" srcId="{8F9C4ADC-94EC-4C0F-A978-057DD21AAC7F}" destId="{69F1D2DD-DA41-4155-B222-AB29A7263FE0}" srcOrd="0" destOrd="0" parTransId="{0397771A-9385-4F8F-9F58-02C90C884529}" sibTransId="{58EFF9A0-1FEA-4EA0-84EE-6B9355B634C3}"/>
    <dgm:cxn modelId="{9EDF0297-CD41-482F-8F8D-FA5D6D96725B}" srcId="{8F9C4ADC-94EC-4C0F-A978-057DD21AAC7F}" destId="{9F6FF682-F79E-448C-AC9A-1CD76937B519}" srcOrd="1" destOrd="0" parTransId="{EE29BEE4-17D5-4731-A258-7FDF26ED195A}" sibTransId="{A1125A10-64EF-43C3-9502-8CC4FAA54A61}"/>
    <dgm:cxn modelId="{5FAB9ACD-8099-4D03-849A-DB03DB05C33F}" type="presOf" srcId="{A1125A10-64EF-43C3-9502-8CC4FAA54A61}" destId="{B166075D-7D71-4C7B-A2FC-B34C192B8D09}" srcOrd="0" destOrd="0" presId="urn:microsoft.com/office/officeart/2005/8/layout/process2"/>
    <dgm:cxn modelId="{A8013FCF-DAED-4B8D-A0EA-2A6DA788B776}" type="presOf" srcId="{0890C633-5B9A-4CDE-B9E8-CBF2C3126356}" destId="{BA9F18DB-CFFD-4D95-8B60-67755F9AD4C6}" srcOrd="1" destOrd="0" presId="urn:microsoft.com/office/officeart/2005/8/layout/process2"/>
    <dgm:cxn modelId="{49CCEFD1-93D2-4198-A72D-83A9C8A6CA00}" type="presOf" srcId="{A1125A10-64EF-43C3-9502-8CC4FAA54A61}" destId="{79A2B459-998A-48A9-98C6-C06B16BCDBD4}" srcOrd="1" destOrd="0" presId="urn:microsoft.com/office/officeart/2005/8/layout/process2"/>
    <dgm:cxn modelId="{D9C11CDF-2FED-41D9-8228-1FEEBE6359CE}" type="presOf" srcId="{6C3F248C-4F0D-40C9-B3D9-57E32D8FD0DB}" destId="{C4608F54-95AD-4A6C-AD67-8067DF96D198}" srcOrd="0" destOrd="0" presId="urn:microsoft.com/office/officeart/2005/8/layout/process2"/>
    <dgm:cxn modelId="{9230A9E3-6A6F-4A3C-A6AA-297A22CFE200}" type="presOf" srcId="{9EAC7C47-E459-4686-B2B2-68A9E04B0182}" destId="{6C36C7C0-A52A-4B7B-ACD3-431E52B0D5B9}" srcOrd="0" destOrd="0" presId="urn:microsoft.com/office/officeart/2005/8/layout/process2"/>
    <dgm:cxn modelId="{7373A1ED-85B6-490B-B9C7-B20DD2C77A6F}" type="presOf" srcId="{8F9C4ADC-94EC-4C0F-A978-057DD21AAC7F}" destId="{6D27912D-265B-43B7-BFA8-5E2EE8E84E77}" srcOrd="0" destOrd="0" presId="urn:microsoft.com/office/officeart/2005/8/layout/process2"/>
    <dgm:cxn modelId="{9DCB44F9-D5BC-49B8-9A28-657B9B2C9939}" type="presParOf" srcId="{6D27912D-265B-43B7-BFA8-5E2EE8E84E77}" destId="{8B3FE659-C441-4D57-8847-DE1753CC09EA}" srcOrd="0" destOrd="0" presId="urn:microsoft.com/office/officeart/2005/8/layout/process2"/>
    <dgm:cxn modelId="{10E80E8A-78E5-4820-9449-720904D8E54D}" type="presParOf" srcId="{6D27912D-265B-43B7-BFA8-5E2EE8E84E77}" destId="{B54191EC-E81B-42F6-98CD-BF8087F03D3E}" srcOrd="1" destOrd="0" presId="urn:microsoft.com/office/officeart/2005/8/layout/process2"/>
    <dgm:cxn modelId="{12295633-E0AD-4988-BA80-A49D5E43297D}" type="presParOf" srcId="{B54191EC-E81B-42F6-98CD-BF8087F03D3E}" destId="{B96D704A-1AB3-41F2-A6DC-2E8AF0A78C85}" srcOrd="0" destOrd="0" presId="urn:microsoft.com/office/officeart/2005/8/layout/process2"/>
    <dgm:cxn modelId="{E0D225A3-0E17-4A01-AA30-284D953C3453}" type="presParOf" srcId="{6D27912D-265B-43B7-BFA8-5E2EE8E84E77}" destId="{75AF9F7D-D24A-42F6-8417-286EB2823034}" srcOrd="2" destOrd="0" presId="urn:microsoft.com/office/officeart/2005/8/layout/process2"/>
    <dgm:cxn modelId="{D2285382-C700-4E1F-9494-9D8166EC16CB}" type="presParOf" srcId="{6D27912D-265B-43B7-BFA8-5E2EE8E84E77}" destId="{B166075D-7D71-4C7B-A2FC-B34C192B8D09}" srcOrd="3" destOrd="0" presId="urn:microsoft.com/office/officeart/2005/8/layout/process2"/>
    <dgm:cxn modelId="{9E5D0BE7-EB72-4568-B818-23D1194622AC}" type="presParOf" srcId="{B166075D-7D71-4C7B-A2FC-B34C192B8D09}" destId="{79A2B459-998A-48A9-98C6-C06B16BCDBD4}" srcOrd="0" destOrd="0" presId="urn:microsoft.com/office/officeart/2005/8/layout/process2"/>
    <dgm:cxn modelId="{51200D4C-32C5-489E-8CB3-95B51184ECD1}" type="presParOf" srcId="{6D27912D-265B-43B7-BFA8-5E2EE8E84E77}" destId="{6C36C7C0-A52A-4B7B-ACD3-431E52B0D5B9}" srcOrd="4" destOrd="0" presId="urn:microsoft.com/office/officeart/2005/8/layout/process2"/>
    <dgm:cxn modelId="{01929571-3498-4611-9866-B206246F7BAB}" type="presParOf" srcId="{6D27912D-265B-43B7-BFA8-5E2EE8E84E77}" destId="{6C92904A-50FC-4723-B883-6BA6B3536472}" srcOrd="5" destOrd="0" presId="urn:microsoft.com/office/officeart/2005/8/layout/process2"/>
    <dgm:cxn modelId="{77DBDE33-8249-4F2B-BD49-51DB517270CD}" type="presParOf" srcId="{6C92904A-50FC-4723-B883-6BA6B3536472}" destId="{80563FEF-7C9A-4E27-AB6F-20409B1FB0C5}" srcOrd="0" destOrd="0" presId="urn:microsoft.com/office/officeart/2005/8/layout/process2"/>
    <dgm:cxn modelId="{DFC3A20F-6067-4B8E-9BF0-0AC341A6B8BF}" type="presParOf" srcId="{6D27912D-265B-43B7-BFA8-5E2EE8E84E77}" destId="{C4608F54-95AD-4A6C-AD67-8067DF96D198}" srcOrd="6" destOrd="0" presId="urn:microsoft.com/office/officeart/2005/8/layout/process2"/>
    <dgm:cxn modelId="{4DC300D4-AAFE-4E0A-B07B-6BD514586161}" type="presParOf" srcId="{6D27912D-265B-43B7-BFA8-5E2EE8E84E77}" destId="{4FDBE288-C89E-4069-8E0C-5C00EF36FF04}" srcOrd="7" destOrd="0" presId="urn:microsoft.com/office/officeart/2005/8/layout/process2"/>
    <dgm:cxn modelId="{7188182C-1806-41CA-A6B6-7F1AEA971565}" type="presParOf" srcId="{4FDBE288-C89E-4069-8E0C-5C00EF36FF04}" destId="{BA9F18DB-CFFD-4D95-8B60-67755F9AD4C6}" srcOrd="0" destOrd="0" presId="urn:microsoft.com/office/officeart/2005/8/layout/process2"/>
    <dgm:cxn modelId="{DAAB9BA0-07D9-441A-BE9E-C61D6217F61E}" type="presParOf" srcId="{6D27912D-265B-43B7-BFA8-5E2EE8E84E77}" destId="{61A1DA89-6F17-45B6-8C9B-3B2F6B451C8C}"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883325-2074-4E98-9D44-99EAEF947042}" type="doc">
      <dgm:prSet loTypeId="urn:microsoft.com/office/officeart/2005/8/layout/cycle4" loCatId="cycle" qsTypeId="urn:microsoft.com/office/officeart/2005/8/quickstyle/simple1" qsCatId="simple" csTypeId="urn:microsoft.com/office/officeart/2005/8/colors/colorful1" csCatId="colorful" phldr="1"/>
      <dgm:spPr/>
      <dgm:t>
        <a:bodyPr/>
        <a:lstStyle/>
        <a:p>
          <a:endParaRPr lang="en-US"/>
        </a:p>
      </dgm:t>
    </dgm:pt>
    <dgm:pt modelId="{DEFD4AC7-6418-445E-B2CA-A5213159D97D}">
      <dgm:prSet phldrT="[Text]" phldr="0"/>
      <dgm:spPr/>
      <dgm:t>
        <a:bodyPr/>
        <a:lstStyle/>
        <a:p>
          <a:r>
            <a:rPr lang="en-US" dirty="0"/>
            <a:t>Self-reinforcement</a:t>
          </a:r>
        </a:p>
      </dgm:t>
    </dgm:pt>
    <dgm:pt modelId="{7B997C9F-ED73-4420-A6F9-ACC82D0835D5}" type="parTrans" cxnId="{4592324D-2BAF-443A-A342-7347CEDE561A}">
      <dgm:prSet/>
      <dgm:spPr/>
      <dgm:t>
        <a:bodyPr/>
        <a:lstStyle/>
        <a:p>
          <a:endParaRPr lang="en-US"/>
        </a:p>
      </dgm:t>
    </dgm:pt>
    <dgm:pt modelId="{D1B273B9-E776-4253-9C9C-5E2E4C5F6481}" type="sibTrans" cxnId="{4592324D-2BAF-443A-A342-7347CEDE561A}">
      <dgm:prSet/>
      <dgm:spPr/>
      <dgm:t>
        <a:bodyPr/>
        <a:lstStyle/>
        <a:p>
          <a:endParaRPr lang="en-US"/>
        </a:p>
      </dgm:t>
    </dgm:pt>
    <dgm:pt modelId="{67CB21ED-9FFD-4822-AF45-B6A128A449F4}">
      <dgm:prSet phldrT="[Text]" phldr="0"/>
      <dgm:spPr/>
      <dgm:t>
        <a:bodyPr/>
        <a:lstStyle/>
        <a:p>
          <a:r>
            <a:rPr lang="en-US" dirty="0"/>
            <a:t>Resilience</a:t>
          </a:r>
        </a:p>
      </dgm:t>
    </dgm:pt>
    <dgm:pt modelId="{B4412697-3BC9-4CC8-9EBE-84E3C5466313}" type="parTrans" cxnId="{6CB2D016-B64E-4855-8706-5B2BAE725BFE}">
      <dgm:prSet/>
      <dgm:spPr/>
      <dgm:t>
        <a:bodyPr/>
        <a:lstStyle/>
        <a:p>
          <a:endParaRPr lang="en-US"/>
        </a:p>
      </dgm:t>
    </dgm:pt>
    <dgm:pt modelId="{CA7C9D34-D10D-4BB3-BE60-5050929F2AED}" type="sibTrans" cxnId="{6CB2D016-B64E-4855-8706-5B2BAE725BFE}">
      <dgm:prSet/>
      <dgm:spPr/>
      <dgm:t>
        <a:bodyPr/>
        <a:lstStyle/>
        <a:p>
          <a:endParaRPr lang="en-US"/>
        </a:p>
      </dgm:t>
    </dgm:pt>
    <dgm:pt modelId="{48F1DBB2-06F6-4415-8B60-215FF20ADD9D}">
      <dgm:prSet phldrT="[Text]" custT="1"/>
      <dgm:spPr/>
      <dgm:t>
        <a:bodyPr/>
        <a:lstStyle/>
        <a:p>
          <a:r>
            <a:rPr lang="en-US" sz="1300" b="0" dirty="0"/>
            <a:t>These mechanisms make the turbid condition highly stable and difficult to reverse, even if the original nutrient inputs (from farms or factories)  .are significantly reduced.</a:t>
          </a:r>
        </a:p>
      </dgm:t>
    </dgm:pt>
    <dgm:pt modelId="{8B2F5FED-17CD-4B14-8B8C-E9A274612D85}" type="parTrans" cxnId="{8D6770BC-6891-4FB2-A231-BC65AACF2BF3}">
      <dgm:prSet/>
      <dgm:spPr/>
      <dgm:t>
        <a:bodyPr/>
        <a:lstStyle/>
        <a:p>
          <a:endParaRPr lang="en-US"/>
        </a:p>
      </dgm:t>
    </dgm:pt>
    <dgm:pt modelId="{EB11E014-85CB-4702-B557-F6AACE7D6D7A}" type="sibTrans" cxnId="{8D6770BC-6891-4FB2-A231-BC65AACF2BF3}">
      <dgm:prSet/>
      <dgm:spPr/>
      <dgm:t>
        <a:bodyPr/>
        <a:lstStyle/>
        <a:p>
          <a:endParaRPr lang="en-US"/>
        </a:p>
      </dgm:t>
    </dgm:pt>
    <dgm:pt modelId="{30AF4D3E-60E5-4521-92DC-5B0BE11154D7}">
      <dgm:prSet phldrT="[Text]" phldr="0"/>
      <dgm:spPr/>
      <dgm:t>
        <a:bodyPr/>
        <a:lstStyle/>
        <a:p>
          <a:r>
            <a:rPr lang="en-US" dirty="0"/>
            <a:t>Legacy effects</a:t>
          </a:r>
        </a:p>
      </dgm:t>
    </dgm:pt>
    <dgm:pt modelId="{E7632943-F010-4FA3-A6DE-ACBB7D52BFCA}" type="parTrans" cxnId="{6B7476A8-71BE-4123-BDD3-F6E31B37FAE4}">
      <dgm:prSet/>
      <dgm:spPr/>
      <dgm:t>
        <a:bodyPr/>
        <a:lstStyle/>
        <a:p>
          <a:endParaRPr lang="en-US"/>
        </a:p>
      </dgm:t>
    </dgm:pt>
    <dgm:pt modelId="{6FFBE123-619E-43EB-8526-5E1CD5B384D4}" type="sibTrans" cxnId="{6B7476A8-71BE-4123-BDD3-F6E31B37FAE4}">
      <dgm:prSet/>
      <dgm:spPr/>
      <dgm:t>
        <a:bodyPr/>
        <a:lstStyle/>
        <a:p>
          <a:endParaRPr lang="en-US"/>
        </a:p>
      </dgm:t>
    </dgm:pt>
    <dgm:pt modelId="{F6EF1555-B86C-4CDF-88EE-AE6F3ED4C039}">
      <dgm:prSet phldrT="[Text]" custT="1"/>
      <dgm:spPr/>
      <dgm:t>
        <a:bodyPr/>
        <a:lstStyle/>
        <a:p>
          <a:pPr algn="just"/>
          <a:r>
            <a:rPr lang="en-US" sz="1300" dirty="0"/>
            <a:t>      Nutrients stored in the bottom sediments may continue to "feed" the cycle for years, a challenge known as internal loading.</a:t>
          </a:r>
        </a:p>
      </dgm:t>
    </dgm:pt>
    <dgm:pt modelId="{F546D6AF-92FB-4FCB-8931-4C4503D695A2}" type="parTrans" cxnId="{0291F32D-33E0-44BC-849D-04A83A48BA58}">
      <dgm:prSet/>
      <dgm:spPr/>
      <dgm:t>
        <a:bodyPr/>
        <a:lstStyle/>
        <a:p>
          <a:endParaRPr lang="en-US"/>
        </a:p>
      </dgm:t>
    </dgm:pt>
    <dgm:pt modelId="{391CD3A6-F288-4C74-AB4A-DAFA45697827}" type="sibTrans" cxnId="{0291F32D-33E0-44BC-849D-04A83A48BA58}">
      <dgm:prSet/>
      <dgm:spPr/>
      <dgm:t>
        <a:bodyPr/>
        <a:lstStyle/>
        <a:p>
          <a:endParaRPr lang="en-US"/>
        </a:p>
      </dgm:t>
    </dgm:pt>
    <dgm:pt modelId="{8827598F-2A7E-4014-A470-C10978BD2271}">
      <dgm:prSet phldrT="[Text]" phldr="0" custT="1"/>
      <dgm:spPr/>
      <dgm:t>
        <a:bodyPr/>
        <a:lstStyle/>
        <a:p>
          <a:r>
            <a:rPr lang="en-US" sz="1300" dirty="0"/>
            <a:t>Once a system has "flipped" into a degraded state, it develops feedback loops that work to keep it there.</a:t>
          </a:r>
        </a:p>
      </dgm:t>
    </dgm:pt>
    <dgm:pt modelId="{1591CC27-23A0-491E-A96C-AA3D6C988EF4}" type="parTrans" cxnId="{CB10CB78-C279-471E-9443-582296075F56}">
      <dgm:prSet/>
      <dgm:spPr/>
      <dgm:t>
        <a:bodyPr/>
        <a:lstStyle/>
        <a:p>
          <a:endParaRPr lang="en-US"/>
        </a:p>
      </dgm:t>
    </dgm:pt>
    <dgm:pt modelId="{DEE7A9D8-2E75-400B-86DD-4F0EA6CADC2E}" type="sibTrans" cxnId="{CB10CB78-C279-471E-9443-582296075F56}">
      <dgm:prSet/>
      <dgm:spPr/>
      <dgm:t>
        <a:bodyPr/>
        <a:lstStyle/>
        <a:p>
          <a:endParaRPr lang="en-US"/>
        </a:p>
      </dgm:t>
    </dgm:pt>
    <dgm:pt modelId="{7677073B-78B9-4B8A-9A02-75F54B192A8D}">
      <dgm:prSet phldrT="[Text]"/>
      <dgm:spPr/>
      <dgm:t>
        <a:bodyPr/>
        <a:lstStyle/>
        <a:p>
          <a:r>
            <a:rPr lang="en-US" dirty="0"/>
            <a:t>No recovery</a:t>
          </a:r>
        </a:p>
      </dgm:t>
    </dgm:pt>
    <dgm:pt modelId="{6FFD8BE4-7448-4DF4-8E2C-E6FF99AC9AE1}" type="parTrans" cxnId="{6C24CC8A-A0C3-428C-9C1C-813D241B3B4B}">
      <dgm:prSet/>
      <dgm:spPr/>
      <dgm:t>
        <a:bodyPr/>
        <a:lstStyle/>
        <a:p>
          <a:endParaRPr lang="en-US"/>
        </a:p>
      </dgm:t>
    </dgm:pt>
    <dgm:pt modelId="{A4F70401-FEF4-401A-9C87-88CBD09D5A78}" type="sibTrans" cxnId="{6C24CC8A-A0C3-428C-9C1C-813D241B3B4B}">
      <dgm:prSet/>
      <dgm:spPr/>
      <dgm:t>
        <a:bodyPr/>
        <a:lstStyle/>
        <a:p>
          <a:endParaRPr lang="en-US"/>
        </a:p>
      </dgm:t>
    </dgm:pt>
    <dgm:pt modelId="{34372023-DA47-45FF-BB50-D6A4FC56DC99}" type="pres">
      <dgm:prSet presAssocID="{9D883325-2074-4E98-9D44-99EAEF947042}" presName="cycleMatrixDiagram" presStyleCnt="0">
        <dgm:presLayoutVars>
          <dgm:chMax val="1"/>
          <dgm:dir/>
          <dgm:animLvl val="lvl"/>
          <dgm:resizeHandles val="exact"/>
        </dgm:presLayoutVars>
      </dgm:prSet>
      <dgm:spPr/>
    </dgm:pt>
    <dgm:pt modelId="{B793A1B0-ABA3-4D0E-BAAA-2C3B34838F49}" type="pres">
      <dgm:prSet presAssocID="{9D883325-2074-4E98-9D44-99EAEF947042}" presName="children" presStyleCnt="0"/>
      <dgm:spPr/>
    </dgm:pt>
    <dgm:pt modelId="{BA28FB2E-C108-4D29-A7A2-F2C6F87367CE}" type="pres">
      <dgm:prSet presAssocID="{9D883325-2074-4E98-9D44-99EAEF947042}" presName="child1group" presStyleCnt="0"/>
      <dgm:spPr/>
    </dgm:pt>
    <dgm:pt modelId="{8E241745-BA24-48A5-AD51-8C961695F128}" type="pres">
      <dgm:prSet presAssocID="{9D883325-2074-4E98-9D44-99EAEF947042}" presName="child1" presStyleLbl="bgAcc1" presStyleIdx="0" presStyleCnt="3"/>
      <dgm:spPr/>
    </dgm:pt>
    <dgm:pt modelId="{2C7C7312-27BD-43C3-BC26-65D1A5B0B2AE}" type="pres">
      <dgm:prSet presAssocID="{9D883325-2074-4E98-9D44-99EAEF947042}" presName="child1Text" presStyleLbl="bgAcc1" presStyleIdx="0" presStyleCnt="3">
        <dgm:presLayoutVars>
          <dgm:bulletEnabled val="1"/>
        </dgm:presLayoutVars>
      </dgm:prSet>
      <dgm:spPr/>
    </dgm:pt>
    <dgm:pt modelId="{53D91B0E-7C72-4092-B15E-1F0B2E537F9D}" type="pres">
      <dgm:prSet presAssocID="{9D883325-2074-4E98-9D44-99EAEF947042}" presName="child2group" presStyleCnt="0"/>
      <dgm:spPr/>
    </dgm:pt>
    <dgm:pt modelId="{FE7E8985-3B21-4A59-A0A7-BB3144FD8942}" type="pres">
      <dgm:prSet presAssocID="{9D883325-2074-4E98-9D44-99EAEF947042}" presName="child2" presStyleLbl="bgAcc1" presStyleIdx="1" presStyleCnt="3"/>
      <dgm:spPr/>
    </dgm:pt>
    <dgm:pt modelId="{98685CFE-6598-42CD-91E5-A3FF961DE8E5}" type="pres">
      <dgm:prSet presAssocID="{9D883325-2074-4E98-9D44-99EAEF947042}" presName="child2Text" presStyleLbl="bgAcc1" presStyleIdx="1" presStyleCnt="3">
        <dgm:presLayoutVars>
          <dgm:bulletEnabled val="1"/>
        </dgm:presLayoutVars>
      </dgm:prSet>
      <dgm:spPr/>
    </dgm:pt>
    <dgm:pt modelId="{0FE2DBA8-554C-44E4-B9FC-A50D2B57ADAD}" type="pres">
      <dgm:prSet presAssocID="{9D883325-2074-4E98-9D44-99EAEF947042}" presName="child3group" presStyleCnt="0"/>
      <dgm:spPr/>
    </dgm:pt>
    <dgm:pt modelId="{BDA26A6A-0EF5-4F7A-95BE-44E531178FB9}" type="pres">
      <dgm:prSet presAssocID="{9D883325-2074-4E98-9D44-99EAEF947042}" presName="child3" presStyleLbl="bgAcc1" presStyleIdx="2" presStyleCnt="3"/>
      <dgm:spPr/>
    </dgm:pt>
    <dgm:pt modelId="{99EAA7FA-9EE0-46F7-AC84-1DC3678AD2C1}" type="pres">
      <dgm:prSet presAssocID="{9D883325-2074-4E98-9D44-99EAEF947042}" presName="child3Text" presStyleLbl="bgAcc1" presStyleIdx="2" presStyleCnt="3">
        <dgm:presLayoutVars>
          <dgm:bulletEnabled val="1"/>
        </dgm:presLayoutVars>
      </dgm:prSet>
      <dgm:spPr/>
    </dgm:pt>
    <dgm:pt modelId="{932AE650-0C99-478A-905B-42D381F309D7}" type="pres">
      <dgm:prSet presAssocID="{9D883325-2074-4E98-9D44-99EAEF947042}" presName="childPlaceholder" presStyleCnt="0"/>
      <dgm:spPr/>
    </dgm:pt>
    <dgm:pt modelId="{C16F023B-DD1C-4DAB-AD87-D012BB6ED803}" type="pres">
      <dgm:prSet presAssocID="{9D883325-2074-4E98-9D44-99EAEF947042}" presName="circle" presStyleCnt="0"/>
      <dgm:spPr/>
    </dgm:pt>
    <dgm:pt modelId="{C390052D-9354-414D-922A-EB9A872DA086}" type="pres">
      <dgm:prSet presAssocID="{9D883325-2074-4E98-9D44-99EAEF947042}" presName="quadrant1" presStyleLbl="node1" presStyleIdx="0" presStyleCnt="4">
        <dgm:presLayoutVars>
          <dgm:chMax val="1"/>
          <dgm:bulletEnabled val="1"/>
        </dgm:presLayoutVars>
      </dgm:prSet>
      <dgm:spPr/>
    </dgm:pt>
    <dgm:pt modelId="{E5D06146-E41D-4298-AFC5-A828938B94A0}" type="pres">
      <dgm:prSet presAssocID="{9D883325-2074-4E98-9D44-99EAEF947042}" presName="quadrant2" presStyleLbl="node1" presStyleIdx="1" presStyleCnt="4">
        <dgm:presLayoutVars>
          <dgm:chMax val="1"/>
          <dgm:bulletEnabled val="1"/>
        </dgm:presLayoutVars>
      </dgm:prSet>
      <dgm:spPr/>
    </dgm:pt>
    <dgm:pt modelId="{0130BD04-66C5-41C8-A592-52B18BE3648F}" type="pres">
      <dgm:prSet presAssocID="{9D883325-2074-4E98-9D44-99EAEF947042}" presName="quadrant3" presStyleLbl="node1" presStyleIdx="2" presStyleCnt="4">
        <dgm:presLayoutVars>
          <dgm:chMax val="1"/>
          <dgm:bulletEnabled val="1"/>
        </dgm:presLayoutVars>
      </dgm:prSet>
      <dgm:spPr/>
    </dgm:pt>
    <dgm:pt modelId="{A17B22A6-903F-44A3-976E-9AEB44955F27}" type="pres">
      <dgm:prSet presAssocID="{9D883325-2074-4E98-9D44-99EAEF947042}" presName="quadrant4" presStyleLbl="node1" presStyleIdx="3" presStyleCnt="4">
        <dgm:presLayoutVars>
          <dgm:chMax val="1"/>
          <dgm:bulletEnabled val="1"/>
        </dgm:presLayoutVars>
      </dgm:prSet>
      <dgm:spPr/>
    </dgm:pt>
    <dgm:pt modelId="{F20A2966-BB73-427E-B009-3892258D3C28}" type="pres">
      <dgm:prSet presAssocID="{9D883325-2074-4E98-9D44-99EAEF947042}" presName="quadrantPlaceholder" presStyleCnt="0"/>
      <dgm:spPr/>
    </dgm:pt>
    <dgm:pt modelId="{ED89CEAB-15B8-436F-9100-091B1A5D9C59}" type="pres">
      <dgm:prSet presAssocID="{9D883325-2074-4E98-9D44-99EAEF947042}" presName="center1" presStyleLbl="fgShp" presStyleIdx="0" presStyleCnt="2"/>
      <dgm:spPr/>
    </dgm:pt>
    <dgm:pt modelId="{00F0E4AF-9BF7-4CB1-9B25-43F2A8019EA6}" type="pres">
      <dgm:prSet presAssocID="{9D883325-2074-4E98-9D44-99EAEF947042}" presName="center2" presStyleLbl="fgShp" presStyleIdx="1" presStyleCnt="2"/>
      <dgm:spPr/>
    </dgm:pt>
  </dgm:ptLst>
  <dgm:cxnLst>
    <dgm:cxn modelId="{A1537316-17C9-43B7-A549-3C09F63B90B9}" type="presOf" srcId="{DEFD4AC7-6418-445E-B2CA-A5213159D97D}" destId="{C390052D-9354-414D-922A-EB9A872DA086}" srcOrd="0" destOrd="0" presId="urn:microsoft.com/office/officeart/2005/8/layout/cycle4"/>
    <dgm:cxn modelId="{6CB2D016-B64E-4855-8706-5B2BAE725BFE}" srcId="{9D883325-2074-4E98-9D44-99EAEF947042}" destId="{67CB21ED-9FFD-4822-AF45-B6A128A449F4}" srcOrd="1" destOrd="0" parTransId="{B4412697-3BC9-4CC8-9EBE-84E3C5466313}" sibTransId="{CA7C9D34-D10D-4BB3-BE60-5050929F2AED}"/>
    <dgm:cxn modelId="{136D371E-62DE-4431-9065-97E18FE43B38}" type="presOf" srcId="{48F1DBB2-06F6-4415-8B60-215FF20ADD9D}" destId="{98685CFE-6598-42CD-91E5-A3FF961DE8E5}" srcOrd="1" destOrd="0" presId="urn:microsoft.com/office/officeart/2005/8/layout/cycle4"/>
    <dgm:cxn modelId="{EC4BBA2A-D740-4E0B-90C0-4A6A8F41DB4B}" type="presOf" srcId="{F6EF1555-B86C-4CDF-88EE-AE6F3ED4C039}" destId="{99EAA7FA-9EE0-46F7-AC84-1DC3678AD2C1}" srcOrd="1" destOrd="0" presId="urn:microsoft.com/office/officeart/2005/8/layout/cycle4"/>
    <dgm:cxn modelId="{0291F32D-33E0-44BC-849D-04A83A48BA58}" srcId="{30AF4D3E-60E5-4521-92DC-5B0BE11154D7}" destId="{F6EF1555-B86C-4CDF-88EE-AE6F3ED4C039}" srcOrd="0" destOrd="0" parTransId="{F546D6AF-92FB-4FCB-8931-4C4503D695A2}" sibTransId="{391CD3A6-F288-4C74-AB4A-DAFA45697827}"/>
    <dgm:cxn modelId="{6CCA125F-A5E8-4CE3-B54E-3862C80994FE}" type="presOf" srcId="{8827598F-2A7E-4014-A470-C10978BD2271}" destId="{8E241745-BA24-48A5-AD51-8C961695F128}" srcOrd="0" destOrd="0" presId="urn:microsoft.com/office/officeart/2005/8/layout/cycle4"/>
    <dgm:cxn modelId="{8B2DD743-3387-4B25-A4ED-BE6E28C62503}" type="presOf" srcId="{9D883325-2074-4E98-9D44-99EAEF947042}" destId="{34372023-DA47-45FF-BB50-D6A4FC56DC99}" srcOrd="0" destOrd="0" presId="urn:microsoft.com/office/officeart/2005/8/layout/cycle4"/>
    <dgm:cxn modelId="{DAD3974C-B8D2-479B-AD15-E3DF3C39F92E}" type="presOf" srcId="{48F1DBB2-06F6-4415-8B60-215FF20ADD9D}" destId="{FE7E8985-3B21-4A59-A0A7-BB3144FD8942}" srcOrd="0" destOrd="0" presId="urn:microsoft.com/office/officeart/2005/8/layout/cycle4"/>
    <dgm:cxn modelId="{4592324D-2BAF-443A-A342-7347CEDE561A}" srcId="{9D883325-2074-4E98-9D44-99EAEF947042}" destId="{DEFD4AC7-6418-445E-B2CA-A5213159D97D}" srcOrd="0" destOrd="0" parTransId="{7B997C9F-ED73-4420-A6F9-ACC82D0835D5}" sibTransId="{D1B273B9-E776-4253-9C9C-5E2E4C5F6481}"/>
    <dgm:cxn modelId="{86090050-38E6-487E-83A4-5391B18D162A}" type="presOf" srcId="{67CB21ED-9FFD-4822-AF45-B6A128A449F4}" destId="{E5D06146-E41D-4298-AFC5-A828938B94A0}" srcOrd="0" destOrd="0" presId="urn:microsoft.com/office/officeart/2005/8/layout/cycle4"/>
    <dgm:cxn modelId="{53A8B370-DD9D-4D23-9ED3-896C4B4E1AD0}" type="presOf" srcId="{8827598F-2A7E-4014-A470-C10978BD2271}" destId="{2C7C7312-27BD-43C3-BC26-65D1A5B0B2AE}" srcOrd="1" destOrd="0" presId="urn:microsoft.com/office/officeart/2005/8/layout/cycle4"/>
    <dgm:cxn modelId="{CB10CB78-C279-471E-9443-582296075F56}" srcId="{DEFD4AC7-6418-445E-B2CA-A5213159D97D}" destId="{8827598F-2A7E-4014-A470-C10978BD2271}" srcOrd="0" destOrd="0" parTransId="{1591CC27-23A0-491E-A96C-AA3D6C988EF4}" sibTransId="{DEE7A9D8-2E75-400B-86DD-4F0EA6CADC2E}"/>
    <dgm:cxn modelId="{6C24CC8A-A0C3-428C-9C1C-813D241B3B4B}" srcId="{9D883325-2074-4E98-9D44-99EAEF947042}" destId="{7677073B-78B9-4B8A-9A02-75F54B192A8D}" srcOrd="3" destOrd="0" parTransId="{6FFD8BE4-7448-4DF4-8E2C-E6FF99AC9AE1}" sibTransId="{A4F70401-FEF4-401A-9C87-88CBD09D5A78}"/>
    <dgm:cxn modelId="{CC8BE393-66CF-478E-A072-B1BA9CF51C3D}" type="presOf" srcId="{30AF4D3E-60E5-4521-92DC-5B0BE11154D7}" destId="{0130BD04-66C5-41C8-A592-52B18BE3648F}" srcOrd="0" destOrd="0" presId="urn:microsoft.com/office/officeart/2005/8/layout/cycle4"/>
    <dgm:cxn modelId="{6B7476A8-71BE-4123-BDD3-F6E31B37FAE4}" srcId="{9D883325-2074-4E98-9D44-99EAEF947042}" destId="{30AF4D3E-60E5-4521-92DC-5B0BE11154D7}" srcOrd="2" destOrd="0" parTransId="{E7632943-F010-4FA3-A6DE-ACBB7D52BFCA}" sibTransId="{6FFBE123-619E-43EB-8526-5E1CD5B384D4}"/>
    <dgm:cxn modelId="{33D628BA-8619-4FA9-B26E-26AD7872AAB6}" type="presOf" srcId="{F6EF1555-B86C-4CDF-88EE-AE6F3ED4C039}" destId="{BDA26A6A-0EF5-4F7A-95BE-44E531178FB9}" srcOrd="0" destOrd="0" presId="urn:microsoft.com/office/officeart/2005/8/layout/cycle4"/>
    <dgm:cxn modelId="{8D6770BC-6891-4FB2-A231-BC65AACF2BF3}" srcId="{67CB21ED-9FFD-4822-AF45-B6A128A449F4}" destId="{48F1DBB2-06F6-4415-8B60-215FF20ADD9D}" srcOrd="0" destOrd="0" parTransId="{8B2F5FED-17CD-4B14-8B8C-E9A274612D85}" sibTransId="{EB11E014-85CB-4702-B557-F6AACE7D6D7A}"/>
    <dgm:cxn modelId="{0B8C1AD6-AB16-427C-9756-32330B08A3AA}" type="presOf" srcId="{7677073B-78B9-4B8A-9A02-75F54B192A8D}" destId="{A17B22A6-903F-44A3-976E-9AEB44955F27}" srcOrd="0" destOrd="0" presId="urn:microsoft.com/office/officeart/2005/8/layout/cycle4"/>
    <dgm:cxn modelId="{33BE1B28-A545-4756-A44E-D445F4104E21}" type="presParOf" srcId="{34372023-DA47-45FF-BB50-D6A4FC56DC99}" destId="{B793A1B0-ABA3-4D0E-BAAA-2C3B34838F49}" srcOrd="0" destOrd="0" presId="urn:microsoft.com/office/officeart/2005/8/layout/cycle4"/>
    <dgm:cxn modelId="{C635DBE1-7AA0-4C09-938C-FEB6EA2500C3}" type="presParOf" srcId="{B793A1B0-ABA3-4D0E-BAAA-2C3B34838F49}" destId="{BA28FB2E-C108-4D29-A7A2-F2C6F87367CE}" srcOrd="0" destOrd="0" presId="urn:microsoft.com/office/officeart/2005/8/layout/cycle4"/>
    <dgm:cxn modelId="{1F38F756-E65A-4EE5-8003-BD6308FDA55D}" type="presParOf" srcId="{BA28FB2E-C108-4D29-A7A2-F2C6F87367CE}" destId="{8E241745-BA24-48A5-AD51-8C961695F128}" srcOrd="0" destOrd="0" presId="urn:microsoft.com/office/officeart/2005/8/layout/cycle4"/>
    <dgm:cxn modelId="{2A77A641-F946-4A44-92AB-CD7D81CE68AD}" type="presParOf" srcId="{BA28FB2E-C108-4D29-A7A2-F2C6F87367CE}" destId="{2C7C7312-27BD-43C3-BC26-65D1A5B0B2AE}" srcOrd="1" destOrd="0" presId="urn:microsoft.com/office/officeart/2005/8/layout/cycle4"/>
    <dgm:cxn modelId="{22C2F606-56AD-469C-9037-6C37520D5363}" type="presParOf" srcId="{B793A1B0-ABA3-4D0E-BAAA-2C3B34838F49}" destId="{53D91B0E-7C72-4092-B15E-1F0B2E537F9D}" srcOrd="1" destOrd="0" presId="urn:microsoft.com/office/officeart/2005/8/layout/cycle4"/>
    <dgm:cxn modelId="{0A6F2EC3-F8E3-433D-8FD2-344D8BBBA091}" type="presParOf" srcId="{53D91B0E-7C72-4092-B15E-1F0B2E537F9D}" destId="{FE7E8985-3B21-4A59-A0A7-BB3144FD8942}" srcOrd="0" destOrd="0" presId="urn:microsoft.com/office/officeart/2005/8/layout/cycle4"/>
    <dgm:cxn modelId="{B0FE603C-A7D9-430A-9D94-3E0FF0838D0B}" type="presParOf" srcId="{53D91B0E-7C72-4092-B15E-1F0B2E537F9D}" destId="{98685CFE-6598-42CD-91E5-A3FF961DE8E5}" srcOrd="1" destOrd="0" presId="urn:microsoft.com/office/officeart/2005/8/layout/cycle4"/>
    <dgm:cxn modelId="{9DC667FD-E42C-4F3D-99B0-ED5C4276791B}" type="presParOf" srcId="{B793A1B0-ABA3-4D0E-BAAA-2C3B34838F49}" destId="{0FE2DBA8-554C-44E4-B9FC-A50D2B57ADAD}" srcOrd="2" destOrd="0" presId="urn:microsoft.com/office/officeart/2005/8/layout/cycle4"/>
    <dgm:cxn modelId="{846C6E11-4A10-4E8B-B21F-2B76BE5348AA}" type="presParOf" srcId="{0FE2DBA8-554C-44E4-B9FC-A50D2B57ADAD}" destId="{BDA26A6A-0EF5-4F7A-95BE-44E531178FB9}" srcOrd="0" destOrd="0" presId="urn:microsoft.com/office/officeart/2005/8/layout/cycle4"/>
    <dgm:cxn modelId="{8ED5D456-2AFA-4DFC-A4E2-11EFBFFB5E46}" type="presParOf" srcId="{0FE2DBA8-554C-44E4-B9FC-A50D2B57ADAD}" destId="{99EAA7FA-9EE0-46F7-AC84-1DC3678AD2C1}" srcOrd="1" destOrd="0" presId="urn:microsoft.com/office/officeart/2005/8/layout/cycle4"/>
    <dgm:cxn modelId="{DC892EB3-1E45-486C-9625-24547818EA02}" type="presParOf" srcId="{B793A1B0-ABA3-4D0E-BAAA-2C3B34838F49}" destId="{932AE650-0C99-478A-905B-42D381F309D7}" srcOrd="3" destOrd="0" presId="urn:microsoft.com/office/officeart/2005/8/layout/cycle4"/>
    <dgm:cxn modelId="{599E2510-C0E1-47F5-AA4D-47B6BB7463DA}" type="presParOf" srcId="{34372023-DA47-45FF-BB50-D6A4FC56DC99}" destId="{C16F023B-DD1C-4DAB-AD87-D012BB6ED803}" srcOrd="1" destOrd="0" presId="urn:microsoft.com/office/officeart/2005/8/layout/cycle4"/>
    <dgm:cxn modelId="{246E32FC-0BF3-4B98-9649-9830DF613A5A}" type="presParOf" srcId="{C16F023B-DD1C-4DAB-AD87-D012BB6ED803}" destId="{C390052D-9354-414D-922A-EB9A872DA086}" srcOrd="0" destOrd="0" presId="urn:microsoft.com/office/officeart/2005/8/layout/cycle4"/>
    <dgm:cxn modelId="{39F6EA59-5307-4D16-B4D4-0D852CEEF402}" type="presParOf" srcId="{C16F023B-DD1C-4DAB-AD87-D012BB6ED803}" destId="{E5D06146-E41D-4298-AFC5-A828938B94A0}" srcOrd="1" destOrd="0" presId="urn:microsoft.com/office/officeart/2005/8/layout/cycle4"/>
    <dgm:cxn modelId="{93C4EA62-71DD-47AC-9255-E83AE23AA1C6}" type="presParOf" srcId="{C16F023B-DD1C-4DAB-AD87-D012BB6ED803}" destId="{0130BD04-66C5-41C8-A592-52B18BE3648F}" srcOrd="2" destOrd="0" presId="urn:microsoft.com/office/officeart/2005/8/layout/cycle4"/>
    <dgm:cxn modelId="{52AC9B65-BC37-44B4-84D5-910187C21CD3}" type="presParOf" srcId="{C16F023B-DD1C-4DAB-AD87-D012BB6ED803}" destId="{A17B22A6-903F-44A3-976E-9AEB44955F27}" srcOrd="3" destOrd="0" presId="urn:microsoft.com/office/officeart/2005/8/layout/cycle4"/>
    <dgm:cxn modelId="{6D640FA5-2CB8-45CC-819A-3BE7377E1610}" type="presParOf" srcId="{C16F023B-DD1C-4DAB-AD87-D012BB6ED803}" destId="{F20A2966-BB73-427E-B009-3892258D3C28}" srcOrd="4" destOrd="0" presId="urn:microsoft.com/office/officeart/2005/8/layout/cycle4"/>
    <dgm:cxn modelId="{CDCC94EC-065C-4693-B829-79874E11CDA8}" type="presParOf" srcId="{34372023-DA47-45FF-BB50-D6A4FC56DC99}" destId="{ED89CEAB-15B8-436F-9100-091B1A5D9C59}" srcOrd="2" destOrd="0" presId="urn:microsoft.com/office/officeart/2005/8/layout/cycle4"/>
    <dgm:cxn modelId="{1580249F-AEC9-43C7-A8B1-F6FBB3DF1295}" type="presParOf" srcId="{34372023-DA47-45FF-BB50-D6A4FC56DC99}" destId="{00F0E4AF-9BF7-4CB1-9B25-43F2A8019EA6}"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425F35-3DB4-4564-B010-2A3B52C68333}"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63FB1E40-D9FF-4BD4-8247-2C1F0653F750}">
      <dgm:prSet phldrT="[Text]" phldr="0"/>
      <dgm:spPr/>
      <dgm:t>
        <a:bodyPr/>
        <a:lstStyle/>
        <a:p>
          <a:r>
            <a:rPr lang="en-US" dirty="0"/>
            <a:t>Direct Cost</a:t>
          </a:r>
        </a:p>
      </dgm:t>
    </dgm:pt>
    <dgm:pt modelId="{AA5B40B2-43D5-4948-A9EF-5E29B532F3A4}" type="parTrans" cxnId="{4DD3B6C5-E31A-4C97-B530-80B95AD408F1}">
      <dgm:prSet/>
      <dgm:spPr/>
      <dgm:t>
        <a:bodyPr/>
        <a:lstStyle/>
        <a:p>
          <a:endParaRPr lang="en-US"/>
        </a:p>
      </dgm:t>
    </dgm:pt>
    <dgm:pt modelId="{93AEC1AB-915A-4C1C-9EB3-F83CDF1906B0}" type="sibTrans" cxnId="{4DD3B6C5-E31A-4C97-B530-80B95AD408F1}">
      <dgm:prSet/>
      <dgm:spPr/>
      <dgm:t>
        <a:bodyPr/>
        <a:lstStyle/>
        <a:p>
          <a:endParaRPr lang="en-US"/>
        </a:p>
      </dgm:t>
    </dgm:pt>
    <dgm:pt modelId="{5C3799CF-D79B-413F-9D9C-876D32268143}">
      <dgm:prSet phldrT="[Text]" phldr="0"/>
      <dgm:spPr/>
      <dgm:t>
        <a:bodyPr/>
        <a:lstStyle/>
        <a:p>
          <a:r>
            <a:rPr lang="en-US" dirty="0"/>
            <a:t>Loss of Wetland function</a:t>
          </a:r>
        </a:p>
      </dgm:t>
    </dgm:pt>
    <dgm:pt modelId="{17B56AE2-D087-486C-BD8F-D2E8D8368C37}" type="parTrans" cxnId="{05440B97-46AA-433D-8939-1CD3D212DA2C}">
      <dgm:prSet/>
      <dgm:spPr/>
      <dgm:t>
        <a:bodyPr/>
        <a:lstStyle/>
        <a:p>
          <a:endParaRPr lang="en-US"/>
        </a:p>
      </dgm:t>
    </dgm:pt>
    <dgm:pt modelId="{BE7F2631-3483-40C6-AD2B-8A06BF21B010}" type="sibTrans" cxnId="{05440B97-46AA-433D-8939-1CD3D212DA2C}">
      <dgm:prSet/>
      <dgm:spPr/>
      <dgm:t>
        <a:bodyPr/>
        <a:lstStyle/>
        <a:p>
          <a:endParaRPr lang="en-US"/>
        </a:p>
      </dgm:t>
    </dgm:pt>
    <dgm:pt modelId="{93E200BB-E4D0-452A-8557-E68C2985115A}" type="asst">
      <dgm:prSet phldrT="[Text]" phldr="0"/>
      <dgm:spPr/>
      <dgm:t>
        <a:bodyPr/>
        <a:lstStyle/>
        <a:p>
          <a:r>
            <a:rPr lang="en-US" dirty="0"/>
            <a:t>Indirect Costs</a:t>
          </a:r>
        </a:p>
      </dgm:t>
    </dgm:pt>
    <dgm:pt modelId="{117FC41E-3E5B-4172-B90F-63C6BCC4A426}" type="parTrans" cxnId="{B69853DA-29DF-4AE7-BAD1-80FCD93D237B}">
      <dgm:prSet/>
      <dgm:spPr/>
      <dgm:t>
        <a:bodyPr/>
        <a:lstStyle/>
        <a:p>
          <a:endParaRPr lang="en-US"/>
        </a:p>
      </dgm:t>
    </dgm:pt>
    <dgm:pt modelId="{8DC36756-0764-4B23-A263-592C1A67E3A5}" type="sibTrans" cxnId="{B69853DA-29DF-4AE7-BAD1-80FCD93D237B}">
      <dgm:prSet/>
      <dgm:spPr/>
      <dgm:t>
        <a:bodyPr/>
        <a:lstStyle/>
        <a:p>
          <a:endParaRPr lang="en-US"/>
        </a:p>
      </dgm:t>
    </dgm:pt>
    <dgm:pt modelId="{189700DC-F0E9-44D4-A562-DABB7EEEC981}">
      <dgm:prSet phldrT="[Text]" phldr="0"/>
      <dgm:spPr/>
      <dgm:t>
        <a:bodyPr/>
        <a:lstStyle/>
        <a:p>
          <a:r>
            <a:rPr lang="en-US" dirty="0"/>
            <a:t>Advanced Water Treatment</a:t>
          </a:r>
        </a:p>
      </dgm:t>
    </dgm:pt>
    <dgm:pt modelId="{D74AED72-8663-4266-A566-F6551D4459FB}" type="parTrans" cxnId="{D6C31CEE-BC4E-4AB0-889D-BD611D4D07C7}">
      <dgm:prSet/>
      <dgm:spPr/>
      <dgm:t>
        <a:bodyPr/>
        <a:lstStyle/>
        <a:p>
          <a:endParaRPr lang="en-US"/>
        </a:p>
      </dgm:t>
    </dgm:pt>
    <dgm:pt modelId="{C6549046-0045-4E02-82DC-5FE0C3DCE94F}" type="sibTrans" cxnId="{D6C31CEE-BC4E-4AB0-889D-BD611D4D07C7}">
      <dgm:prSet/>
      <dgm:spPr/>
      <dgm:t>
        <a:bodyPr/>
        <a:lstStyle/>
        <a:p>
          <a:endParaRPr lang="en-US"/>
        </a:p>
      </dgm:t>
    </dgm:pt>
    <dgm:pt modelId="{864CA2E1-4EF9-4C7A-ACFE-1D9D6ACFBF14}">
      <dgm:prSet phldrT="[Text]" phldr="0"/>
      <dgm:spPr/>
      <dgm:t>
        <a:bodyPr/>
        <a:lstStyle/>
        <a:p>
          <a:r>
            <a:rPr lang="en-US"/>
            <a:t>Infrastructure damage</a:t>
          </a:r>
          <a:endParaRPr lang="en-US" dirty="0"/>
        </a:p>
      </dgm:t>
    </dgm:pt>
    <dgm:pt modelId="{A1C774C8-6C22-4EE2-B637-C102E999FACA}" type="parTrans" cxnId="{62FF9C48-CB2F-414E-AC59-241784B85F35}">
      <dgm:prSet/>
      <dgm:spPr/>
      <dgm:t>
        <a:bodyPr/>
        <a:lstStyle/>
        <a:p>
          <a:endParaRPr lang="en-US"/>
        </a:p>
      </dgm:t>
    </dgm:pt>
    <dgm:pt modelId="{988CBA35-41A8-4A43-B445-1262E7B6AF7C}" type="sibTrans" cxnId="{62FF9C48-CB2F-414E-AC59-241784B85F35}">
      <dgm:prSet/>
      <dgm:spPr/>
      <dgm:t>
        <a:bodyPr/>
        <a:lstStyle/>
        <a:p>
          <a:endParaRPr lang="en-US"/>
        </a:p>
      </dgm:t>
    </dgm:pt>
    <dgm:pt modelId="{D8024C49-457F-4ED5-AA90-DEC0908BB468}">
      <dgm:prSet phldrT="[Text]" phldr="0"/>
      <dgm:spPr/>
      <dgm:t>
        <a:bodyPr/>
        <a:lstStyle/>
        <a:p>
          <a:r>
            <a:rPr lang="en-US" dirty="0"/>
            <a:t>Coral reefs</a:t>
          </a:r>
        </a:p>
      </dgm:t>
    </dgm:pt>
    <dgm:pt modelId="{4CFD6241-7F41-47D5-8BCC-6BFE834892CF}" type="parTrans" cxnId="{DDFCA919-ED37-4005-8445-3A33C8C69993}">
      <dgm:prSet/>
      <dgm:spPr/>
      <dgm:t>
        <a:bodyPr/>
        <a:lstStyle/>
        <a:p>
          <a:endParaRPr lang="en-US"/>
        </a:p>
      </dgm:t>
    </dgm:pt>
    <dgm:pt modelId="{0B27A4D9-379B-41E6-B14C-8340F849D36F}" type="sibTrans" cxnId="{DDFCA919-ED37-4005-8445-3A33C8C69993}">
      <dgm:prSet/>
      <dgm:spPr/>
      <dgm:t>
        <a:bodyPr/>
        <a:lstStyle/>
        <a:p>
          <a:endParaRPr lang="en-US"/>
        </a:p>
      </dgm:t>
    </dgm:pt>
    <dgm:pt modelId="{E0748683-55CC-4011-A1E2-F0D448B04D2E}" type="pres">
      <dgm:prSet presAssocID="{74425F35-3DB4-4564-B010-2A3B52C68333}" presName="hierChild1" presStyleCnt="0">
        <dgm:presLayoutVars>
          <dgm:orgChart val="1"/>
          <dgm:chPref val="1"/>
          <dgm:dir/>
          <dgm:animOne val="branch"/>
          <dgm:animLvl val="lvl"/>
          <dgm:resizeHandles/>
        </dgm:presLayoutVars>
      </dgm:prSet>
      <dgm:spPr/>
    </dgm:pt>
    <dgm:pt modelId="{10F17CD6-B51E-4DA7-9682-98050BD7E959}" type="pres">
      <dgm:prSet presAssocID="{63FB1E40-D9FF-4BD4-8247-2C1F0653F750}" presName="hierRoot1" presStyleCnt="0">
        <dgm:presLayoutVars>
          <dgm:hierBranch val="init"/>
        </dgm:presLayoutVars>
      </dgm:prSet>
      <dgm:spPr/>
    </dgm:pt>
    <dgm:pt modelId="{ADB77733-7BBA-42EE-8B50-3068CB677733}" type="pres">
      <dgm:prSet presAssocID="{63FB1E40-D9FF-4BD4-8247-2C1F0653F750}" presName="rootComposite1" presStyleCnt="0"/>
      <dgm:spPr/>
    </dgm:pt>
    <dgm:pt modelId="{486198CC-7F88-43D5-A610-23FF1E8ABA66}" type="pres">
      <dgm:prSet presAssocID="{63FB1E40-D9FF-4BD4-8247-2C1F0653F750}" presName="rootText1" presStyleLbl="node0" presStyleIdx="0" presStyleCnt="2">
        <dgm:presLayoutVars>
          <dgm:chPref val="3"/>
        </dgm:presLayoutVars>
      </dgm:prSet>
      <dgm:spPr/>
    </dgm:pt>
    <dgm:pt modelId="{15BCD104-49E2-419D-ADB9-07E796631192}" type="pres">
      <dgm:prSet presAssocID="{63FB1E40-D9FF-4BD4-8247-2C1F0653F750}" presName="rootConnector1" presStyleLbl="node1" presStyleIdx="0" presStyleCnt="0"/>
      <dgm:spPr/>
    </dgm:pt>
    <dgm:pt modelId="{56038D23-CCD4-48A4-B4F0-2C87577D32AB}" type="pres">
      <dgm:prSet presAssocID="{63FB1E40-D9FF-4BD4-8247-2C1F0653F750}" presName="hierChild2" presStyleCnt="0"/>
      <dgm:spPr/>
    </dgm:pt>
    <dgm:pt modelId="{A4825113-BB91-4C3A-AB29-F98BB3CCA982}" type="pres">
      <dgm:prSet presAssocID="{D74AED72-8663-4266-A566-F6551D4459FB}" presName="Name37" presStyleLbl="parChTrans1D2" presStyleIdx="0" presStyleCnt="4"/>
      <dgm:spPr/>
    </dgm:pt>
    <dgm:pt modelId="{611D568C-BAA8-4783-AB25-6A607E6D92BD}" type="pres">
      <dgm:prSet presAssocID="{189700DC-F0E9-44D4-A562-DABB7EEEC981}" presName="hierRoot2" presStyleCnt="0">
        <dgm:presLayoutVars>
          <dgm:hierBranch val="init"/>
        </dgm:presLayoutVars>
      </dgm:prSet>
      <dgm:spPr/>
    </dgm:pt>
    <dgm:pt modelId="{58A9BCC8-78F1-4A2C-963A-597BC83FB19B}" type="pres">
      <dgm:prSet presAssocID="{189700DC-F0E9-44D4-A562-DABB7EEEC981}" presName="rootComposite" presStyleCnt="0"/>
      <dgm:spPr/>
    </dgm:pt>
    <dgm:pt modelId="{F36E660C-E1A1-4E1D-A42C-C99FF15CDC8F}" type="pres">
      <dgm:prSet presAssocID="{189700DC-F0E9-44D4-A562-DABB7EEEC981}" presName="rootText" presStyleLbl="node2" presStyleIdx="0" presStyleCnt="4">
        <dgm:presLayoutVars>
          <dgm:chPref val="3"/>
        </dgm:presLayoutVars>
      </dgm:prSet>
      <dgm:spPr/>
    </dgm:pt>
    <dgm:pt modelId="{2C7F57D5-EEF1-43D7-ACCB-5CFD677F2ADA}" type="pres">
      <dgm:prSet presAssocID="{189700DC-F0E9-44D4-A562-DABB7EEEC981}" presName="rootConnector" presStyleLbl="node2" presStyleIdx="0" presStyleCnt="4"/>
      <dgm:spPr/>
    </dgm:pt>
    <dgm:pt modelId="{AF7B8E91-0B15-4F47-B372-0F5DD2668A04}" type="pres">
      <dgm:prSet presAssocID="{189700DC-F0E9-44D4-A562-DABB7EEEC981}" presName="hierChild4" presStyleCnt="0"/>
      <dgm:spPr/>
    </dgm:pt>
    <dgm:pt modelId="{ACB92C2C-97DC-4317-BE88-6ADC97C7BC2C}" type="pres">
      <dgm:prSet presAssocID="{189700DC-F0E9-44D4-A562-DABB7EEEC981}" presName="hierChild5" presStyleCnt="0"/>
      <dgm:spPr/>
    </dgm:pt>
    <dgm:pt modelId="{A57BD288-0798-4AD1-B406-B7FCE2E13DBB}" type="pres">
      <dgm:prSet presAssocID="{A1C774C8-6C22-4EE2-B637-C102E999FACA}" presName="Name37" presStyleLbl="parChTrans1D2" presStyleIdx="1" presStyleCnt="4"/>
      <dgm:spPr/>
    </dgm:pt>
    <dgm:pt modelId="{3502E46C-4B0A-411B-83B0-8E24063173F1}" type="pres">
      <dgm:prSet presAssocID="{864CA2E1-4EF9-4C7A-ACFE-1D9D6ACFBF14}" presName="hierRoot2" presStyleCnt="0">
        <dgm:presLayoutVars>
          <dgm:hierBranch val="init"/>
        </dgm:presLayoutVars>
      </dgm:prSet>
      <dgm:spPr/>
    </dgm:pt>
    <dgm:pt modelId="{B2692668-EB83-4236-9FDF-C9B0139EE587}" type="pres">
      <dgm:prSet presAssocID="{864CA2E1-4EF9-4C7A-ACFE-1D9D6ACFBF14}" presName="rootComposite" presStyleCnt="0"/>
      <dgm:spPr/>
    </dgm:pt>
    <dgm:pt modelId="{E7BB97E5-A003-4CBE-AF1D-B4901C28FCDE}" type="pres">
      <dgm:prSet presAssocID="{864CA2E1-4EF9-4C7A-ACFE-1D9D6ACFBF14}" presName="rootText" presStyleLbl="node2" presStyleIdx="1" presStyleCnt="4">
        <dgm:presLayoutVars>
          <dgm:chPref val="3"/>
        </dgm:presLayoutVars>
      </dgm:prSet>
      <dgm:spPr/>
    </dgm:pt>
    <dgm:pt modelId="{C9764E5C-D666-48D4-BB66-8C7103A17324}" type="pres">
      <dgm:prSet presAssocID="{864CA2E1-4EF9-4C7A-ACFE-1D9D6ACFBF14}" presName="rootConnector" presStyleLbl="node2" presStyleIdx="1" presStyleCnt="4"/>
      <dgm:spPr/>
    </dgm:pt>
    <dgm:pt modelId="{F0148664-FF2C-4C19-A871-F04E33E88E8E}" type="pres">
      <dgm:prSet presAssocID="{864CA2E1-4EF9-4C7A-ACFE-1D9D6ACFBF14}" presName="hierChild4" presStyleCnt="0"/>
      <dgm:spPr/>
    </dgm:pt>
    <dgm:pt modelId="{4829B74D-08CB-4FB8-9546-E1BC0CAF552E}" type="pres">
      <dgm:prSet presAssocID="{864CA2E1-4EF9-4C7A-ACFE-1D9D6ACFBF14}" presName="hierChild5" presStyleCnt="0"/>
      <dgm:spPr/>
    </dgm:pt>
    <dgm:pt modelId="{5D1781CC-553F-427D-B738-291A0CB2B679}" type="pres">
      <dgm:prSet presAssocID="{63FB1E40-D9FF-4BD4-8247-2C1F0653F750}" presName="hierChild3" presStyleCnt="0"/>
      <dgm:spPr/>
    </dgm:pt>
    <dgm:pt modelId="{0A49B9AD-6582-41E2-82BF-2A94B3A2DC01}" type="pres">
      <dgm:prSet presAssocID="{93E200BB-E4D0-452A-8557-E68C2985115A}" presName="hierRoot1" presStyleCnt="0">
        <dgm:presLayoutVars>
          <dgm:hierBranch val="init"/>
        </dgm:presLayoutVars>
      </dgm:prSet>
      <dgm:spPr/>
    </dgm:pt>
    <dgm:pt modelId="{DB24EA3F-21EC-4402-9924-9E79D77C01B0}" type="pres">
      <dgm:prSet presAssocID="{93E200BB-E4D0-452A-8557-E68C2985115A}" presName="rootComposite1" presStyleCnt="0"/>
      <dgm:spPr/>
    </dgm:pt>
    <dgm:pt modelId="{6079B0ED-F725-4D93-8491-136BBAAB1B4B}" type="pres">
      <dgm:prSet presAssocID="{93E200BB-E4D0-452A-8557-E68C2985115A}" presName="rootText1" presStyleLbl="node0" presStyleIdx="1" presStyleCnt="2">
        <dgm:presLayoutVars>
          <dgm:chPref val="3"/>
        </dgm:presLayoutVars>
      </dgm:prSet>
      <dgm:spPr/>
    </dgm:pt>
    <dgm:pt modelId="{18933ECE-52B5-46F9-9194-A0F6429DE927}" type="pres">
      <dgm:prSet presAssocID="{93E200BB-E4D0-452A-8557-E68C2985115A}" presName="rootConnector1" presStyleLbl="asst0" presStyleIdx="0" presStyleCnt="0"/>
      <dgm:spPr/>
    </dgm:pt>
    <dgm:pt modelId="{BD549C44-6F2C-4F3A-991C-D95384441AF8}" type="pres">
      <dgm:prSet presAssocID="{93E200BB-E4D0-452A-8557-E68C2985115A}" presName="hierChild2" presStyleCnt="0"/>
      <dgm:spPr/>
    </dgm:pt>
    <dgm:pt modelId="{6B5FB3E3-0620-435E-ABE9-F08ECD6A0174}" type="pres">
      <dgm:prSet presAssocID="{17B56AE2-D087-486C-BD8F-D2E8D8368C37}" presName="Name37" presStyleLbl="parChTrans1D2" presStyleIdx="2" presStyleCnt="4"/>
      <dgm:spPr/>
    </dgm:pt>
    <dgm:pt modelId="{8D42744D-8DA2-4725-8CB4-9D3904CCA1D5}" type="pres">
      <dgm:prSet presAssocID="{5C3799CF-D79B-413F-9D9C-876D32268143}" presName="hierRoot2" presStyleCnt="0">
        <dgm:presLayoutVars>
          <dgm:hierBranch val="init"/>
        </dgm:presLayoutVars>
      </dgm:prSet>
      <dgm:spPr/>
    </dgm:pt>
    <dgm:pt modelId="{BEE9ECCF-684D-4A1F-A9FB-E830404F2CF6}" type="pres">
      <dgm:prSet presAssocID="{5C3799CF-D79B-413F-9D9C-876D32268143}" presName="rootComposite" presStyleCnt="0"/>
      <dgm:spPr/>
    </dgm:pt>
    <dgm:pt modelId="{0FE859EA-A043-433F-9D45-AA72E3582076}" type="pres">
      <dgm:prSet presAssocID="{5C3799CF-D79B-413F-9D9C-876D32268143}" presName="rootText" presStyleLbl="node2" presStyleIdx="2" presStyleCnt="4">
        <dgm:presLayoutVars>
          <dgm:chPref val="3"/>
        </dgm:presLayoutVars>
      </dgm:prSet>
      <dgm:spPr/>
    </dgm:pt>
    <dgm:pt modelId="{E08F6ACE-EEE9-44CE-A644-3255C60C4EBA}" type="pres">
      <dgm:prSet presAssocID="{5C3799CF-D79B-413F-9D9C-876D32268143}" presName="rootConnector" presStyleLbl="node2" presStyleIdx="2" presStyleCnt="4"/>
      <dgm:spPr/>
    </dgm:pt>
    <dgm:pt modelId="{881F3FEC-03F1-42D4-8656-B5FBF60F8418}" type="pres">
      <dgm:prSet presAssocID="{5C3799CF-D79B-413F-9D9C-876D32268143}" presName="hierChild4" presStyleCnt="0"/>
      <dgm:spPr/>
    </dgm:pt>
    <dgm:pt modelId="{82777277-871D-4029-8742-D299BBFE3415}" type="pres">
      <dgm:prSet presAssocID="{5C3799CF-D79B-413F-9D9C-876D32268143}" presName="hierChild5" presStyleCnt="0"/>
      <dgm:spPr/>
    </dgm:pt>
    <dgm:pt modelId="{3339DF16-6862-44AB-9E09-CBD0DE121DE2}" type="pres">
      <dgm:prSet presAssocID="{4CFD6241-7F41-47D5-8BCC-6BFE834892CF}" presName="Name37" presStyleLbl="parChTrans1D2" presStyleIdx="3" presStyleCnt="4"/>
      <dgm:spPr/>
    </dgm:pt>
    <dgm:pt modelId="{68618FC1-38A0-4346-8EB8-9CDE0954E419}" type="pres">
      <dgm:prSet presAssocID="{D8024C49-457F-4ED5-AA90-DEC0908BB468}" presName="hierRoot2" presStyleCnt="0">
        <dgm:presLayoutVars>
          <dgm:hierBranch val="init"/>
        </dgm:presLayoutVars>
      </dgm:prSet>
      <dgm:spPr/>
    </dgm:pt>
    <dgm:pt modelId="{5EF8F8F7-13C7-4F63-B371-C234FD78C733}" type="pres">
      <dgm:prSet presAssocID="{D8024C49-457F-4ED5-AA90-DEC0908BB468}" presName="rootComposite" presStyleCnt="0"/>
      <dgm:spPr/>
    </dgm:pt>
    <dgm:pt modelId="{63F72EA8-9F3E-4E63-A48D-41E751309C7C}" type="pres">
      <dgm:prSet presAssocID="{D8024C49-457F-4ED5-AA90-DEC0908BB468}" presName="rootText" presStyleLbl="node2" presStyleIdx="3" presStyleCnt="4">
        <dgm:presLayoutVars>
          <dgm:chPref val="3"/>
        </dgm:presLayoutVars>
      </dgm:prSet>
      <dgm:spPr/>
    </dgm:pt>
    <dgm:pt modelId="{F76CDFFA-43BF-4DD8-9EB4-17CFE8A65DA2}" type="pres">
      <dgm:prSet presAssocID="{D8024C49-457F-4ED5-AA90-DEC0908BB468}" presName="rootConnector" presStyleLbl="node2" presStyleIdx="3" presStyleCnt="4"/>
      <dgm:spPr/>
    </dgm:pt>
    <dgm:pt modelId="{301E2CC2-909D-483F-8A0D-EC71A7B706F4}" type="pres">
      <dgm:prSet presAssocID="{D8024C49-457F-4ED5-AA90-DEC0908BB468}" presName="hierChild4" presStyleCnt="0"/>
      <dgm:spPr/>
    </dgm:pt>
    <dgm:pt modelId="{B44C295A-B16E-4494-AC6F-C32B393A0704}" type="pres">
      <dgm:prSet presAssocID="{D8024C49-457F-4ED5-AA90-DEC0908BB468}" presName="hierChild5" presStyleCnt="0"/>
      <dgm:spPr/>
    </dgm:pt>
    <dgm:pt modelId="{49DCD4A4-65BC-4065-987B-D7A771819BA3}" type="pres">
      <dgm:prSet presAssocID="{93E200BB-E4D0-452A-8557-E68C2985115A}" presName="hierChild3" presStyleCnt="0"/>
      <dgm:spPr/>
    </dgm:pt>
  </dgm:ptLst>
  <dgm:cxnLst>
    <dgm:cxn modelId="{7C8BFE0A-2D40-4870-A81F-1002B255CAEE}" type="presOf" srcId="{74425F35-3DB4-4564-B010-2A3B52C68333}" destId="{E0748683-55CC-4011-A1E2-F0D448B04D2E}" srcOrd="0" destOrd="0" presId="urn:microsoft.com/office/officeart/2005/8/layout/orgChart1"/>
    <dgm:cxn modelId="{E303E80E-58B2-4AE0-A426-088208F501C0}" type="presOf" srcId="{4CFD6241-7F41-47D5-8BCC-6BFE834892CF}" destId="{3339DF16-6862-44AB-9E09-CBD0DE121DE2}" srcOrd="0" destOrd="0" presId="urn:microsoft.com/office/officeart/2005/8/layout/orgChart1"/>
    <dgm:cxn modelId="{A8087B15-D860-493B-8902-B6C0E3A525C0}" type="presOf" srcId="{5C3799CF-D79B-413F-9D9C-876D32268143}" destId="{E08F6ACE-EEE9-44CE-A644-3255C60C4EBA}" srcOrd="1" destOrd="0" presId="urn:microsoft.com/office/officeart/2005/8/layout/orgChart1"/>
    <dgm:cxn modelId="{DDFCA919-ED37-4005-8445-3A33C8C69993}" srcId="{93E200BB-E4D0-452A-8557-E68C2985115A}" destId="{D8024C49-457F-4ED5-AA90-DEC0908BB468}" srcOrd="1" destOrd="0" parTransId="{4CFD6241-7F41-47D5-8BCC-6BFE834892CF}" sibTransId="{0B27A4D9-379B-41E6-B14C-8340F849D36F}"/>
    <dgm:cxn modelId="{1EBBEC1A-2761-41C3-8D09-DF0B8FF941A0}" type="presOf" srcId="{63FB1E40-D9FF-4BD4-8247-2C1F0653F750}" destId="{486198CC-7F88-43D5-A610-23FF1E8ABA66}" srcOrd="0" destOrd="0" presId="urn:microsoft.com/office/officeart/2005/8/layout/orgChart1"/>
    <dgm:cxn modelId="{AC8DE829-D4D3-40DD-8271-B42DFC49C85D}" type="presOf" srcId="{D8024C49-457F-4ED5-AA90-DEC0908BB468}" destId="{63F72EA8-9F3E-4E63-A48D-41E751309C7C}" srcOrd="0" destOrd="0" presId="urn:microsoft.com/office/officeart/2005/8/layout/orgChart1"/>
    <dgm:cxn modelId="{12FF7737-5DC1-4B98-907E-DE1FC4E52391}" type="presOf" srcId="{93E200BB-E4D0-452A-8557-E68C2985115A}" destId="{6079B0ED-F725-4D93-8491-136BBAAB1B4B}" srcOrd="0" destOrd="0" presId="urn:microsoft.com/office/officeart/2005/8/layout/orgChart1"/>
    <dgm:cxn modelId="{5AE72D46-A167-4767-928F-9C5845E24F3E}" type="presOf" srcId="{A1C774C8-6C22-4EE2-B637-C102E999FACA}" destId="{A57BD288-0798-4AD1-B406-B7FCE2E13DBB}" srcOrd="0" destOrd="0" presId="urn:microsoft.com/office/officeart/2005/8/layout/orgChart1"/>
    <dgm:cxn modelId="{62FF9C48-CB2F-414E-AC59-241784B85F35}" srcId="{63FB1E40-D9FF-4BD4-8247-2C1F0653F750}" destId="{864CA2E1-4EF9-4C7A-ACFE-1D9D6ACFBF14}" srcOrd="1" destOrd="0" parTransId="{A1C774C8-6C22-4EE2-B637-C102E999FACA}" sibTransId="{988CBA35-41A8-4A43-B445-1262E7B6AF7C}"/>
    <dgm:cxn modelId="{2CA22070-5D4B-4848-897C-4F730E2BC60C}" type="presOf" srcId="{864CA2E1-4EF9-4C7A-ACFE-1D9D6ACFBF14}" destId="{E7BB97E5-A003-4CBE-AF1D-B4901C28FCDE}" srcOrd="0" destOrd="0" presId="urn:microsoft.com/office/officeart/2005/8/layout/orgChart1"/>
    <dgm:cxn modelId="{FA06F756-6201-4A11-883E-428E4B82205A}" type="presOf" srcId="{5C3799CF-D79B-413F-9D9C-876D32268143}" destId="{0FE859EA-A043-433F-9D45-AA72E3582076}" srcOrd="0" destOrd="0" presId="urn:microsoft.com/office/officeart/2005/8/layout/orgChart1"/>
    <dgm:cxn modelId="{05440B97-46AA-433D-8939-1CD3D212DA2C}" srcId="{93E200BB-E4D0-452A-8557-E68C2985115A}" destId="{5C3799CF-D79B-413F-9D9C-876D32268143}" srcOrd="0" destOrd="0" parTransId="{17B56AE2-D087-486C-BD8F-D2E8D8368C37}" sibTransId="{BE7F2631-3483-40C6-AD2B-8A06BF21B010}"/>
    <dgm:cxn modelId="{71E4BE9C-FBEB-424D-9ACB-E00E22A67391}" type="presOf" srcId="{D74AED72-8663-4266-A566-F6551D4459FB}" destId="{A4825113-BB91-4C3A-AB29-F98BB3CCA982}" srcOrd="0" destOrd="0" presId="urn:microsoft.com/office/officeart/2005/8/layout/orgChart1"/>
    <dgm:cxn modelId="{8D7FF9B0-571E-44BB-BA31-4EAE77145E4D}" type="presOf" srcId="{17B56AE2-D087-486C-BD8F-D2E8D8368C37}" destId="{6B5FB3E3-0620-435E-ABE9-F08ECD6A0174}" srcOrd="0" destOrd="0" presId="urn:microsoft.com/office/officeart/2005/8/layout/orgChart1"/>
    <dgm:cxn modelId="{5D777AC1-574A-435B-A695-7CB2575B1CC1}" type="presOf" srcId="{189700DC-F0E9-44D4-A562-DABB7EEEC981}" destId="{F36E660C-E1A1-4E1D-A42C-C99FF15CDC8F}" srcOrd="0" destOrd="0" presId="urn:microsoft.com/office/officeart/2005/8/layout/orgChart1"/>
    <dgm:cxn modelId="{4DD3B6C5-E31A-4C97-B530-80B95AD408F1}" srcId="{74425F35-3DB4-4564-B010-2A3B52C68333}" destId="{63FB1E40-D9FF-4BD4-8247-2C1F0653F750}" srcOrd="0" destOrd="0" parTransId="{AA5B40B2-43D5-4948-A9EF-5E29B532F3A4}" sibTransId="{93AEC1AB-915A-4C1C-9EB3-F83CDF1906B0}"/>
    <dgm:cxn modelId="{304994C7-8B03-49AA-A725-FCEF38343BF5}" type="presOf" srcId="{93E200BB-E4D0-452A-8557-E68C2985115A}" destId="{18933ECE-52B5-46F9-9194-A0F6429DE927}" srcOrd="1" destOrd="0" presId="urn:microsoft.com/office/officeart/2005/8/layout/orgChart1"/>
    <dgm:cxn modelId="{96F461D5-C15D-4F02-9173-4F873769ECB4}" type="presOf" srcId="{D8024C49-457F-4ED5-AA90-DEC0908BB468}" destId="{F76CDFFA-43BF-4DD8-9EB4-17CFE8A65DA2}" srcOrd="1" destOrd="0" presId="urn:microsoft.com/office/officeart/2005/8/layout/orgChart1"/>
    <dgm:cxn modelId="{B69853DA-29DF-4AE7-BAD1-80FCD93D237B}" srcId="{74425F35-3DB4-4564-B010-2A3B52C68333}" destId="{93E200BB-E4D0-452A-8557-E68C2985115A}" srcOrd="1" destOrd="0" parTransId="{117FC41E-3E5B-4172-B90F-63C6BCC4A426}" sibTransId="{8DC36756-0764-4B23-A263-592C1A67E3A5}"/>
    <dgm:cxn modelId="{68EEEDDA-C5E6-4F49-8945-F35F5E0918B6}" type="presOf" srcId="{189700DC-F0E9-44D4-A562-DABB7EEEC981}" destId="{2C7F57D5-EEF1-43D7-ACCB-5CFD677F2ADA}" srcOrd="1" destOrd="0" presId="urn:microsoft.com/office/officeart/2005/8/layout/orgChart1"/>
    <dgm:cxn modelId="{0882C2ED-5BCF-4277-B72E-10697CA24242}" type="presOf" srcId="{864CA2E1-4EF9-4C7A-ACFE-1D9D6ACFBF14}" destId="{C9764E5C-D666-48D4-BB66-8C7103A17324}" srcOrd="1" destOrd="0" presId="urn:microsoft.com/office/officeart/2005/8/layout/orgChart1"/>
    <dgm:cxn modelId="{D6C31CEE-BC4E-4AB0-889D-BD611D4D07C7}" srcId="{63FB1E40-D9FF-4BD4-8247-2C1F0653F750}" destId="{189700DC-F0E9-44D4-A562-DABB7EEEC981}" srcOrd="0" destOrd="0" parTransId="{D74AED72-8663-4266-A566-F6551D4459FB}" sibTransId="{C6549046-0045-4E02-82DC-5FE0C3DCE94F}"/>
    <dgm:cxn modelId="{250360F2-629A-4832-B616-42183D6CB6AB}" type="presOf" srcId="{63FB1E40-D9FF-4BD4-8247-2C1F0653F750}" destId="{15BCD104-49E2-419D-ADB9-07E796631192}" srcOrd="1" destOrd="0" presId="urn:microsoft.com/office/officeart/2005/8/layout/orgChart1"/>
    <dgm:cxn modelId="{6CD2CAC5-6B7A-4CE1-8CD1-0D5D8153C9B2}" type="presParOf" srcId="{E0748683-55CC-4011-A1E2-F0D448B04D2E}" destId="{10F17CD6-B51E-4DA7-9682-98050BD7E959}" srcOrd="0" destOrd="0" presId="urn:microsoft.com/office/officeart/2005/8/layout/orgChart1"/>
    <dgm:cxn modelId="{D29A3F45-70C3-47F6-ABEA-9F403CED8583}" type="presParOf" srcId="{10F17CD6-B51E-4DA7-9682-98050BD7E959}" destId="{ADB77733-7BBA-42EE-8B50-3068CB677733}" srcOrd="0" destOrd="0" presId="urn:microsoft.com/office/officeart/2005/8/layout/orgChart1"/>
    <dgm:cxn modelId="{485AE4A4-F30F-451A-9799-2FD2DEFBFDF0}" type="presParOf" srcId="{ADB77733-7BBA-42EE-8B50-3068CB677733}" destId="{486198CC-7F88-43D5-A610-23FF1E8ABA66}" srcOrd="0" destOrd="0" presId="urn:microsoft.com/office/officeart/2005/8/layout/orgChart1"/>
    <dgm:cxn modelId="{61DA9419-19E5-42CC-AA00-0A4E4AF4787C}" type="presParOf" srcId="{ADB77733-7BBA-42EE-8B50-3068CB677733}" destId="{15BCD104-49E2-419D-ADB9-07E796631192}" srcOrd="1" destOrd="0" presId="urn:microsoft.com/office/officeart/2005/8/layout/orgChart1"/>
    <dgm:cxn modelId="{3916C994-6C1F-498D-88A0-8EA20E3B6673}" type="presParOf" srcId="{10F17CD6-B51E-4DA7-9682-98050BD7E959}" destId="{56038D23-CCD4-48A4-B4F0-2C87577D32AB}" srcOrd="1" destOrd="0" presId="urn:microsoft.com/office/officeart/2005/8/layout/orgChart1"/>
    <dgm:cxn modelId="{74428608-AC1C-4D41-9A08-A1AE93B8FEF5}" type="presParOf" srcId="{56038D23-CCD4-48A4-B4F0-2C87577D32AB}" destId="{A4825113-BB91-4C3A-AB29-F98BB3CCA982}" srcOrd="0" destOrd="0" presId="urn:microsoft.com/office/officeart/2005/8/layout/orgChart1"/>
    <dgm:cxn modelId="{53A21BE2-E1C8-4501-BF1F-C7792FB4F5FA}" type="presParOf" srcId="{56038D23-CCD4-48A4-B4F0-2C87577D32AB}" destId="{611D568C-BAA8-4783-AB25-6A607E6D92BD}" srcOrd="1" destOrd="0" presId="urn:microsoft.com/office/officeart/2005/8/layout/orgChart1"/>
    <dgm:cxn modelId="{B2C42064-8B54-4EA7-8999-0219D9F4F3D6}" type="presParOf" srcId="{611D568C-BAA8-4783-AB25-6A607E6D92BD}" destId="{58A9BCC8-78F1-4A2C-963A-597BC83FB19B}" srcOrd="0" destOrd="0" presId="urn:microsoft.com/office/officeart/2005/8/layout/orgChart1"/>
    <dgm:cxn modelId="{4F14F891-E176-40FF-9BF6-2CF2D3415DB3}" type="presParOf" srcId="{58A9BCC8-78F1-4A2C-963A-597BC83FB19B}" destId="{F36E660C-E1A1-4E1D-A42C-C99FF15CDC8F}" srcOrd="0" destOrd="0" presId="urn:microsoft.com/office/officeart/2005/8/layout/orgChart1"/>
    <dgm:cxn modelId="{3348C579-4540-4FAA-A4F0-E1B0EB69672C}" type="presParOf" srcId="{58A9BCC8-78F1-4A2C-963A-597BC83FB19B}" destId="{2C7F57D5-EEF1-43D7-ACCB-5CFD677F2ADA}" srcOrd="1" destOrd="0" presId="urn:microsoft.com/office/officeart/2005/8/layout/orgChart1"/>
    <dgm:cxn modelId="{99D60F06-324E-4BCA-BD3E-A80D05858E79}" type="presParOf" srcId="{611D568C-BAA8-4783-AB25-6A607E6D92BD}" destId="{AF7B8E91-0B15-4F47-B372-0F5DD2668A04}" srcOrd="1" destOrd="0" presId="urn:microsoft.com/office/officeart/2005/8/layout/orgChart1"/>
    <dgm:cxn modelId="{1CECCF7D-6E84-4E5C-BC8A-664CEB0E7F3D}" type="presParOf" srcId="{611D568C-BAA8-4783-AB25-6A607E6D92BD}" destId="{ACB92C2C-97DC-4317-BE88-6ADC97C7BC2C}" srcOrd="2" destOrd="0" presId="urn:microsoft.com/office/officeart/2005/8/layout/orgChart1"/>
    <dgm:cxn modelId="{BFA2D34F-C1AB-44B6-B1ED-CE9EA3DA1154}" type="presParOf" srcId="{56038D23-CCD4-48A4-B4F0-2C87577D32AB}" destId="{A57BD288-0798-4AD1-B406-B7FCE2E13DBB}" srcOrd="2" destOrd="0" presId="urn:microsoft.com/office/officeart/2005/8/layout/orgChart1"/>
    <dgm:cxn modelId="{B5670A17-6FDA-4E47-829A-094B2CD7CBAC}" type="presParOf" srcId="{56038D23-CCD4-48A4-B4F0-2C87577D32AB}" destId="{3502E46C-4B0A-411B-83B0-8E24063173F1}" srcOrd="3" destOrd="0" presId="urn:microsoft.com/office/officeart/2005/8/layout/orgChart1"/>
    <dgm:cxn modelId="{1FEDB4F8-8722-4C08-960B-993BEF44BD56}" type="presParOf" srcId="{3502E46C-4B0A-411B-83B0-8E24063173F1}" destId="{B2692668-EB83-4236-9FDF-C9B0139EE587}" srcOrd="0" destOrd="0" presId="urn:microsoft.com/office/officeart/2005/8/layout/orgChart1"/>
    <dgm:cxn modelId="{DB2A35DB-AAAC-4ECB-A9A6-23B64A15E70F}" type="presParOf" srcId="{B2692668-EB83-4236-9FDF-C9B0139EE587}" destId="{E7BB97E5-A003-4CBE-AF1D-B4901C28FCDE}" srcOrd="0" destOrd="0" presId="urn:microsoft.com/office/officeart/2005/8/layout/orgChart1"/>
    <dgm:cxn modelId="{775D1698-41D0-49FF-919A-530316311D75}" type="presParOf" srcId="{B2692668-EB83-4236-9FDF-C9B0139EE587}" destId="{C9764E5C-D666-48D4-BB66-8C7103A17324}" srcOrd="1" destOrd="0" presId="urn:microsoft.com/office/officeart/2005/8/layout/orgChart1"/>
    <dgm:cxn modelId="{82B1DCD7-1E33-4E6E-9BF0-C4E3C33FDE99}" type="presParOf" srcId="{3502E46C-4B0A-411B-83B0-8E24063173F1}" destId="{F0148664-FF2C-4C19-A871-F04E33E88E8E}" srcOrd="1" destOrd="0" presId="urn:microsoft.com/office/officeart/2005/8/layout/orgChart1"/>
    <dgm:cxn modelId="{D83D52EA-D280-47C2-A0F4-B62311131029}" type="presParOf" srcId="{3502E46C-4B0A-411B-83B0-8E24063173F1}" destId="{4829B74D-08CB-4FB8-9546-E1BC0CAF552E}" srcOrd="2" destOrd="0" presId="urn:microsoft.com/office/officeart/2005/8/layout/orgChart1"/>
    <dgm:cxn modelId="{D41B6DB9-69FA-4B71-B434-A22D6C0C1370}" type="presParOf" srcId="{10F17CD6-B51E-4DA7-9682-98050BD7E959}" destId="{5D1781CC-553F-427D-B738-291A0CB2B679}" srcOrd="2" destOrd="0" presId="urn:microsoft.com/office/officeart/2005/8/layout/orgChart1"/>
    <dgm:cxn modelId="{EC02448F-893E-46B7-BF50-AF59D2AF126C}" type="presParOf" srcId="{E0748683-55CC-4011-A1E2-F0D448B04D2E}" destId="{0A49B9AD-6582-41E2-82BF-2A94B3A2DC01}" srcOrd="1" destOrd="0" presId="urn:microsoft.com/office/officeart/2005/8/layout/orgChart1"/>
    <dgm:cxn modelId="{BF14ED85-A19B-4587-840E-7246E2FAE0C3}" type="presParOf" srcId="{0A49B9AD-6582-41E2-82BF-2A94B3A2DC01}" destId="{DB24EA3F-21EC-4402-9924-9E79D77C01B0}" srcOrd="0" destOrd="0" presId="urn:microsoft.com/office/officeart/2005/8/layout/orgChart1"/>
    <dgm:cxn modelId="{C16FDB01-DBC3-48F5-93E7-85AC1AAA1207}" type="presParOf" srcId="{DB24EA3F-21EC-4402-9924-9E79D77C01B0}" destId="{6079B0ED-F725-4D93-8491-136BBAAB1B4B}" srcOrd="0" destOrd="0" presId="urn:microsoft.com/office/officeart/2005/8/layout/orgChart1"/>
    <dgm:cxn modelId="{7A94BFE6-D5FB-4304-BDF4-06C67C37D414}" type="presParOf" srcId="{DB24EA3F-21EC-4402-9924-9E79D77C01B0}" destId="{18933ECE-52B5-46F9-9194-A0F6429DE927}" srcOrd="1" destOrd="0" presId="urn:microsoft.com/office/officeart/2005/8/layout/orgChart1"/>
    <dgm:cxn modelId="{FF78FDEB-A441-4F83-B3AD-169A886F81DD}" type="presParOf" srcId="{0A49B9AD-6582-41E2-82BF-2A94B3A2DC01}" destId="{BD549C44-6F2C-4F3A-991C-D95384441AF8}" srcOrd="1" destOrd="0" presId="urn:microsoft.com/office/officeart/2005/8/layout/orgChart1"/>
    <dgm:cxn modelId="{E7EF0FE3-800C-49AF-95B2-F0796594051B}" type="presParOf" srcId="{BD549C44-6F2C-4F3A-991C-D95384441AF8}" destId="{6B5FB3E3-0620-435E-ABE9-F08ECD6A0174}" srcOrd="0" destOrd="0" presId="urn:microsoft.com/office/officeart/2005/8/layout/orgChart1"/>
    <dgm:cxn modelId="{BFBD2F5B-0359-452B-AC27-80ADF92C45B5}" type="presParOf" srcId="{BD549C44-6F2C-4F3A-991C-D95384441AF8}" destId="{8D42744D-8DA2-4725-8CB4-9D3904CCA1D5}" srcOrd="1" destOrd="0" presId="urn:microsoft.com/office/officeart/2005/8/layout/orgChart1"/>
    <dgm:cxn modelId="{4A634F11-8274-44CE-9A16-DB3C3354D1DF}" type="presParOf" srcId="{8D42744D-8DA2-4725-8CB4-9D3904CCA1D5}" destId="{BEE9ECCF-684D-4A1F-A9FB-E830404F2CF6}" srcOrd="0" destOrd="0" presId="urn:microsoft.com/office/officeart/2005/8/layout/orgChart1"/>
    <dgm:cxn modelId="{FA759706-2C93-430B-B292-62D8B04C248C}" type="presParOf" srcId="{BEE9ECCF-684D-4A1F-A9FB-E830404F2CF6}" destId="{0FE859EA-A043-433F-9D45-AA72E3582076}" srcOrd="0" destOrd="0" presId="urn:microsoft.com/office/officeart/2005/8/layout/orgChart1"/>
    <dgm:cxn modelId="{582CDAE9-B2D6-4439-8696-CA0EFF829637}" type="presParOf" srcId="{BEE9ECCF-684D-4A1F-A9FB-E830404F2CF6}" destId="{E08F6ACE-EEE9-44CE-A644-3255C60C4EBA}" srcOrd="1" destOrd="0" presId="urn:microsoft.com/office/officeart/2005/8/layout/orgChart1"/>
    <dgm:cxn modelId="{43DF9750-BE67-4BFE-B1C0-328E9F971663}" type="presParOf" srcId="{8D42744D-8DA2-4725-8CB4-9D3904CCA1D5}" destId="{881F3FEC-03F1-42D4-8656-B5FBF60F8418}" srcOrd="1" destOrd="0" presId="urn:microsoft.com/office/officeart/2005/8/layout/orgChart1"/>
    <dgm:cxn modelId="{C93A8333-448A-45DC-A1AD-94428126CC37}" type="presParOf" srcId="{8D42744D-8DA2-4725-8CB4-9D3904CCA1D5}" destId="{82777277-871D-4029-8742-D299BBFE3415}" srcOrd="2" destOrd="0" presId="urn:microsoft.com/office/officeart/2005/8/layout/orgChart1"/>
    <dgm:cxn modelId="{E29D381A-4DDA-4656-A8A7-AA0E6492CF55}" type="presParOf" srcId="{BD549C44-6F2C-4F3A-991C-D95384441AF8}" destId="{3339DF16-6862-44AB-9E09-CBD0DE121DE2}" srcOrd="2" destOrd="0" presId="urn:microsoft.com/office/officeart/2005/8/layout/orgChart1"/>
    <dgm:cxn modelId="{A1B3D266-0DC5-4538-813B-63FDC353AAB7}" type="presParOf" srcId="{BD549C44-6F2C-4F3A-991C-D95384441AF8}" destId="{68618FC1-38A0-4346-8EB8-9CDE0954E419}" srcOrd="3" destOrd="0" presId="urn:microsoft.com/office/officeart/2005/8/layout/orgChart1"/>
    <dgm:cxn modelId="{45638045-13EA-4A5B-BC2B-68E92BCA1810}" type="presParOf" srcId="{68618FC1-38A0-4346-8EB8-9CDE0954E419}" destId="{5EF8F8F7-13C7-4F63-B371-C234FD78C733}" srcOrd="0" destOrd="0" presId="urn:microsoft.com/office/officeart/2005/8/layout/orgChart1"/>
    <dgm:cxn modelId="{262543CC-EF6C-47A6-BB89-41172A9A9B17}" type="presParOf" srcId="{5EF8F8F7-13C7-4F63-B371-C234FD78C733}" destId="{63F72EA8-9F3E-4E63-A48D-41E751309C7C}" srcOrd="0" destOrd="0" presId="urn:microsoft.com/office/officeart/2005/8/layout/orgChart1"/>
    <dgm:cxn modelId="{C0AE6088-7CD9-40A8-9121-C2AFAC508614}" type="presParOf" srcId="{5EF8F8F7-13C7-4F63-B371-C234FD78C733}" destId="{F76CDFFA-43BF-4DD8-9EB4-17CFE8A65DA2}" srcOrd="1" destOrd="0" presId="urn:microsoft.com/office/officeart/2005/8/layout/orgChart1"/>
    <dgm:cxn modelId="{526E7C91-3213-46A8-8D03-CBAEA91AE570}" type="presParOf" srcId="{68618FC1-38A0-4346-8EB8-9CDE0954E419}" destId="{301E2CC2-909D-483F-8A0D-EC71A7B706F4}" srcOrd="1" destOrd="0" presId="urn:microsoft.com/office/officeart/2005/8/layout/orgChart1"/>
    <dgm:cxn modelId="{08815196-1E6B-4DA4-B120-2457CAF5323E}" type="presParOf" srcId="{68618FC1-38A0-4346-8EB8-9CDE0954E419}" destId="{B44C295A-B16E-4494-AC6F-C32B393A0704}" srcOrd="2" destOrd="0" presId="urn:microsoft.com/office/officeart/2005/8/layout/orgChart1"/>
    <dgm:cxn modelId="{203E0D68-9461-4ACE-901F-0014FBF8217C}" type="presParOf" srcId="{0A49B9AD-6582-41E2-82BF-2A94B3A2DC01}" destId="{49DCD4A4-65BC-4065-987B-D7A771819BA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FE659-C441-4D57-8847-DE1753CC09EA}">
      <dsp:nvSpPr>
        <dsp:cNvPr id="0" name=""/>
        <dsp:cNvSpPr/>
      </dsp:nvSpPr>
      <dsp:spPr>
        <a:xfrm>
          <a:off x="3142309" y="501"/>
          <a:ext cx="1843380" cy="58654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Eutrophication</a:t>
          </a:r>
        </a:p>
      </dsp:txBody>
      <dsp:txXfrm>
        <a:off x="3159488" y="17680"/>
        <a:ext cx="1809022" cy="552187"/>
      </dsp:txXfrm>
    </dsp:sp>
    <dsp:sp modelId="{B54191EC-E81B-42F6-98CD-BF8087F03D3E}">
      <dsp:nvSpPr>
        <dsp:cNvPr id="0" name=""/>
        <dsp:cNvSpPr/>
      </dsp:nvSpPr>
      <dsp:spPr>
        <a:xfrm rot="5400000">
          <a:off x="3954022" y="601710"/>
          <a:ext cx="219954" cy="26394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3984816" y="623705"/>
        <a:ext cx="158367" cy="153968"/>
      </dsp:txXfrm>
    </dsp:sp>
    <dsp:sp modelId="{75AF9F7D-D24A-42F6-8417-286EB2823034}">
      <dsp:nvSpPr>
        <dsp:cNvPr id="0" name=""/>
        <dsp:cNvSpPr/>
      </dsp:nvSpPr>
      <dsp:spPr>
        <a:xfrm>
          <a:off x="3142309" y="880320"/>
          <a:ext cx="1843380" cy="586545"/>
        </a:xfrm>
        <a:prstGeom prst="roundRect">
          <a:avLst>
            <a:gd name="adj" fmla="val 1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Algal Bloom</a:t>
          </a:r>
          <a:endParaRPr lang="en-US" sz="1800" kern="1200" dirty="0"/>
        </a:p>
      </dsp:txBody>
      <dsp:txXfrm>
        <a:off x="3159488" y="897499"/>
        <a:ext cx="1809022" cy="552187"/>
      </dsp:txXfrm>
    </dsp:sp>
    <dsp:sp modelId="{B166075D-7D71-4C7B-A2FC-B34C192B8D09}">
      <dsp:nvSpPr>
        <dsp:cNvPr id="0" name=""/>
        <dsp:cNvSpPr/>
      </dsp:nvSpPr>
      <dsp:spPr>
        <a:xfrm rot="5400000">
          <a:off x="3954022" y="1481529"/>
          <a:ext cx="219954" cy="263945"/>
        </a:xfrm>
        <a:prstGeom prst="rightArrow">
          <a:avLst>
            <a:gd name="adj1" fmla="val 60000"/>
            <a:gd name="adj2" fmla="val 50000"/>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3984816" y="1503524"/>
        <a:ext cx="158367" cy="153968"/>
      </dsp:txXfrm>
    </dsp:sp>
    <dsp:sp modelId="{6C36C7C0-A52A-4B7B-ACD3-431E52B0D5B9}">
      <dsp:nvSpPr>
        <dsp:cNvPr id="0" name=""/>
        <dsp:cNvSpPr/>
      </dsp:nvSpPr>
      <dsp:spPr>
        <a:xfrm>
          <a:off x="3142309" y="1760139"/>
          <a:ext cx="1843380" cy="586545"/>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Light Blocking</a:t>
          </a:r>
        </a:p>
      </dsp:txBody>
      <dsp:txXfrm>
        <a:off x="3159488" y="1777318"/>
        <a:ext cx="1809022" cy="552187"/>
      </dsp:txXfrm>
    </dsp:sp>
    <dsp:sp modelId="{6C92904A-50FC-4723-B883-6BA6B3536472}">
      <dsp:nvSpPr>
        <dsp:cNvPr id="0" name=""/>
        <dsp:cNvSpPr/>
      </dsp:nvSpPr>
      <dsp:spPr>
        <a:xfrm rot="5400000">
          <a:off x="3954022" y="2361348"/>
          <a:ext cx="219954" cy="263945"/>
        </a:xfrm>
        <a:prstGeom prst="rightArrow">
          <a:avLst>
            <a:gd name="adj1" fmla="val 60000"/>
            <a:gd name="adj2" fmla="val 50000"/>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3984816" y="2383343"/>
        <a:ext cx="158367" cy="153968"/>
      </dsp:txXfrm>
    </dsp:sp>
    <dsp:sp modelId="{C4608F54-95AD-4A6C-AD67-8067DF96D198}">
      <dsp:nvSpPr>
        <dsp:cNvPr id="0" name=""/>
        <dsp:cNvSpPr/>
      </dsp:nvSpPr>
      <dsp:spPr>
        <a:xfrm>
          <a:off x="3142309" y="2639957"/>
          <a:ext cx="1843380" cy="586545"/>
        </a:xfrm>
        <a:prstGeom prst="roundRect">
          <a:avLst>
            <a:gd name="adj" fmla="val 1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Death &amp; Decay</a:t>
          </a:r>
        </a:p>
      </dsp:txBody>
      <dsp:txXfrm>
        <a:off x="3159488" y="2657136"/>
        <a:ext cx="1809022" cy="552187"/>
      </dsp:txXfrm>
    </dsp:sp>
    <dsp:sp modelId="{4FDBE288-C89E-4069-8E0C-5C00EF36FF04}">
      <dsp:nvSpPr>
        <dsp:cNvPr id="0" name=""/>
        <dsp:cNvSpPr/>
      </dsp:nvSpPr>
      <dsp:spPr>
        <a:xfrm rot="5400000">
          <a:off x="3954022" y="3241167"/>
          <a:ext cx="219954" cy="263945"/>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3984816" y="3263162"/>
        <a:ext cx="158367" cy="153968"/>
      </dsp:txXfrm>
    </dsp:sp>
    <dsp:sp modelId="{61A1DA89-6F17-45B6-8C9B-3B2F6B451C8C}">
      <dsp:nvSpPr>
        <dsp:cNvPr id="0" name=""/>
        <dsp:cNvSpPr/>
      </dsp:nvSpPr>
      <dsp:spPr>
        <a:xfrm>
          <a:off x="3142309" y="3519776"/>
          <a:ext cx="1843380" cy="586545"/>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Oxygen Depletion</a:t>
          </a:r>
        </a:p>
      </dsp:txBody>
      <dsp:txXfrm>
        <a:off x="3159488" y="3536955"/>
        <a:ext cx="1809022" cy="5521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A26A6A-0EF5-4F7A-95BE-44E531178FB9}">
      <dsp:nvSpPr>
        <dsp:cNvPr id="0" name=""/>
        <dsp:cNvSpPr/>
      </dsp:nvSpPr>
      <dsp:spPr>
        <a:xfrm>
          <a:off x="5336045" y="4112485"/>
          <a:ext cx="2987599" cy="1935287"/>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114300" lvl="1" indent="-114300" algn="just" defTabSz="577850">
            <a:lnSpc>
              <a:spcPct val="90000"/>
            </a:lnSpc>
            <a:spcBef>
              <a:spcPct val="0"/>
            </a:spcBef>
            <a:spcAft>
              <a:spcPct val="15000"/>
            </a:spcAft>
            <a:buChar char="•"/>
          </a:pPr>
          <a:r>
            <a:rPr lang="en-US" sz="1300" kern="1200" dirty="0"/>
            <a:t>      Nutrients stored in the bottom sediments may continue to "feed" the cycle for years, a challenge known as internal loading.</a:t>
          </a:r>
        </a:p>
      </dsp:txBody>
      <dsp:txXfrm>
        <a:off x="6274837" y="4638819"/>
        <a:ext cx="2006295" cy="1366441"/>
      </dsp:txXfrm>
    </dsp:sp>
    <dsp:sp modelId="{FE7E8985-3B21-4A59-A0A7-BB3144FD8942}">
      <dsp:nvSpPr>
        <dsp:cNvPr id="0" name=""/>
        <dsp:cNvSpPr/>
      </dsp:nvSpPr>
      <dsp:spPr>
        <a:xfrm>
          <a:off x="5336045" y="0"/>
          <a:ext cx="2987599" cy="193528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114300" lvl="1" indent="-114300" algn="l" defTabSz="577850">
            <a:lnSpc>
              <a:spcPct val="90000"/>
            </a:lnSpc>
            <a:spcBef>
              <a:spcPct val="0"/>
            </a:spcBef>
            <a:spcAft>
              <a:spcPct val="15000"/>
            </a:spcAft>
            <a:buChar char="•"/>
          </a:pPr>
          <a:r>
            <a:rPr lang="en-US" sz="1300" b="0" kern="1200" dirty="0"/>
            <a:t>These mechanisms make the turbid condition highly stable and difficult to reverse, even if the original nutrient inputs (from farms or factories)  .are significantly reduced.</a:t>
          </a:r>
        </a:p>
      </dsp:txBody>
      <dsp:txXfrm>
        <a:off x="6274837" y="42512"/>
        <a:ext cx="2006295" cy="1366441"/>
      </dsp:txXfrm>
    </dsp:sp>
    <dsp:sp modelId="{8E241745-BA24-48A5-AD51-8C961695F128}">
      <dsp:nvSpPr>
        <dsp:cNvPr id="0" name=""/>
        <dsp:cNvSpPr/>
      </dsp:nvSpPr>
      <dsp:spPr>
        <a:xfrm>
          <a:off x="461540" y="0"/>
          <a:ext cx="2987599" cy="193528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114300" lvl="1" indent="-114300" algn="l" defTabSz="577850">
            <a:lnSpc>
              <a:spcPct val="90000"/>
            </a:lnSpc>
            <a:spcBef>
              <a:spcPct val="0"/>
            </a:spcBef>
            <a:spcAft>
              <a:spcPct val="15000"/>
            </a:spcAft>
            <a:buChar char="•"/>
          </a:pPr>
          <a:r>
            <a:rPr lang="en-US" sz="1300" kern="1200" dirty="0"/>
            <a:t>Once a system has "flipped" into a degraded state, it develops feedback loops that work to keep it there.</a:t>
          </a:r>
        </a:p>
      </dsp:txBody>
      <dsp:txXfrm>
        <a:off x="504052" y="42512"/>
        <a:ext cx="2006295" cy="1366441"/>
      </dsp:txXfrm>
    </dsp:sp>
    <dsp:sp modelId="{C390052D-9354-414D-922A-EB9A872DA086}">
      <dsp:nvSpPr>
        <dsp:cNvPr id="0" name=""/>
        <dsp:cNvSpPr/>
      </dsp:nvSpPr>
      <dsp:spPr>
        <a:xfrm>
          <a:off x="1713429" y="344723"/>
          <a:ext cx="2618685" cy="2618685"/>
        </a:xfrm>
        <a:prstGeom prst="pieWedg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Self-reinforcement</a:t>
          </a:r>
        </a:p>
      </dsp:txBody>
      <dsp:txXfrm>
        <a:off x="2480424" y="1111718"/>
        <a:ext cx="1851690" cy="1851690"/>
      </dsp:txXfrm>
    </dsp:sp>
    <dsp:sp modelId="{E5D06146-E41D-4298-AFC5-A828938B94A0}">
      <dsp:nvSpPr>
        <dsp:cNvPr id="0" name=""/>
        <dsp:cNvSpPr/>
      </dsp:nvSpPr>
      <dsp:spPr>
        <a:xfrm rot="5400000">
          <a:off x="4453070" y="344723"/>
          <a:ext cx="2618685" cy="2618685"/>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Resilience</a:t>
          </a:r>
        </a:p>
      </dsp:txBody>
      <dsp:txXfrm rot="-5400000">
        <a:off x="4453070" y="1111718"/>
        <a:ext cx="1851690" cy="1851690"/>
      </dsp:txXfrm>
    </dsp:sp>
    <dsp:sp modelId="{0130BD04-66C5-41C8-A592-52B18BE3648F}">
      <dsp:nvSpPr>
        <dsp:cNvPr id="0" name=""/>
        <dsp:cNvSpPr/>
      </dsp:nvSpPr>
      <dsp:spPr>
        <a:xfrm rot="10800000">
          <a:off x="4453070" y="3084364"/>
          <a:ext cx="2618685" cy="2618685"/>
        </a:xfrm>
        <a:prstGeom prst="pieWedg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Legacy effects</a:t>
          </a:r>
        </a:p>
      </dsp:txBody>
      <dsp:txXfrm rot="10800000">
        <a:off x="4453070" y="3084364"/>
        <a:ext cx="1851690" cy="1851690"/>
      </dsp:txXfrm>
    </dsp:sp>
    <dsp:sp modelId="{A17B22A6-903F-44A3-976E-9AEB44955F27}">
      <dsp:nvSpPr>
        <dsp:cNvPr id="0" name=""/>
        <dsp:cNvSpPr/>
      </dsp:nvSpPr>
      <dsp:spPr>
        <a:xfrm rot="16200000">
          <a:off x="1713429" y="3084364"/>
          <a:ext cx="2618685" cy="2618685"/>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No recovery</a:t>
          </a:r>
        </a:p>
      </dsp:txBody>
      <dsp:txXfrm rot="5400000">
        <a:off x="2480424" y="3084364"/>
        <a:ext cx="1851690" cy="1851690"/>
      </dsp:txXfrm>
    </dsp:sp>
    <dsp:sp modelId="{ED89CEAB-15B8-436F-9100-091B1A5D9C59}">
      <dsp:nvSpPr>
        <dsp:cNvPr id="0" name=""/>
        <dsp:cNvSpPr/>
      </dsp:nvSpPr>
      <dsp:spPr>
        <a:xfrm>
          <a:off x="3940521" y="2479586"/>
          <a:ext cx="904142" cy="786210"/>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F0E4AF-9BF7-4CB1-9B25-43F2A8019EA6}">
      <dsp:nvSpPr>
        <dsp:cNvPr id="0" name=""/>
        <dsp:cNvSpPr/>
      </dsp:nvSpPr>
      <dsp:spPr>
        <a:xfrm rot="10800000">
          <a:off x="3940521" y="2781975"/>
          <a:ext cx="904142" cy="786210"/>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9DF16-6862-44AB-9E09-CBD0DE121DE2}">
      <dsp:nvSpPr>
        <dsp:cNvPr id="0" name=""/>
        <dsp:cNvSpPr/>
      </dsp:nvSpPr>
      <dsp:spPr>
        <a:xfrm>
          <a:off x="9278949" y="3152793"/>
          <a:ext cx="1591474" cy="552412"/>
        </a:xfrm>
        <a:custGeom>
          <a:avLst/>
          <a:gdLst/>
          <a:ahLst/>
          <a:cxnLst/>
          <a:rect l="0" t="0" r="0" b="0"/>
          <a:pathLst>
            <a:path>
              <a:moveTo>
                <a:pt x="0" y="0"/>
              </a:moveTo>
              <a:lnTo>
                <a:pt x="0" y="276206"/>
              </a:lnTo>
              <a:lnTo>
                <a:pt x="1591474" y="276206"/>
              </a:lnTo>
              <a:lnTo>
                <a:pt x="1591474" y="55241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5FB3E3-0620-435E-ABE9-F08ECD6A0174}">
      <dsp:nvSpPr>
        <dsp:cNvPr id="0" name=""/>
        <dsp:cNvSpPr/>
      </dsp:nvSpPr>
      <dsp:spPr>
        <a:xfrm>
          <a:off x="7687474" y="3152793"/>
          <a:ext cx="1591474" cy="552412"/>
        </a:xfrm>
        <a:custGeom>
          <a:avLst/>
          <a:gdLst/>
          <a:ahLst/>
          <a:cxnLst/>
          <a:rect l="0" t="0" r="0" b="0"/>
          <a:pathLst>
            <a:path>
              <a:moveTo>
                <a:pt x="1591474" y="0"/>
              </a:moveTo>
              <a:lnTo>
                <a:pt x="1591474" y="276206"/>
              </a:lnTo>
              <a:lnTo>
                <a:pt x="0" y="276206"/>
              </a:lnTo>
              <a:lnTo>
                <a:pt x="0" y="55241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7BD288-0798-4AD1-B406-B7FCE2E13DBB}">
      <dsp:nvSpPr>
        <dsp:cNvPr id="0" name=""/>
        <dsp:cNvSpPr/>
      </dsp:nvSpPr>
      <dsp:spPr>
        <a:xfrm>
          <a:off x="2913050" y="3152793"/>
          <a:ext cx="1591474" cy="552412"/>
        </a:xfrm>
        <a:custGeom>
          <a:avLst/>
          <a:gdLst/>
          <a:ahLst/>
          <a:cxnLst/>
          <a:rect l="0" t="0" r="0" b="0"/>
          <a:pathLst>
            <a:path>
              <a:moveTo>
                <a:pt x="0" y="0"/>
              </a:moveTo>
              <a:lnTo>
                <a:pt x="0" y="276206"/>
              </a:lnTo>
              <a:lnTo>
                <a:pt x="1591474" y="276206"/>
              </a:lnTo>
              <a:lnTo>
                <a:pt x="1591474" y="55241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825113-BB91-4C3A-AB29-F98BB3CCA982}">
      <dsp:nvSpPr>
        <dsp:cNvPr id="0" name=""/>
        <dsp:cNvSpPr/>
      </dsp:nvSpPr>
      <dsp:spPr>
        <a:xfrm>
          <a:off x="1321575" y="3152793"/>
          <a:ext cx="1591474" cy="552412"/>
        </a:xfrm>
        <a:custGeom>
          <a:avLst/>
          <a:gdLst/>
          <a:ahLst/>
          <a:cxnLst/>
          <a:rect l="0" t="0" r="0" b="0"/>
          <a:pathLst>
            <a:path>
              <a:moveTo>
                <a:pt x="1591474" y="0"/>
              </a:moveTo>
              <a:lnTo>
                <a:pt x="1591474" y="276206"/>
              </a:lnTo>
              <a:lnTo>
                <a:pt x="0" y="276206"/>
              </a:lnTo>
              <a:lnTo>
                <a:pt x="0" y="55241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6198CC-7F88-43D5-A610-23FF1E8ABA66}">
      <dsp:nvSpPr>
        <dsp:cNvPr id="0" name=""/>
        <dsp:cNvSpPr/>
      </dsp:nvSpPr>
      <dsp:spPr>
        <a:xfrm>
          <a:off x="1597781" y="1837524"/>
          <a:ext cx="2630537" cy="13152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Direct Cost</a:t>
          </a:r>
        </a:p>
      </dsp:txBody>
      <dsp:txXfrm>
        <a:off x="1597781" y="1837524"/>
        <a:ext cx="2630537" cy="1315268"/>
      </dsp:txXfrm>
    </dsp:sp>
    <dsp:sp modelId="{F36E660C-E1A1-4E1D-A42C-C99FF15CDC8F}">
      <dsp:nvSpPr>
        <dsp:cNvPr id="0" name=""/>
        <dsp:cNvSpPr/>
      </dsp:nvSpPr>
      <dsp:spPr>
        <a:xfrm>
          <a:off x="6306" y="3705205"/>
          <a:ext cx="2630537" cy="13152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Advanced Water Treatment</a:t>
          </a:r>
        </a:p>
      </dsp:txBody>
      <dsp:txXfrm>
        <a:off x="6306" y="3705205"/>
        <a:ext cx="2630537" cy="1315268"/>
      </dsp:txXfrm>
    </dsp:sp>
    <dsp:sp modelId="{E7BB97E5-A003-4CBE-AF1D-B4901C28FCDE}">
      <dsp:nvSpPr>
        <dsp:cNvPr id="0" name=""/>
        <dsp:cNvSpPr/>
      </dsp:nvSpPr>
      <dsp:spPr>
        <a:xfrm>
          <a:off x="3189256" y="3705205"/>
          <a:ext cx="2630537" cy="13152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a:t>Infrastructure damage</a:t>
          </a:r>
          <a:endParaRPr lang="en-US" sz="3000" kern="1200" dirty="0"/>
        </a:p>
      </dsp:txBody>
      <dsp:txXfrm>
        <a:off x="3189256" y="3705205"/>
        <a:ext cx="2630537" cy="1315268"/>
      </dsp:txXfrm>
    </dsp:sp>
    <dsp:sp modelId="{6079B0ED-F725-4D93-8491-136BBAAB1B4B}">
      <dsp:nvSpPr>
        <dsp:cNvPr id="0" name=""/>
        <dsp:cNvSpPr/>
      </dsp:nvSpPr>
      <dsp:spPr>
        <a:xfrm>
          <a:off x="7963681" y="1837524"/>
          <a:ext cx="2630537" cy="13152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Indirect Costs</a:t>
          </a:r>
        </a:p>
      </dsp:txBody>
      <dsp:txXfrm>
        <a:off x="7963681" y="1837524"/>
        <a:ext cx="2630537" cy="1315268"/>
      </dsp:txXfrm>
    </dsp:sp>
    <dsp:sp modelId="{0FE859EA-A043-433F-9D45-AA72E3582076}">
      <dsp:nvSpPr>
        <dsp:cNvPr id="0" name=""/>
        <dsp:cNvSpPr/>
      </dsp:nvSpPr>
      <dsp:spPr>
        <a:xfrm>
          <a:off x="6372206" y="3705205"/>
          <a:ext cx="2630537" cy="13152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Loss of Wetland function</a:t>
          </a:r>
        </a:p>
      </dsp:txBody>
      <dsp:txXfrm>
        <a:off x="6372206" y="3705205"/>
        <a:ext cx="2630537" cy="1315268"/>
      </dsp:txXfrm>
    </dsp:sp>
    <dsp:sp modelId="{63F72EA8-9F3E-4E63-A48D-41E751309C7C}">
      <dsp:nvSpPr>
        <dsp:cNvPr id="0" name=""/>
        <dsp:cNvSpPr/>
      </dsp:nvSpPr>
      <dsp:spPr>
        <a:xfrm>
          <a:off x="9555156" y="3705205"/>
          <a:ext cx="2630537" cy="13152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Coral reefs</a:t>
          </a:r>
        </a:p>
      </dsp:txBody>
      <dsp:txXfrm>
        <a:off x="9555156" y="3705205"/>
        <a:ext cx="2630537" cy="13152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3889E8-306A-4C07-9804-CC27B2E6F05C}" type="datetimeFigureOut">
              <a:rPr lang="en-US" smtClean="0"/>
              <a:t>7/6/2026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D47C1A-CA66-4402-90F4-6302FD635D81}" type="slidenum">
              <a:rPr lang="en-US" smtClean="0"/>
              <a:t>‹#›</a:t>
            </a:fld>
            <a:endParaRPr lang="en-US"/>
          </a:p>
        </p:txBody>
      </p:sp>
    </p:spTree>
    <p:extLst>
      <p:ext uri="{BB962C8B-B14F-4D97-AF65-F5344CB8AC3E}">
        <p14:creationId xmlns:p14="http://schemas.microsoft.com/office/powerpoint/2010/main" val="3030508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1</a:t>
            </a:fld>
            <a:endParaRPr lang="en-US"/>
          </a:p>
        </p:txBody>
      </p:sp>
    </p:spTree>
    <p:extLst>
      <p:ext uri="{BB962C8B-B14F-4D97-AF65-F5344CB8AC3E}">
        <p14:creationId xmlns:p14="http://schemas.microsoft.com/office/powerpoint/2010/main" val="3817874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3</a:t>
            </a:fld>
            <a:endParaRPr lang="en-US"/>
          </a:p>
        </p:txBody>
      </p:sp>
    </p:spTree>
    <p:extLst>
      <p:ext uri="{BB962C8B-B14F-4D97-AF65-F5344CB8AC3E}">
        <p14:creationId xmlns:p14="http://schemas.microsoft.com/office/powerpoint/2010/main" val="968527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6</a:t>
            </a:fld>
            <a:endParaRPr lang="en-US"/>
          </a:p>
        </p:txBody>
      </p:sp>
    </p:spTree>
    <p:extLst>
      <p:ext uri="{BB962C8B-B14F-4D97-AF65-F5344CB8AC3E}">
        <p14:creationId xmlns:p14="http://schemas.microsoft.com/office/powerpoint/2010/main" val="1163320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7</a:t>
            </a:fld>
            <a:endParaRPr lang="en-US"/>
          </a:p>
        </p:txBody>
      </p:sp>
    </p:spTree>
    <p:extLst>
      <p:ext uri="{BB962C8B-B14F-4D97-AF65-F5344CB8AC3E}">
        <p14:creationId xmlns:p14="http://schemas.microsoft.com/office/powerpoint/2010/main" val="786461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8</a:t>
            </a:fld>
            <a:endParaRPr lang="en-US"/>
          </a:p>
        </p:txBody>
      </p:sp>
    </p:spTree>
    <p:extLst>
      <p:ext uri="{BB962C8B-B14F-4D97-AF65-F5344CB8AC3E}">
        <p14:creationId xmlns:p14="http://schemas.microsoft.com/office/powerpoint/2010/main" val="987728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11</a:t>
            </a:fld>
            <a:endParaRPr lang="en-US"/>
          </a:p>
        </p:txBody>
      </p:sp>
    </p:spTree>
    <p:extLst>
      <p:ext uri="{BB962C8B-B14F-4D97-AF65-F5344CB8AC3E}">
        <p14:creationId xmlns:p14="http://schemas.microsoft.com/office/powerpoint/2010/main" val="1331663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19</a:t>
            </a:fld>
            <a:endParaRPr lang="en-US"/>
          </a:p>
        </p:txBody>
      </p:sp>
    </p:spTree>
    <p:extLst>
      <p:ext uri="{BB962C8B-B14F-4D97-AF65-F5344CB8AC3E}">
        <p14:creationId xmlns:p14="http://schemas.microsoft.com/office/powerpoint/2010/main" val="2252452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20</a:t>
            </a:fld>
            <a:endParaRPr lang="en-US"/>
          </a:p>
        </p:txBody>
      </p:sp>
    </p:spTree>
    <p:extLst>
      <p:ext uri="{BB962C8B-B14F-4D97-AF65-F5344CB8AC3E}">
        <p14:creationId xmlns:p14="http://schemas.microsoft.com/office/powerpoint/2010/main" val="4173557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23</a:t>
            </a:fld>
            <a:endParaRPr lang="en-US"/>
          </a:p>
        </p:txBody>
      </p:sp>
    </p:spTree>
    <p:extLst>
      <p:ext uri="{BB962C8B-B14F-4D97-AF65-F5344CB8AC3E}">
        <p14:creationId xmlns:p14="http://schemas.microsoft.com/office/powerpoint/2010/main" val="3161548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26</a:t>
            </a:fld>
            <a:endParaRPr lang="en-US"/>
          </a:p>
        </p:txBody>
      </p:sp>
    </p:spTree>
    <p:extLst>
      <p:ext uri="{BB962C8B-B14F-4D97-AF65-F5344CB8AC3E}">
        <p14:creationId xmlns:p14="http://schemas.microsoft.com/office/powerpoint/2010/main" val="2350818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"Political Geometry" of Economic Loss</a:t>
            </a:r>
            <a:endParaRPr lang="en-US" b="0" dirty="0"/>
          </a:p>
          <a:p>
            <a:r>
              <a:rPr lang="en-US" b="1" dirty="0" err="1"/>
              <a:t>Externalisation</a:t>
            </a:r>
            <a:r>
              <a:rPr lang="en-US" b="1" dirty="0"/>
              <a:t> of Costs:</a:t>
            </a:r>
            <a:r>
              <a:rPr lang="en-US" dirty="0"/>
              <a:t> Degradation often allows powerful economic actors to capture private profits while </a:t>
            </a:r>
            <a:r>
              <a:rPr lang="en-US" dirty="0" err="1"/>
              <a:t>externalising</a:t>
            </a:r>
            <a:r>
              <a:rPr lang="en-US" dirty="0"/>
              <a:t> environmental costs onto shared water resources.</a:t>
            </a:r>
          </a:p>
          <a:p>
            <a:r>
              <a:rPr lang="en-US" b="1" dirty="0"/>
              <a:t>Who Pays?</a:t>
            </a:r>
            <a:r>
              <a:rPr lang="en-US" dirty="0"/>
              <a:t> These economic burdens are eventually </a:t>
            </a:r>
            <a:r>
              <a:rPr lang="en-US" dirty="0" err="1"/>
              <a:t>socialised</a:t>
            </a:r>
            <a:r>
              <a:rPr lang="en-US" dirty="0"/>
              <a:t>. While urban areas may buffer costs through technology, low-income and subsistence-dependent communities bear the brunt of the loss through ruined livelihoods and diminished food security without any compensation.</a:t>
            </a:r>
          </a:p>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27</a:t>
            </a:fld>
            <a:endParaRPr lang="en-US"/>
          </a:p>
        </p:txBody>
      </p:sp>
    </p:spTree>
    <p:extLst>
      <p:ext uri="{BB962C8B-B14F-4D97-AF65-F5344CB8AC3E}">
        <p14:creationId xmlns:p14="http://schemas.microsoft.com/office/powerpoint/2010/main" val="3523200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28</a:t>
            </a:fld>
            <a:endParaRPr lang="en-US"/>
          </a:p>
        </p:txBody>
      </p:sp>
    </p:spTree>
    <p:extLst>
      <p:ext uri="{BB962C8B-B14F-4D97-AF65-F5344CB8AC3E}">
        <p14:creationId xmlns:p14="http://schemas.microsoft.com/office/powerpoint/2010/main" val="2424497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D47C1A-CA66-4402-90F4-6302FD635D81}" type="slidenum">
              <a:rPr lang="en-US" smtClean="0"/>
              <a:t>30</a:t>
            </a:fld>
            <a:endParaRPr lang="en-US"/>
          </a:p>
        </p:txBody>
      </p:sp>
    </p:spTree>
    <p:extLst>
      <p:ext uri="{BB962C8B-B14F-4D97-AF65-F5344CB8AC3E}">
        <p14:creationId xmlns:p14="http://schemas.microsoft.com/office/powerpoint/2010/main" val="2156108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4F0DB-E13A-B5B4-AEC4-AE91BBA562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073AE6-B1B6-8FF4-B259-47894151A1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B6AE6A-B581-573E-9B7D-EF12DC112F21}"/>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5" name="Footer Placeholder 4">
            <a:extLst>
              <a:ext uri="{FF2B5EF4-FFF2-40B4-BE49-F238E27FC236}">
                <a16:creationId xmlns:a16="http://schemas.microsoft.com/office/drawing/2014/main" id="{F448FB9B-FC17-7A38-290E-194C45C553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3D28B1-62BD-7980-D3F3-85B316EBEA5D}"/>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3980592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29C7E-2F1A-B7BF-3C53-13E5CFD0D4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8DB6E-F7F9-D0D8-3128-42F500FCF7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888051-E4A7-9547-4217-8135AF025B1C}"/>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5" name="Footer Placeholder 4">
            <a:extLst>
              <a:ext uri="{FF2B5EF4-FFF2-40B4-BE49-F238E27FC236}">
                <a16:creationId xmlns:a16="http://schemas.microsoft.com/office/drawing/2014/main" id="{CF76C667-B481-A437-C244-94EC4E91BB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646838-3B0B-B392-402B-9DD59E8F32B8}"/>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1123671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1B4F-574A-4F61-6E9F-C0A88B5698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92A841-8215-09F7-A6B6-8CDF8588A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90F46-C021-E7A1-B772-CE9DD73433AD}"/>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5" name="Footer Placeholder 4">
            <a:extLst>
              <a:ext uri="{FF2B5EF4-FFF2-40B4-BE49-F238E27FC236}">
                <a16:creationId xmlns:a16="http://schemas.microsoft.com/office/drawing/2014/main" id="{3C848FBD-0035-E26B-B4CE-A577CFDA4A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1CEC2-5C01-52C0-D60C-D3848881C1B3}"/>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3386594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E2A60-662A-5D40-FD26-74898745DA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DD65B8-6708-9A91-2747-7F41E17E5C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549CD6-820E-92F3-BF8D-47BB4FE103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B96AEC-1F0D-7F51-D333-7723AFFF3568}"/>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6" name="Footer Placeholder 5">
            <a:extLst>
              <a:ext uri="{FF2B5EF4-FFF2-40B4-BE49-F238E27FC236}">
                <a16:creationId xmlns:a16="http://schemas.microsoft.com/office/drawing/2014/main" id="{3040DB28-D981-6F03-CF37-AF646E67C2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A26953-A245-A7F1-97A2-0F10471DF77A}"/>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2866977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6C12-564D-6DA4-9283-BF8753EBEF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8E6B05-35DF-1143-AF39-F681D146BF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DDA6A4-BC76-53A6-AEF1-F25DED056B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893B38-BA8B-484C-CC2D-3FA25FC85A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BBDDE9-BF58-5D71-FA86-A2C49B8BD2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FF4E22-D690-9F98-503F-7A43C4166A82}"/>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8" name="Footer Placeholder 7">
            <a:extLst>
              <a:ext uri="{FF2B5EF4-FFF2-40B4-BE49-F238E27FC236}">
                <a16:creationId xmlns:a16="http://schemas.microsoft.com/office/drawing/2014/main" id="{DD200A72-CF96-CBF8-2AA3-F4D0F55FCA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BC70DF-81CB-769C-2A7C-6410BE3E8271}"/>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271496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E285-055A-3AD9-7E04-C4D7878EF7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12112E-315C-DDAE-E9FC-C2CC09C4BD3B}"/>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4" name="Footer Placeholder 3">
            <a:extLst>
              <a:ext uri="{FF2B5EF4-FFF2-40B4-BE49-F238E27FC236}">
                <a16:creationId xmlns:a16="http://schemas.microsoft.com/office/drawing/2014/main" id="{D8CC1F36-8013-2F70-D26B-001DA20C08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D087D5-C571-FE56-4DF8-39386FDA2A10}"/>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3845728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F2D7AD-98D6-D9F9-F399-BAB3001EB840}"/>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3" name="Footer Placeholder 2">
            <a:extLst>
              <a:ext uri="{FF2B5EF4-FFF2-40B4-BE49-F238E27FC236}">
                <a16:creationId xmlns:a16="http://schemas.microsoft.com/office/drawing/2014/main" id="{4E2B8460-AA18-D7ED-FFBB-CC3CFF7C71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7E2421-DC4C-B564-D0E8-C68A50E3D90C}"/>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3686872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347D0-1D0F-0D2C-135C-78A993E2D6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818512-7636-40CF-C7FB-628F7D713B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941D90-0917-3024-91EB-0AD5B9820A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9B3964-16E3-45FB-FF82-DE61956E32A7}"/>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6" name="Footer Placeholder 5">
            <a:extLst>
              <a:ext uri="{FF2B5EF4-FFF2-40B4-BE49-F238E27FC236}">
                <a16:creationId xmlns:a16="http://schemas.microsoft.com/office/drawing/2014/main" id="{C41CFF27-F49C-6035-9FF8-0A6AE58ED3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15CCB5-CEB3-010B-192F-372B70AC9D7E}"/>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5820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774A4-84CA-2D52-C0CD-9D2F9D3B42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967A2A-414A-5E18-D5A3-4F1EA31DD6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636850-5F08-E3B5-EB21-D9E93AF34C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ACB75E-8E02-A76B-227C-07E145B7660C}"/>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6" name="Footer Placeholder 5">
            <a:extLst>
              <a:ext uri="{FF2B5EF4-FFF2-40B4-BE49-F238E27FC236}">
                <a16:creationId xmlns:a16="http://schemas.microsoft.com/office/drawing/2014/main" id="{13497A4A-9A10-DE22-635F-5F2A6A79AA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D8C4EF-3233-E432-A56E-FA87844D235F}"/>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2186902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37F51-9566-FE3C-D094-12773FD5CB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2AF7FD-9FB7-51C6-291D-BA6F1206EA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F4A760-79A9-7D6B-777A-EAB25278D663}"/>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5" name="Footer Placeholder 4">
            <a:extLst>
              <a:ext uri="{FF2B5EF4-FFF2-40B4-BE49-F238E27FC236}">
                <a16:creationId xmlns:a16="http://schemas.microsoft.com/office/drawing/2014/main" id="{DCAB61F6-01D3-BF9B-D82F-DAA3EEE1BB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831793-689F-BBA7-4A2E-CDF5AEE03678}"/>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1096840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C096CA-05CA-36D1-C19D-37FB0DA981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5D6ECD-7D0B-3DF8-D29C-F949C61A33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9F71E1-9CAB-EF2E-E575-92EF85E84280}"/>
              </a:ext>
            </a:extLst>
          </p:cNvPr>
          <p:cNvSpPr>
            <a:spLocks noGrp="1"/>
          </p:cNvSpPr>
          <p:nvPr>
            <p:ph type="dt" sz="half" idx="10"/>
          </p:nvPr>
        </p:nvSpPr>
        <p:spPr/>
        <p:txBody>
          <a:bodyPr/>
          <a:lstStyle/>
          <a:p>
            <a:fld id="{B78E6C5A-F9F9-4FD1-9C47-A3C8FF74926E}" type="datetimeFigureOut">
              <a:rPr lang="en-US" smtClean="0"/>
              <a:t>7/6/2026</a:t>
            </a:fld>
            <a:endParaRPr lang="en-US"/>
          </a:p>
        </p:txBody>
      </p:sp>
      <p:sp>
        <p:nvSpPr>
          <p:cNvPr id="5" name="Footer Placeholder 4">
            <a:extLst>
              <a:ext uri="{FF2B5EF4-FFF2-40B4-BE49-F238E27FC236}">
                <a16:creationId xmlns:a16="http://schemas.microsoft.com/office/drawing/2014/main" id="{76595A8E-B693-FA1E-CC65-312CAF333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FDED1D-33F1-71D2-865A-ABF34284F9B7}"/>
              </a:ext>
            </a:extLst>
          </p:cNvPr>
          <p:cNvSpPr>
            <a:spLocks noGrp="1"/>
          </p:cNvSpPr>
          <p:nvPr>
            <p:ph type="sldNum" sz="quarter" idx="12"/>
          </p:nvPr>
        </p:nvSpPr>
        <p:spPr/>
        <p:txBody>
          <a:bodyPr/>
          <a:lstStyle/>
          <a:p>
            <a:fld id="{A1587F1C-6319-4DEC-B487-190FD24EED58}" type="slidenum">
              <a:rPr lang="en-US" smtClean="0"/>
              <a:t>‹#›</a:t>
            </a:fld>
            <a:endParaRPr lang="en-US"/>
          </a:p>
        </p:txBody>
      </p:sp>
    </p:spTree>
    <p:extLst>
      <p:ext uri="{BB962C8B-B14F-4D97-AF65-F5344CB8AC3E}">
        <p14:creationId xmlns:p14="http://schemas.microsoft.com/office/powerpoint/2010/main" val="206996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9110E2-3ACB-7305-51AC-952E687EBF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5BD6DE-11DA-A1DC-5E98-20E3F5191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43465C-F5FB-22FB-4017-0A32FA9856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8E6C5A-F9F9-4FD1-9C47-A3C8FF74926E}" type="datetimeFigureOut">
              <a:rPr lang="en-US" smtClean="0"/>
              <a:t>7/6/2026</a:t>
            </a:fld>
            <a:endParaRPr lang="en-US"/>
          </a:p>
        </p:txBody>
      </p:sp>
      <p:sp>
        <p:nvSpPr>
          <p:cNvPr id="5" name="Footer Placeholder 4">
            <a:extLst>
              <a:ext uri="{FF2B5EF4-FFF2-40B4-BE49-F238E27FC236}">
                <a16:creationId xmlns:a16="http://schemas.microsoft.com/office/drawing/2014/main" id="{944C3C07-B754-2FAE-DF4F-984B333079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54FB86-26D2-6C7F-83E0-0058D1EDAC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587F1C-6319-4DEC-B487-190FD24EED58}" type="slidenum">
              <a:rPr lang="en-US" smtClean="0"/>
              <a:t>‹#›</a:t>
            </a:fld>
            <a:endParaRPr lang="en-US"/>
          </a:p>
        </p:txBody>
      </p:sp>
    </p:spTree>
    <p:extLst>
      <p:ext uri="{BB962C8B-B14F-4D97-AF65-F5344CB8AC3E}">
        <p14:creationId xmlns:p14="http://schemas.microsoft.com/office/powerpoint/2010/main" val="518568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illinois-nlrs.ncsa.illinois.edu/"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yahoo.com/news/science/articles/science-news-week-life-mars-110000563.html"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flatworldknowledge.lardbucket.org/books/sustainable-business-cases/s06-the-science-of-sustainability.html"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creativecommons.org/licenses/by-nc/3.0/" TargetMode="External"/><Relationship Id="rId4" Type="http://schemas.openxmlformats.org/officeDocument/2006/relationships/hyperlink" Target="https://curiosoanimal.blogspot.com/2010/08/delfin.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aquariummusic.com/aquatic-life-community/"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openclipart.org/detail/191766/question-guy-by-scout-191766" TargetMode="External"/><Relationship Id="rId3" Type="http://schemas.openxmlformats.org/officeDocument/2006/relationships/diagramLayout" Target="../diagrams/layout2.xml"/><Relationship Id="rId7" Type="http://schemas.openxmlformats.org/officeDocument/2006/relationships/image" Target="../media/image1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blog.geographydirections.com/2021/06/09/climate-change-worlds-lakes-are-in-hot-water-threatening-rare-wildlife/" TargetMode="External"/><Relationship Id="rId2" Type="http://schemas.openxmlformats.org/officeDocument/2006/relationships/image" Target="../media/image14.0"/><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irishtimes.com/ireland/2025/08/23/blackwater-mass-fish-kill-confirmed-as-due-to-pollution-incident/"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groundup.org.za/article/covid-19-new-regulations-get-water-and-sanitation-packs-communities/" TargetMode="External"/><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isconsinwatch.org/2023/06/gulf-dead-zone-predicted-to-be-twice-the-size-of-national-goal-again/" TargetMode="External"/><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katu.com/news/local/cyanotoxin-levels-fall-below-guidelines-but-oha-urges-vigilance-for-new-algae-blooms"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Harmful_algal_blo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flickr.com/photos/oregonstateuniversity/10352710533/" TargetMode="External"/><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ourworld.unu.edu/jp/one-fifth-of-global-farm-soil-degraded-by-salt" TargetMode="External"/><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dendroica.blogspot.com/2011/11/invasive-mussels-and-birds.htm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flickr.com/photos/boblinsdell/26265093432/"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openaccessgovernment.org/article/legacy-pollution-struggle-control-non-profit-source-pollution-climate-change/153782/"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blogs.ubc.ca/communicatingscience2014w112/2014/11/05/a-dire-future-of-coral-reefs/" TargetMode="External"/><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hilo.hawaii.edu/chancellor/stories/2015/10/15/coral-bleaching/" TargetMode="External"/><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txemapamundi.blogspot.com/2018/09/la-gran-barrera-de-coral-great-barrier.html" TargetMode="External"/><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journalistsresource.org/environment/nuclear-power-greenhouse-gases/" TargetMode="External"/><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miproximopaso.org/profile/summary/19-4042.00" TargetMode="External"/><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brownstone.org/articles/madness-in-the-law-schools/" TargetMode="External"/><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isconsinwatch.org/2023/06/gulf-dead-zone-predicted-to-be-twice-the-size-of-national-goal-again/" TargetMode="External"/><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databasin.org/maps/2812259fdc684e1d917ed93631c679a1/" TargetMode="External"/><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commons.wikimedia.org/wiki/Category:Atchafalaya_River_Basin" TargetMode="External"/><Relationship Id="rId2" Type="http://schemas.openxmlformats.org/officeDocument/2006/relationships/image" Target="../media/image39.gif"/><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medium.com/@B_Nappi/how-modern-representative-governments-are-inconsistent-with-true-democracy-6be9927b0743" TargetMode="External"/><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openaccessgovernment.org/article/protecting-submarine-cables-enhanced-connectivity-subsea/155612/" TargetMode="External"/><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pixnio.com/nature-landscapes/river/aerial-view-of-the-innoko-river-in-summer" TargetMode="External"/><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flickr.com/photos/dgmckelvey/15165413982" TargetMode="External"/><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www.flickr.com/photos/7415656@N03/483784417/" TargetMode="External"/><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wtvr.com/videos/news/local-news/richmond/richmond-water-main-break-impacts-parts-of-henrico-amid-ongoing-repairs" TargetMode="External"/><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publicdomainpictures.net/en/view-image.php?image=80234&amp;picture=thank-you-text" TargetMode="External"/><Relationship Id="rId2" Type="http://schemas.openxmlformats.org/officeDocument/2006/relationships/image" Target="../media/image4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B0A0B74-FFDC-4066-237D-8F178A2137F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103909"/>
            <a:ext cx="12192000" cy="6650182"/>
          </a:xfrm>
          <a:prstGeom prst="rect">
            <a:avLst/>
          </a:prstGeom>
        </p:spPr>
      </p:pic>
      <p:sp>
        <p:nvSpPr>
          <p:cNvPr id="2" name="Title 1">
            <a:extLst>
              <a:ext uri="{FF2B5EF4-FFF2-40B4-BE49-F238E27FC236}">
                <a16:creationId xmlns:a16="http://schemas.microsoft.com/office/drawing/2014/main" id="{CC3256E6-767C-8F9D-AE9A-117F982504E4}"/>
              </a:ext>
            </a:extLst>
          </p:cNvPr>
          <p:cNvSpPr>
            <a:spLocks noGrp="1"/>
          </p:cNvSpPr>
          <p:nvPr>
            <p:ph type="ctrTitle"/>
          </p:nvPr>
        </p:nvSpPr>
        <p:spPr>
          <a:xfrm>
            <a:off x="1524000" y="334539"/>
            <a:ext cx="9144000" cy="1247964"/>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sz="4400" dirty="0"/>
              <a:t>Water Scarcity Beyond the Numbers: Practical Lessons from Global Water Crises</a:t>
            </a:r>
          </a:p>
        </p:txBody>
      </p:sp>
      <p:sp>
        <p:nvSpPr>
          <p:cNvPr id="16" name="Title 1">
            <a:extLst>
              <a:ext uri="{FF2B5EF4-FFF2-40B4-BE49-F238E27FC236}">
                <a16:creationId xmlns:a16="http://schemas.microsoft.com/office/drawing/2014/main" id="{08D149CE-86B5-9132-74E8-2D2C6BA8C048}"/>
              </a:ext>
            </a:extLst>
          </p:cNvPr>
          <p:cNvSpPr txBox="1">
            <a:spLocks/>
          </p:cNvSpPr>
          <p:nvPr/>
        </p:nvSpPr>
        <p:spPr>
          <a:xfrm>
            <a:off x="1524000" y="2822004"/>
            <a:ext cx="9144000" cy="718628"/>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dirty="0"/>
              <a:t>Theme: The Crisis of Degradation</a:t>
            </a:r>
          </a:p>
        </p:txBody>
      </p:sp>
      <p:sp>
        <p:nvSpPr>
          <p:cNvPr id="4" name="Subtitle 2">
            <a:extLst>
              <a:ext uri="{FF2B5EF4-FFF2-40B4-BE49-F238E27FC236}">
                <a16:creationId xmlns:a16="http://schemas.microsoft.com/office/drawing/2014/main" id="{B61F5B9B-BF70-26DB-3E97-1313D2213A6A}"/>
              </a:ext>
            </a:extLst>
          </p:cNvPr>
          <p:cNvSpPr txBox="1">
            <a:spLocks/>
          </p:cNvSpPr>
          <p:nvPr/>
        </p:nvSpPr>
        <p:spPr>
          <a:xfrm>
            <a:off x="4231887" y="5002814"/>
            <a:ext cx="3728225" cy="718628"/>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dk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dk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dk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9pPr>
          </a:lstStyle>
          <a:p>
            <a:r>
              <a:rPr lang="en-US" dirty="0">
                <a:solidFill>
                  <a:schemeClr val="bg1"/>
                </a:solidFill>
              </a:rPr>
              <a:t>By</a:t>
            </a:r>
          </a:p>
          <a:p>
            <a:r>
              <a:rPr lang="en-US" dirty="0" err="1">
                <a:solidFill>
                  <a:schemeClr val="bg1"/>
                </a:solidFill>
              </a:rPr>
              <a:t>Mr</a:t>
            </a:r>
            <a:r>
              <a:rPr lang="en-US" dirty="0">
                <a:solidFill>
                  <a:schemeClr val="bg1"/>
                </a:solidFill>
              </a:rPr>
              <a:t> Kartik Omanakuttan</a:t>
            </a:r>
          </a:p>
        </p:txBody>
      </p:sp>
    </p:spTree>
    <p:extLst>
      <p:ext uri="{BB962C8B-B14F-4D97-AF65-F5344CB8AC3E}">
        <p14:creationId xmlns:p14="http://schemas.microsoft.com/office/powerpoint/2010/main" val="2116352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39A9-9877-BAE6-6B17-29767D8819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4747FB-8F15-F382-8ED4-F076111A24A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E65EE6B-EFD2-DB3E-2C27-0C5F5CE145A8}"/>
              </a:ext>
            </a:extLst>
          </p:cNvPr>
          <p:cNvPicPr>
            <a:picLocks noChangeAspect="1"/>
          </p:cNvPicPr>
          <p:nvPr/>
        </p:nvPicPr>
        <p:blipFill>
          <a:blip r:embed="rId2"/>
          <a:stretch>
            <a:fillRect/>
          </a:stretch>
        </p:blipFill>
        <p:spPr>
          <a:xfrm>
            <a:off x="0" y="25619"/>
            <a:ext cx="12192000" cy="6806761"/>
          </a:xfrm>
          <a:prstGeom prst="rect">
            <a:avLst/>
          </a:prstGeom>
        </p:spPr>
      </p:pic>
      <p:sp>
        <p:nvSpPr>
          <p:cNvPr id="6" name="TextBox 5">
            <a:extLst>
              <a:ext uri="{FF2B5EF4-FFF2-40B4-BE49-F238E27FC236}">
                <a16:creationId xmlns:a16="http://schemas.microsoft.com/office/drawing/2014/main" id="{4BFF9E85-0E57-BB8B-3284-5564A2BAFE1E}"/>
              </a:ext>
            </a:extLst>
          </p:cNvPr>
          <p:cNvSpPr txBox="1"/>
          <p:nvPr/>
        </p:nvSpPr>
        <p:spPr>
          <a:xfrm>
            <a:off x="838200" y="1348571"/>
            <a:ext cx="2133600" cy="954107"/>
          </a:xfrm>
          <a:prstGeom prst="rect">
            <a:avLst/>
          </a:prstGeom>
          <a:noFill/>
        </p:spPr>
        <p:txBody>
          <a:bodyPr wrap="square" rtlCol="0">
            <a:spAutoFit/>
          </a:bodyPr>
          <a:lstStyle/>
          <a:p>
            <a:r>
              <a:rPr lang="en-US" sz="2800" dirty="0"/>
              <a:t>Ecosystem Degradation</a:t>
            </a:r>
          </a:p>
        </p:txBody>
      </p:sp>
      <p:sp>
        <p:nvSpPr>
          <p:cNvPr id="7" name="TextBox 6">
            <a:extLst>
              <a:ext uri="{FF2B5EF4-FFF2-40B4-BE49-F238E27FC236}">
                <a16:creationId xmlns:a16="http://schemas.microsoft.com/office/drawing/2014/main" id="{41E0D2EB-2102-33D2-1119-F22CA33273B1}"/>
              </a:ext>
            </a:extLst>
          </p:cNvPr>
          <p:cNvSpPr txBox="1"/>
          <p:nvPr/>
        </p:nvSpPr>
        <p:spPr>
          <a:xfrm>
            <a:off x="4587240" y="1348571"/>
            <a:ext cx="2133600" cy="954107"/>
          </a:xfrm>
          <a:prstGeom prst="rect">
            <a:avLst/>
          </a:prstGeom>
          <a:noFill/>
        </p:spPr>
        <p:txBody>
          <a:bodyPr wrap="square" rtlCol="0">
            <a:spAutoFit/>
          </a:bodyPr>
          <a:lstStyle/>
          <a:p>
            <a:r>
              <a:rPr lang="en-US" sz="2800" dirty="0"/>
              <a:t>Ecological &amp; Health</a:t>
            </a:r>
          </a:p>
        </p:txBody>
      </p:sp>
      <p:sp>
        <p:nvSpPr>
          <p:cNvPr id="8" name="TextBox 7">
            <a:extLst>
              <a:ext uri="{FF2B5EF4-FFF2-40B4-BE49-F238E27FC236}">
                <a16:creationId xmlns:a16="http://schemas.microsoft.com/office/drawing/2014/main" id="{F9BD95B5-026D-CDFB-8F0F-44F67A22CECB}"/>
              </a:ext>
            </a:extLst>
          </p:cNvPr>
          <p:cNvSpPr txBox="1"/>
          <p:nvPr/>
        </p:nvSpPr>
        <p:spPr>
          <a:xfrm>
            <a:off x="8389620" y="1281103"/>
            <a:ext cx="2133600" cy="954107"/>
          </a:xfrm>
          <a:prstGeom prst="rect">
            <a:avLst/>
          </a:prstGeom>
          <a:noFill/>
        </p:spPr>
        <p:txBody>
          <a:bodyPr wrap="square" rtlCol="0">
            <a:spAutoFit/>
          </a:bodyPr>
          <a:lstStyle/>
          <a:p>
            <a:r>
              <a:rPr lang="en-US" sz="2800" dirty="0"/>
              <a:t>Toledo Toxic Crisis</a:t>
            </a:r>
          </a:p>
        </p:txBody>
      </p:sp>
      <p:sp>
        <p:nvSpPr>
          <p:cNvPr id="9" name="TextBox 8">
            <a:extLst>
              <a:ext uri="{FF2B5EF4-FFF2-40B4-BE49-F238E27FC236}">
                <a16:creationId xmlns:a16="http://schemas.microsoft.com/office/drawing/2014/main" id="{D1F7F357-E4F8-4E85-0CCE-CD28F5C25B99}"/>
              </a:ext>
            </a:extLst>
          </p:cNvPr>
          <p:cNvSpPr txBox="1"/>
          <p:nvPr/>
        </p:nvSpPr>
        <p:spPr>
          <a:xfrm>
            <a:off x="838200" y="4206697"/>
            <a:ext cx="2133600" cy="954107"/>
          </a:xfrm>
          <a:prstGeom prst="rect">
            <a:avLst/>
          </a:prstGeom>
          <a:noFill/>
        </p:spPr>
        <p:txBody>
          <a:bodyPr wrap="square" rtlCol="0">
            <a:spAutoFit/>
          </a:bodyPr>
          <a:lstStyle/>
          <a:p>
            <a:r>
              <a:rPr lang="en-US" sz="2800" dirty="0"/>
              <a:t>Global Coral </a:t>
            </a:r>
            <a:r>
              <a:rPr lang="en-US" sz="2800" dirty="0" err="1"/>
              <a:t>Bleeching</a:t>
            </a:r>
            <a:endParaRPr lang="en-US" sz="2800" dirty="0"/>
          </a:p>
        </p:txBody>
      </p:sp>
      <p:sp>
        <p:nvSpPr>
          <p:cNvPr id="10" name="TextBox 9">
            <a:extLst>
              <a:ext uri="{FF2B5EF4-FFF2-40B4-BE49-F238E27FC236}">
                <a16:creationId xmlns:a16="http://schemas.microsoft.com/office/drawing/2014/main" id="{4F600D01-3ADC-F1BF-886C-3FF1CAEBE0F0}"/>
              </a:ext>
            </a:extLst>
          </p:cNvPr>
          <p:cNvSpPr txBox="1"/>
          <p:nvPr/>
        </p:nvSpPr>
        <p:spPr>
          <a:xfrm>
            <a:off x="4587240" y="4206697"/>
            <a:ext cx="2133600" cy="954107"/>
          </a:xfrm>
          <a:prstGeom prst="rect">
            <a:avLst/>
          </a:prstGeom>
          <a:noFill/>
        </p:spPr>
        <p:txBody>
          <a:bodyPr wrap="square" rtlCol="0">
            <a:spAutoFit/>
          </a:bodyPr>
          <a:lstStyle/>
          <a:p>
            <a:r>
              <a:rPr lang="en-US" sz="2800" dirty="0"/>
              <a:t>Governance Mismatch</a:t>
            </a:r>
          </a:p>
        </p:txBody>
      </p:sp>
      <p:sp>
        <p:nvSpPr>
          <p:cNvPr id="11" name="TextBox 10">
            <a:extLst>
              <a:ext uri="{FF2B5EF4-FFF2-40B4-BE49-F238E27FC236}">
                <a16:creationId xmlns:a16="http://schemas.microsoft.com/office/drawing/2014/main" id="{87FBD21F-5E83-239B-742C-DEAB3783380C}"/>
              </a:ext>
            </a:extLst>
          </p:cNvPr>
          <p:cNvSpPr txBox="1"/>
          <p:nvPr/>
        </p:nvSpPr>
        <p:spPr>
          <a:xfrm>
            <a:off x="8389620" y="4139229"/>
            <a:ext cx="2133600" cy="954107"/>
          </a:xfrm>
          <a:prstGeom prst="rect">
            <a:avLst/>
          </a:prstGeom>
          <a:noFill/>
        </p:spPr>
        <p:txBody>
          <a:bodyPr wrap="square" rtlCol="0">
            <a:spAutoFit/>
          </a:bodyPr>
          <a:lstStyle/>
          <a:p>
            <a:r>
              <a:rPr lang="en-US" sz="2800" dirty="0"/>
              <a:t>Aquatic Connectivity</a:t>
            </a:r>
          </a:p>
        </p:txBody>
      </p:sp>
    </p:spTree>
    <p:extLst>
      <p:ext uri="{BB962C8B-B14F-4D97-AF65-F5344CB8AC3E}">
        <p14:creationId xmlns:p14="http://schemas.microsoft.com/office/powerpoint/2010/main" val="2770922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CCC1-0681-901C-EBB5-2FB92896D663}"/>
              </a:ext>
            </a:extLst>
          </p:cNvPr>
          <p:cNvSpPr>
            <a:spLocks noGrp="1"/>
          </p:cNvSpPr>
          <p:nvPr>
            <p:ph type="title"/>
          </p:nvPr>
        </p:nvSpPr>
        <p:spPr/>
        <p:txBody>
          <a:bodyPr/>
          <a:lstStyle/>
          <a:p>
            <a:pPr algn="r"/>
            <a:r>
              <a:rPr lang="en-US" dirty="0"/>
              <a:t>Water Quality — Recap</a:t>
            </a:r>
          </a:p>
        </p:txBody>
      </p:sp>
      <p:sp>
        <p:nvSpPr>
          <p:cNvPr id="3" name="Content Placeholder 2">
            <a:extLst>
              <a:ext uri="{FF2B5EF4-FFF2-40B4-BE49-F238E27FC236}">
                <a16:creationId xmlns:a16="http://schemas.microsoft.com/office/drawing/2014/main" id="{77C06109-EF9F-0E0B-844E-69E8540AFD78}"/>
              </a:ext>
            </a:extLst>
          </p:cNvPr>
          <p:cNvSpPr>
            <a:spLocks noGrp="1"/>
          </p:cNvSpPr>
          <p:nvPr>
            <p:ph idx="1"/>
          </p:nvPr>
        </p:nvSpPr>
        <p:spPr>
          <a:xfrm>
            <a:off x="3391382" y="1825625"/>
            <a:ext cx="7962418" cy="4351338"/>
          </a:xfrm>
        </p:spPr>
        <p:txBody>
          <a:bodyPr>
            <a:normAutofit fontScale="77500" lnSpcReduction="20000"/>
          </a:bodyPr>
          <a:lstStyle/>
          <a:p>
            <a:pPr algn="r">
              <a:lnSpc>
                <a:spcPct val="110000"/>
              </a:lnSpc>
            </a:pPr>
            <a:r>
              <a:rPr lang="en-US" dirty="0"/>
              <a:t>Natural water is never just H2​O; its chemistry serves as a diagnostic record of every landscape, farm, and settlement it has travelled through.</a:t>
            </a:r>
          </a:p>
          <a:p>
            <a:pPr algn="r">
              <a:lnSpc>
                <a:spcPct val="110000"/>
              </a:lnSpc>
            </a:pPr>
            <a:r>
              <a:rPr lang="en-US" dirty="0"/>
              <a:t>Water quality is not an absolute physical property but a functional relationship between chemistry, biology, and the intended purpose, such as drinking, irrigation, or ecosystem support.</a:t>
            </a:r>
          </a:p>
          <a:p>
            <a:pPr algn="r">
              <a:lnSpc>
                <a:spcPct val="110000"/>
              </a:lnSpc>
            </a:pPr>
            <a:r>
              <a:rPr lang="en-US" dirty="0"/>
              <a:t>Quality is often the final arbiter of water availability; a river with adequate flow remains unavailable if it cannot support the life or uses for which it is needed.</a:t>
            </a:r>
          </a:p>
          <a:p>
            <a:pPr algn="r">
              <a:lnSpc>
                <a:spcPct val="110000"/>
              </a:lnSpc>
            </a:pPr>
            <a:r>
              <a:rPr lang="en-US" dirty="0"/>
              <a:t>Transparency is a deceptive indicator, as dangerous chemical risks—such as arsenic or nitrate—are often </a:t>
            </a:r>
            <a:r>
              <a:rPr lang="en-US" dirty="0" err="1"/>
              <a:t>colourless</a:t>
            </a:r>
            <a:r>
              <a:rPr lang="en-US" dirty="0"/>
              <a:t>, </a:t>
            </a:r>
            <a:r>
              <a:rPr lang="en-US" dirty="0" err="1"/>
              <a:t>odourless</a:t>
            </a:r>
            <a:r>
              <a:rPr lang="en-US" dirty="0"/>
              <a:t>, and entirely invisible to the naked eye.</a:t>
            </a:r>
          </a:p>
          <a:p>
            <a:pPr algn="r">
              <a:lnSpc>
                <a:spcPct val="110000"/>
              </a:lnSpc>
            </a:pPr>
            <a:endParaRPr lang="en-US" dirty="0"/>
          </a:p>
        </p:txBody>
      </p:sp>
      <p:pic>
        <p:nvPicPr>
          <p:cNvPr id="5" name="Picture 4">
            <a:extLst>
              <a:ext uri="{FF2B5EF4-FFF2-40B4-BE49-F238E27FC236}">
                <a16:creationId xmlns:a16="http://schemas.microsoft.com/office/drawing/2014/main" id="{DD77AE9E-0021-4D09-5A90-8F46C863AF0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3674"/>
          <a:stretch>
            <a:fillRect/>
          </a:stretch>
        </p:blipFill>
        <p:spPr>
          <a:xfrm>
            <a:off x="0" y="-49193"/>
            <a:ext cx="3152172" cy="6956385"/>
          </a:xfrm>
          <a:prstGeom prst="rect">
            <a:avLst/>
          </a:prstGeom>
        </p:spPr>
      </p:pic>
    </p:spTree>
    <p:extLst>
      <p:ext uri="{BB962C8B-B14F-4D97-AF65-F5344CB8AC3E}">
        <p14:creationId xmlns:p14="http://schemas.microsoft.com/office/powerpoint/2010/main" val="27864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A6B330-8695-B3B3-3E5C-0D65C75341D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662" r="37667"/>
          <a:stretch>
            <a:fillRect/>
          </a:stretch>
        </p:blipFill>
        <p:spPr>
          <a:xfrm>
            <a:off x="7928658" y="-1"/>
            <a:ext cx="4334414" cy="6858001"/>
          </a:xfrm>
          <a:prstGeom prst="rect">
            <a:avLst/>
          </a:prstGeom>
        </p:spPr>
      </p:pic>
      <p:sp>
        <p:nvSpPr>
          <p:cNvPr id="3" name="Content Placeholder 2">
            <a:extLst>
              <a:ext uri="{FF2B5EF4-FFF2-40B4-BE49-F238E27FC236}">
                <a16:creationId xmlns:a16="http://schemas.microsoft.com/office/drawing/2014/main" id="{2EE9E4A9-B858-9E91-4E84-CABB09F6DF3A}"/>
              </a:ext>
            </a:extLst>
          </p:cNvPr>
          <p:cNvSpPr>
            <a:spLocks noGrp="1"/>
          </p:cNvSpPr>
          <p:nvPr>
            <p:ph idx="1"/>
          </p:nvPr>
        </p:nvSpPr>
        <p:spPr>
          <a:xfrm>
            <a:off x="838200" y="406241"/>
            <a:ext cx="7090458" cy="6052432"/>
          </a:xfrm>
        </p:spPr>
        <p:txBody>
          <a:bodyPr>
            <a:normAutofit fontScale="77500" lnSpcReduction="20000"/>
          </a:bodyPr>
          <a:lstStyle/>
          <a:p>
            <a:pPr>
              <a:lnSpc>
                <a:spcPct val="120000"/>
              </a:lnSpc>
            </a:pPr>
            <a:r>
              <a:rPr lang="en-US" b="1" dirty="0"/>
              <a:t>Chemical Parameters:</a:t>
            </a:r>
            <a:endParaRPr lang="en-US" dirty="0"/>
          </a:p>
          <a:p>
            <a:pPr lvl="1">
              <a:lnSpc>
                <a:spcPct val="120000"/>
              </a:lnSpc>
            </a:pPr>
            <a:r>
              <a:rPr lang="en-US" b="1" dirty="0"/>
              <a:t>pH:</a:t>
            </a:r>
            <a:r>
              <a:rPr lang="en-US" dirty="0"/>
              <a:t> Influences the solubility and toxicity of metals and determines the survival range for most aquatic organisms.</a:t>
            </a:r>
          </a:p>
          <a:p>
            <a:pPr lvl="1">
              <a:lnSpc>
                <a:spcPct val="120000"/>
              </a:lnSpc>
            </a:pPr>
            <a:r>
              <a:rPr lang="en-US" b="1" dirty="0"/>
              <a:t>Electrical Conductivity (EC):</a:t>
            </a:r>
            <a:r>
              <a:rPr lang="en-US" dirty="0"/>
              <a:t> A proxy for total dissolved ions, used to detect salinity intrusion, industrial discharge, or irrigation return flows.</a:t>
            </a:r>
          </a:p>
          <a:p>
            <a:pPr>
              <a:lnSpc>
                <a:spcPct val="120000"/>
              </a:lnSpc>
            </a:pPr>
            <a:r>
              <a:rPr lang="en-US" b="1" dirty="0"/>
              <a:t>Oxygen Dynamics:</a:t>
            </a:r>
            <a:endParaRPr lang="en-US" dirty="0"/>
          </a:p>
          <a:p>
            <a:pPr lvl="1">
              <a:lnSpc>
                <a:spcPct val="120000"/>
              </a:lnSpc>
            </a:pPr>
            <a:r>
              <a:rPr lang="en-US" b="1" dirty="0"/>
              <a:t>Biochemical Oxygen Demand (BOD):</a:t>
            </a:r>
            <a:r>
              <a:rPr lang="en-US" dirty="0"/>
              <a:t> A primary indicator of organic pollution, measuring the oxygen required by microbes to decompose organic matter.</a:t>
            </a:r>
          </a:p>
          <a:p>
            <a:pPr lvl="1">
              <a:lnSpc>
                <a:spcPct val="120000"/>
              </a:lnSpc>
            </a:pPr>
            <a:r>
              <a:rPr lang="en-US" b="1" dirty="0"/>
              <a:t>Hypoxia Threshold:</a:t>
            </a:r>
            <a:r>
              <a:rPr lang="en-US" dirty="0"/>
              <a:t> When dissolved oxygen falls below 2 mg/L, "dead zones" form where most fish and invertebrates cannot survive.</a:t>
            </a:r>
          </a:p>
          <a:p>
            <a:pPr>
              <a:lnSpc>
                <a:spcPct val="120000"/>
              </a:lnSpc>
            </a:pPr>
            <a:r>
              <a:rPr lang="en-US" b="1" dirty="0"/>
              <a:t>Eutrophication:</a:t>
            </a:r>
            <a:r>
              <a:rPr lang="en-US" dirty="0"/>
              <a:t> </a:t>
            </a:r>
          </a:p>
          <a:p>
            <a:pPr lvl="1">
              <a:lnSpc>
                <a:spcPct val="120000"/>
              </a:lnSpc>
            </a:pPr>
            <a:r>
              <a:rPr lang="en-US" dirty="0"/>
              <a:t>Nutrient enrichment (Nitrogen and Phosphorus) triggers a chain reaction where algal blooms cloud water, shade out plants, and eventually consume all available oxygen during decomposition.</a:t>
            </a:r>
          </a:p>
        </p:txBody>
      </p:sp>
    </p:spTree>
    <p:extLst>
      <p:ext uri="{BB962C8B-B14F-4D97-AF65-F5344CB8AC3E}">
        <p14:creationId xmlns:p14="http://schemas.microsoft.com/office/powerpoint/2010/main" val="1165376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13BB8-497C-D84D-2114-CE8CAC1B8835}"/>
              </a:ext>
            </a:extLst>
          </p:cNvPr>
          <p:cNvSpPr>
            <a:spLocks noGrp="1"/>
          </p:cNvSpPr>
          <p:nvPr>
            <p:ph type="title"/>
          </p:nvPr>
        </p:nvSpPr>
        <p:spPr>
          <a:xfrm>
            <a:off x="4716268" y="365125"/>
            <a:ext cx="6765818" cy="1325563"/>
          </a:xfrm>
        </p:spPr>
        <p:txBody>
          <a:bodyPr/>
          <a:lstStyle/>
          <a:p>
            <a:pPr algn="r"/>
            <a:r>
              <a:rPr lang="en-US" dirty="0"/>
              <a:t>Aquatic Biodiversity — Recap</a:t>
            </a:r>
          </a:p>
        </p:txBody>
      </p:sp>
      <p:sp>
        <p:nvSpPr>
          <p:cNvPr id="3" name="Content Placeholder 2">
            <a:extLst>
              <a:ext uri="{FF2B5EF4-FFF2-40B4-BE49-F238E27FC236}">
                <a16:creationId xmlns:a16="http://schemas.microsoft.com/office/drawing/2014/main" id="{1E8D956A-381D-8E30-9FCB-9A4192FF5C5B}"/>
              </a:ext>
            </a:extLst>
          </p:cNvPr>
          <p:cNvSpPr>
            <a:spLocks noGrp="1"/>
          </p:cNvSpPr>
          <p:nvPr>
            <p:ph idx="1"/>
          </p:nvPr>
        </p:nvSpPr>
        <p:spPr>
          <a:xfrm>
            <a:off x="4826642" y="1690688"/>
            <a:ext cx="6527157" cy="4686963"/>
          </a:xfrm>
        </p:spPr>
        <p:txBody>
          <a:bodyPr>
            <a:normAutofit fontScale="92500" lnSpcReduction="20000"/>
          </a:bodyPr>
          <a:lstStyle/>
          <a:p>
            <a:pPr algn="r">
              <a:lnSpc>
                <a:spcPct val="110000"/>
              </a:lnSpc>
            </a:pPr>
            <a:r>
              <a:rPr lang="en-US" dirty="0"/>
              <a:t>A river must be understood as a living community of organisms and functional relationships, rather than merely a pipeline for conveying water.</a:t>
            </a:r>
          </a:p>
          <a:p>
            <a:pPr algn="r">
              <a:lnSpc>
                <a:spcPct val="110000"/>
              </a:lnSpc>
            </a:pPr>
            <a:r>
              <a:rPr lang="en-US" dirty="0"/>
              <a:t>Biodiversity depends on 3D connectivity: longitudinal (headwaters to sea), lateral (river to floodplain), and vertical (surface to groundwater).</a:t>
            </a:r>
          </a:p>
          <a:p>
            <a:pPr algn="r">
              <a:lnSpc>
                <a:spcPct val="110000"/>
              </a:lnSpc>
            </a:pPr>
            <a:r>
              <a:rPr lang="en-US" dirty="0"/>
              <a:t>Biodiversity loss is rarely a single event; it is a path-dependent process where each incremental stress makes the system's eventual recovery progressively harder.</a:t>
            </a:r>
          </a:p>
          <a:p>
            <a:pPr algn="r">
              <a:lnSpc>
                <a:spcPct val="110000"/>
              </a:lnSpc>
            </a:pPr>
            <a:endParaRPr lang="en-US" dirty="0"/>
          </a:p>
        </p:txBody>
      </p:sp>
      <p:pic>
        <p:nvPicPr>
          <p:cNvPr id="5" name="Picture 4">
            <a:extLst>
              <a:ext uri="{FF2B5EF4-FFF2-40B4-BE49-F238E27FC236}">
                <a16:creationId xmlns:a16="http://schemas.microsoft.com/office/drawing/2014/main" id="{E764113A-4C8A-BA59-8369-9BE96F18051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53844"/>
          <a:stretch>
            <a:fillRect/>
          </a:stretch>
        </p:blipFill>
        <p:spPr>
          <a:xfrm>
            <a:off x="0" y="2561"/>
            <a:ext cx="4716269" cy="6858000"/>
          </a:xfrm>
          <a:prstGeom prst="rect">
            <a:avLst/>
          </a:prstGeom>
        </p:spPr>
      </p:pic>
      <p:sp>
        <p:nvSpPr>
          <p:cNvPr id="6" name="TextBox 5">
            <a:extLst>
              <a:ext uri="{FF2B5EF4-FFF2-40B4-BE49-F238E27FC236}">
                <a16:creationId xmlns:a16="http://schemas.microsoft.com/office/drawing/2014/main" id="{584564CA-E5AD-880E-68BD-EA5591BC50DB}"/>
              </a:ext>
            </a:extLst>
          </p:cNvPr>
          <p:cNvSpPr txBox="1"/>
          <p:nvPr/>
        </p:nvSpPr>
        <p:spPr>
          <a:xfrm>
            <a:off x="4716269" y="6639657"/>
            <a:ext cx="10218102" cy="230832"/>
          </a:xfrm>
          <a:prstGeom prst="rect">
            <a:avLst/>
          </a:prstGeom>
          <a:noFill/>
        </p:spPr>
        <p:txBody>
          <a:bodyPr wrap="square" rtlCol="0">
            <a:spAutoFit/>
          </a:bodyPr>
          <a:lstStyle/>
          <a:p>
            <a:r>
              <a:rPr lang="en-US" sz="900" dirty="0">
                <a:hlinkClick r:id="rId3" tooltip="https://flatworldknowledge.lardbucket.org/books/sustainable-business-cases/s06-the-science-of-sustainability.html"/>
              </a:rPr>
              <a:t>This Photo</a:t>
            </a:r>
            <a:r>
              <a:rPr lang="en-US" sz="900" dirty="0"/>
              <a:t> by Unknown Author is licensed under </a:t>
            </a:r>
            <a:r>
              <a:rPr lang="en-US" sz="900" dirty="0">
                <a:hlinkClick r:id="rId4" tooltip="https://creativecommons.org/licenses/by-nc-sa/3.0/"/>
              </a:rPr>
              <a:t>CC BY-SA-NC</a:t>
            </a:r>
            <a:endParaRPr lang="en-US" sz="900" dirty="0"/>
          </a:p>
        </p:txBody>
      </p:sp>
    </p:spTree>
    <p:extLst>
      <p:ext uri="{BB962C8B-B14F-4D97-AF65-F5344CB8AC3E}">
        <p14:creationId xmlns:p14="http://schemas.microsoft.com/office/powerpoint/2010/main" val="4059266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6FDAB-7D21-C551-1767-0705EC85755D}"/>
              </a:ext>
            </a:extLst>
          </p:cNvPr>
          <p:cNvSpPr>
            <a:spLocks noGrp="1"/>
          </p:cNvSpPr>
          <p:nvPr>
            <p:ph idx="1"/>
          </p:nvPr>
        </p:nvSpPr>
        <p:spPr>
          <a:xfrm>
            <a:off x="838200" y="555585"/>
            <a:ext cx="7819664" cy="5621378"/>
          </a:xfrm>
        </p:spPr>
        <p:txBody>
          <a:bodyPr>
            <a:normAutofit fontScale="77500" lnSpcReduction="20000"/>
          </a:bodyPr>
          <a:lstStyle/>
          <a:p>
            <a:pPr>
              <a:lnSpc>
                <a:spcPct val="120000"/>
              </a:lnSpc>
            </a:pPr>
            <a:r>
              <a:rPr lang="en-US" dirty="0"/>
              <a:t>Approximately one-quarter (25%) of all known freshwater species are currently threatened with extinction.</a:t>
            </a:r>
          </a:p>
          <a:p>
            <a:pPr>
              <a:lnSpc>
                <a:spcPct val="120000"/>
              </a:lnSpc>
            </a:pPr>
            <a:r>
              <a:rPr lang="en-US" dirty="0"/>
              <a:t>Species loss is technically the removal of "nodes" in a network, which simplifies food webs and destroys the functional redundancy that provides ecosystem resilience.</a:t>
            </a:r>
          </a:p>
          <a:p>
            <a:pPr>
              <a:lnSpc>
                <a:spcPct val="120000"/>
              </a:lnSpc>
            </a:pPr>
            <a:endParaRPr lang="en-US" dirty="0"/>
          </a:p>
          <a:p>
            <a:pPr>
              <a:lnSpc>
                <a:spcPct val="120000"/>
              </a:lnSpc>
            </a:pPr>
            <a:r>
              <a:rPr lang="en-US" b="1" dirty="0"/>
              <a:t>Hydrological Fragmentation:</a:t>
            </a:r>
            <a:endParaRPr lang="en-US" dirty="0"/>
          </a:p>
          <a:p>
            <a:pPr lvl="1">
              <a:lnSpc>
                <a:spcPct val="120000"/>
              </a:lnSpc>
            </a:pPr>
            <a:r>
              <a:rPr lang="en-US" b="1" dirty="0"/>
              <a:t>Infrastructure Impact:</a:t>
            </a:r>
            <a:r>
              <a:rPr lang="en-US" dirty="0"/>
              <a:t> Over 60% of large rivers globally are fragmented by dams and diversions.</a:t>
            </a:r>
          </a:p>
          <a:p>
            <a:pPr lvl="1">
              <a:lnSpc>
                <a:spcPct val="120000"/>
              </a:lnSpc>
            </a:pPr>
            <a:r>
              <a:rPr lang="en-US" b="1" dirty="0"/>
              <a:t>Flow Disruption:</a:t>
            </a:r>
            <a:r>
              <a:rPr lang="en-US" dirty="0"/>
              <a:t> Dams flatten the natural hydrograph, removing the seasonal "flood pulse" cues required for fish reproduction and sediment transport.</a:t>
            </a:r>
          </a:p>
          <a:p>
            <a:pPr>
              <a:lnSpc>
                <a:spcPct val="120000"/>
              </a:lnSpc>
            </a:pPr>
            <a:r>
              <a:rPr lang="en-US" b="1" dirty="0"/>
              <a:t>Invasive Species and Economic Cost:</a:t>
            </a:r>
            <a:r>
              <a:rPr lang="en-US" dirty="0"/>
              <a:t> </a:t>
            </a:r>
          </a:p>
          <a:p>
            <a:pPr lvl="1">
              <a:lnSpc>
                <a:spcPct val="120000"/>
              </a:lnSpc>
            </a:pPr>
            <a:r>
              <a:rPr lang="en-US" dirty="0"/>
              <a:t>The spread of invasive species like Zebra mussels, cause roughly $1 billion in annual infrastructure damage in North America alone.</a:t>
            </a:r>
          </a:p>
        </p:txBody>
      </p:sp>
      <p:pic>
        <p:nvPicPr>
          <p:cNvPr id="4" name="Picture 3">
            <a:extLst>
              <a:ext uri="{FF2B5EF4-FFF2-40B4-BE49-F238E27FC236}">
                <a16:creationId xmlns:a16="http://schemas.microsoft.com/office/drawing/2014/main" id="{F9E10BE8-8F59-5571-8126-9E8832C67DA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0458" r="24422"/>
          <a:stretch>
            <a:fillRect/>
          </a:stretch>
        </p:blipFill>
        <p:spPr>
          <a:xfrm>
            <a:off x="8657864" y="0"/>
            <a:ext cx="3507131" cy="6857458"/>
          </a:xfrm>
          <a:prstGeom prst="rect">
            <a:avLst/>
          </a:prstGeom>
        </p:spPr>
      </p:pic>
      <p:sp>
        <p:nvSpPr>
          <p:cNvPr id="5" name="TextBox 4">
            <a:extLst>
              <a:ext uri="{FF2B5EF4-FFF2-40B4-BE49-F238E27FC236}">
                <a16:creationId xmlns:a16="http://schemas.microsoft.com/office/drawing/2014/main" id="{763D67DC-23E8-DA07-A79E-D5770DF4A98F}"/>
              </a:ext>
            </a:extLst>
          </p:cNvPr>
          <p:cNvSpPr txBox="1"/>
          <p:nvPr/>
        </p:nvSpPr>
        <p:spPr>
          <a:xfrm>
            <a:off x="5735859" y="6600343"/>
            <a:ext cx="5229225" cy="230832"/>
          </a:xfrm>
          <a:prstGeom prst="rect">
            <a:avLst/>
          </a:prstGeom>
          <a:noFill/>
        </p:spPr>
        <p:txBody>
          <a:bodyPr wrap="square" rtlCol="0">
            <a:spAutoFit/>
          </a:bodyPr>
          <a:lstStyle/>
          <a:p>
            <a:r>
              <a:rPr lang="en-US" sz="900" dirty="0">
                <a:hlinkClick r:id="rId4" tooltip="https://curiosoanimal.blogspot.com/2010/08/delfin.html"/>
              </a:rPr>
              <a:t>This Photo</a:t>
            </a:r>
            <a:r>
              <a:rPr lang="en-US" sz="900" dirty="0"/>
              <a:t> by Unknown Author is licensed under </a:t>
            </a:r>
            <a:r>
              <a:rPr lang="en-US" sz="900" dirty="0">
                <a:hlinkClick r:id="rId5" tooltip="https://creativecommons.org/licenses/by-nc/3.0/"/>
              </a:rPr>
              <a:t>CC BY-NC</a:t>
            </a:r>
            <a:endParaRPr lang="en-US" sz="900" dirty="0"/>
          </a:p>
        </p:txBody>
      </p:sp>
    </p:spTree>
    <p:extLst>
      <p:ext uri="{BB962C8B-B14F-4D97-AF65-F5344CB8AC3E}">
        <p14:creationId xmlns:p14="http://schemas.microsoft.com/office/powerpoint/2010/main" val="2181433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D4A02-C8A4-80EB-3270-006DE14003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D18747-7859-72FA-AD9F-9939DF09670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0848A55-F82F-FD8A-5655-758733D7168B}"/>
              </a:ext>
            </a:extLst>
          </p:cNvPr>
          <p:cNvPicPr>
            <a:picLocks noChangeAspect="1"/>
          </p:cNvPicPr>
          <p:nvPr/>
        </p:nvPicPr>
        <p:blipFill>
          <a:blip r:embed="rId3"/>
          <a:stretch>
            <a:fillRect/>
          </a:stretch>
        </p:blipFill>
        <p:spPr>
          <a:xfrm>
            <a:off x="58389" y="0"/>
            <a:ext cx="12075221" cy="6858000"/>
          </a:xfrm>
          <a:prstGeom prst="rect">
            <a:avLst/>
          </a:prstGeom>
        </p:spPr>
      </p:pic>
    </p:spTree>
    <p:extLst>
      <p:ext uri="{BB962C8B-B14F-4D97-AF65-F5344CB8AC3E}">
        <p14:creationId xmlns:p14="http://schemas.microsoft.com/office/powerpoint/2010/main" val="2980592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7BA4D8-8AAC-4E2E-77C8-52EC61D05523}"/>
              </a:ext>
            </a:extLst>
          </p:cNvPr>
          <p:cNvPicPr>
            <a:picLocks noChangeAspect="1"/>
          </p:cNvPicPr>
          <p:nvPr/>
        </p:nvPicPr>
        <p:blipFill>
          <a:blip r:embed="rId3"/>
          <a:srcRect r="57310"/>
          <a:stretch>
            <a:fillRect/>
          </a:stretch>
        </p:blipFill>
        <p:spPr>
          <a:xfrm>
            <a:off x="7245752" y="0"/>
            <a:ext cx="4946248" cy="6858000"/>
          </a:xfrm>
          <a:prstGeom prst="rect">
            <a:avLst/>
          </a:prstGeom>
        </p:spPr>
      </p:pic>
      <p:sp>
        <p:nvSpPr>
          <p:cNvPr id="2" name="Title 1">
            <a:extLst>
              <a:ext uri="{FF2B5EF4-FFF2-40B4-BE49-F238E27FC236}">
                <a16:creationId xmlns:a16="http://schemas.microsoft.com/office/drawing/2014/main" id="{D0D497F6-2167-7A49-5687-6983A964FC5F}"/>
              </a:ext>
            </a:extLst>
          </p:cNvPr>
          <p:cNvSpPr>
            <a:spLocks noGrp="1"/>
          </p:cNvSpPr>
          <p:nvPr>
            <p:ph type="title"/>
          </p:nvPr>
        </p:nvSpPr>
        <p:spPr/>
        <p:txBody>
          <a:bodyPr/>
          <a:lstStyle/>
          <a:p>
            <a:r>
              <a:rPr lang="en-US" b="1" dirty="0"/>
              <a:t>Loss of Biological Integrity</a:t>
            </a:r>
            <a:br>
              <a:rPr lang="en-US" dirty="0"/>
            </a:br>
            <a:endParaRPr lang="en-US" dirty="0"/>
          </a:p>
        </p:txBody>
      </p:sp>
      <p:sp>
        <p:nvSpPr>
          <p:cNvPr id="3" name="Content Placeholder 2">
            <a:extLst>
              <a:ext uri="{FF2B5EF4-FFF2-40B4-BE49-F238E27FC236}">
                <a16:creationId xmlns:a16="http://schemas.microsoft.com/office/drawing/2014/main" id="{58D43F07-6A0E-AE8A-2279-BBEB657403BF}"/>
              </a:ext>
            </a:extLst>
          </p:cNvPr>
          <p:cNvSpPr>
            <a:spLocks noGrp="1"/>
          </p:cNvSpPr>
          <p:nvPr>
            <p:ph idx="1"/>
          </p:nvPr>
        </p:nvSpPr>
        <p:spPr>
          <a:xfrm>
            <a:off x="838200" y="1481558"/>
            <a:ext cx="6230279" cy="5197033"/>
          </a:xfrm>
        </p:spPr>
        <p:txBody>
          <a:bodyPr>
            <a:normAutofit fontScale="92500" lnSpcReduction="10000"/>
          </a:bodyPr>
          <a:lstStyle/>
          <a:p>
            <a:pPr marL="0" indent="0">
              <a:lnSpc>
                <a:spcPct val="110000"/>
              </a:lnSpc>
              <a:buNone/>
            </a:pPr>
            <a:r>
              <a:rPr lang="en-US" dirty="0"/>
              <a:t>Degradation is defined as the progressive loss of biological integrity—the weakening and eventual collapse of the structures and processes that allow an ecosystem to function. This results in a reduced capacity for the system to deliver essential ecosystem services, such as: </a:t>
            </a:r>
          </a:p>
          <a:p>
            <a:pPr marL="914400" lvl="1" indent="-457200">
              <a:lnSpc>
                <a:spcPct val="110000"/>
              </a:lnSpc>
              <a:buFont typeface="+mj-lt"/>
              <a:buAutoNum type="arabicParenR"/>
            </a:pPr>
            <a:r>
              <a:rPr lang="en-US" b="1" dirty="0"/>
              <a:t>Regulating services:</a:t>
            </a:r>
            <a:r>
              <a:rPr lang="en-US" dirty="0"/>
              <a:t> Flood buffering and natural water purification.</a:t>
            </a:r>
          </a:p>
          <a:p>
            <a:pPr marL="914400" lvl="1" indent="-457200">
              <a:lnSpc>
                <a:spcPct val="110000"/>
              </a:lnSpc>
              <a:buFont typeface="+mj-lt"/>
              <a:buAutoNum type="arabicParenR"/>
            </a:pPr>
            <a:r>
              <a:rPr lang="en-US" b="1" dirty="0"/>
              <a:t>Provisioning services:</a:t>
            </a:r>
            <a:r>
              <a:rPr lang="en-US" dirty="0"/>
              <a:t> Sustainable fisheries and clean freshwater.</a:t>
            </a:r>
          </a:p>
          <a:p>
            <a:pPr marL="914400" lvl="1" indent="-457200">
              <a:lnSpc>
                <a:spcPct val="110000"/>
              </a:lnSpc>
              <a:buFont typeface="+mj-lt"/>
              <a:buAutoNum type="arabicParenR"/>
            </a:pPr>
            <a:r>
              <a:rPr lang="en-US" b="1" dirty="0"/>
              <a:t>Cultural services:</a:t>
            </a:r>
            <a:r>
              <a:rPr lang="en-US" dirty="0"/>
              <a:t> Recreational, spiritual, and aesthetic values.</a:t>
            </a:r>
          </a:p>
        </p:txBody>
      </p:sp>
    </p:spTree>
    <p:extLst>
      <p:ext uri="{BB962C8B-B14F-4D97-AF65-F5344CB8AC3E}">
        <p14:creationId xmlns:p14="http://schemas.microsoft.com/office/powerpoint/2010/main" val="3243365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4CE93-95EB-7D26-8D2B-D91831867D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131015-06FB-6B73-7FD9-6F69EE3BF4AE}"/>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9E80DE39-6B6A-6289-6AE9-6241476C16CC}"/>
              </a:ext>
            </a:extLst>
          </p:cNvPr>
          <p:cNvPicPr>
            <a:picLocks noChangeAspect="1"/>
          </p:cNvPicPr>
          <p:nvPr/>
        </p:nvPicPr>
        <p:blipFill>
          <a:blip r:embed="rId2"/>
          <a:stretch>
            <a:fillRect/>
          </a:stretch>
        </p:blipFill>
        <p:spPr>
          <a:xfrm>
            <a:off x="0" y="92758"/>
            <a:ext cx="12192000" cy="6650182"/>
          </a:xfrm>
          <a:prstGeom prst="rect">
            <a:avLst/>
          </a:prstGeom>
        </p:spPr>
      </p:pic>
    </p:spTree>
    <p:extLst>
      <p:ext uri="{BB962C8B-B14F-4D97-AF65-F5344CB8AC3E}">
        <p14:creationId xmlns:p14="http://schemas.microsoft.com/office/powerpoint/2010/main" val="2097706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575C74-5444-1815-23B0-549ACB3AD11D}"/>
              </a:ext>
            </a:extLst>
          </p:cNvPr>
          <p:cNvPicPr>
            <a:picLocks noChangeAspect="1"/>
          </p:cNvPicPr>
          <p:nvPr/>
        </p:nvPicPr>
        <p:blipFill>
          <a:blip r:embed="rId2"/>
          <a:stretch>
            <a:fillRect/>
          </a:stretch>
        </p:blipFill>
        <p:spPr>
          <a:xfrm>
            <a:off x="49006" y="757958"/>
            <a:ext cx="12093988" cy="5342083"/>
          </a:xfrm>
          <a:prstGeom prst="rect">
            <a:avLst/>
          </a:prstGeom>
        </p:spPr>
      </p:pic>
      <p:sp>
        <p:nvSpPr>
          <p:cNvPr id="2" name="Title 1">
            <a:extLst>
              <a:ext uri="{FF2B5EF4-FFF2-40B4-BE49-F238E27FC236}">
                <a16:creationId xmlns:a16="http://schemas.microsoft.com/office/drawing/2014/main" id="{1C9FDAF0-B40B-1B5E-56C6-38C86F83BD94}"/>
              </a:ext>
            </a:extLst>
          </p:cNvPr>
          <p:cNvSpPr>
            <a:spLocks noGrp="1"/>
          </p:cNvSpPr>
          <p:nvPr>
            <p:ph type="title"/>
          </p:nvPr>
        </p:nvSpPr>
        <p:spPr>
          <a:xfrm>
            <a:off x="748990" y="95176"/>
            <a:ext cx="10515600" cy="1325563"/>
          </a:xfrm>
        </p:spPr>
        <p:txBody>
          <a:bodyPr/>
          <a:lstStyle/>
          <a:p>
            <a:pPr algn="ctr"/>
            <a:r>
              <a:rPr lang="en-US" b="1" dirty="0"/>
              <a:t>Eutrophication</a:t>
            </a:r>
          </a:p>
        </p:txBody>
      </p:sp>
    </p:spTree>
    <p:extLst>
      <p:ext uri="{BB962C8B-B14F-4D97-AF65-F5344CB8AC3E}">
        <p14:creationId xmlns:p14="http://schemas.microsoft.com/office/powerpoint/2010/main" val="3702905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822AF-CE4F-7E41-4702-992E08466003}"/>
              </a:ext>
            </a:extLst>
          </p:cNvPr>
          <p:cNvSpPr>
            <a:spLocks noGrp="1"/>
          </p:cNvSpPr>
          <p:nvPr>
            <p:ph type="title"/>
          </p:nvPr>
        </p:nvSpPr>
        <p:spPr/>
        <p:txBody>
          <a:bodyPr>
            <a:normAutofit fontScale="90000"/>
          </a:bodyPr>
          <a:lstStyle/>
          <a:p>
            <a:r>
              <a:rPr lang="en-US" b="1" dirty="0"/>
              <a:t>Nutrient Enrichment: The "Fuel" for Degradation</a:t>
            </a:r>
            <a:br>
              <a:rPr lang="en-US" dirty="0"/>
            </a:br>
            <a:endParaRPr lang="en-US" dirty="0"/>
          </a:p>
        </p:txBody>
      </p:sp>
      <p:sp>
        <p:nvSpPr>
          <p:cNvPr id="3" name="Content Placeholder 2">
            <a:extLst>
              <a:ext uri="{FF2B5EF4-FFF2-40B4-BE49-F238E27FC236}">
                <a16:creationId xmlns:a16="http://schemas.microsoft.com/office/drawing/2014/main" id="{593A17F0-1792-7883-8E31-28BCC21B36F3}"/>
              </a:ext>
            </a:extLst>
          </p:cNvPr>
          <p:cNvSpPr>
            <a:spLocks noGrp="1"/>
          </p:cNvSpPr>
          <p:nvPr>
            <p:ph idx="1"/>
          </p:nvPr>
        </p:nvSpPr>
        <p:spPr>
          <a:xfrm>
            <a:off x="838200" y="1466808"/>
            <a:ext cx="7614424" cy="4887691"/>
          </a:xfrm>
        </p:spPr>
        <p:txBody>
          <a:bodyPr>
            <a:normAutofit fontScale="62500" lnSpcReduction="20000"/>
          </a:bodyPr>
          <a:lstStyle/>
          <a:p>
            <a:pPr marL="0" indent="0">
              <a:lnSpc>
                <a:spcPct val="120000"/>
              </a:lnSpc>
              <a:buNone/>
            </a:pPr>
            <a:r>
              <a:rPr lang="en-US" dirty="0"/>
              <a:t>Eutrophication is primarily driven by excessive loads of nitrogen (N) and phosphorus (P). While urban wastewater contributes, the dominant driver is agricultural runoff, where fertilizers move from fields into water bodies through landscape drainage.</a:t>
            </a:r>
          </a:p>
          <a:p>
            <a:pPr marL="0" indent="0">
              <a:lnSpc>
                <a:spcPct val="120000"/>
              </a:lnSpc>
              <a:buNone/>
            </a:pPr>
            <a:r>
              <a:rPr lang="en-US" dirty="0"/>
              <a:t>Eutrophication follows a predictable sequence:</a:t>
            </a:r>
          </a:p>
          <a:p>
            <a:pPr>
              <a:lnSpc>
                <a:spcPct val="120000"/>
              </a:lnSpc>
            </a:pPr>
            <a:r>
              <a:rPr lang="en-US" b="1" dirty="0"/>
              <a:t>Algal Blooms:</a:t>
            </a:r>
            <a:r>
              <a:rPr lang="en-US" dirty="0"/>
              <a:t> High nutrients trigger the rapid growth of microscopic algae (phytoplankton).</a:t>
            </a:r>
          </a:p>
          <a:p>
            <a:pPr>
              <a:lnSpc>
                <a:spcPct val="120000"/>
              </a:lnSpc>
            </a:pPr>
            <a:r>
              <a:rPr lang="en-US" b="1" dirty="0"/>
              <a:t>Light Blocking:</a:t>
            </a:r>
            <a:r>
              <a:rPr lang="en-US" dirty="0"/>
              <a:t> These algae cloud the water, shading out bottom-dwelling plants (macrophytes) that provide habitat and oxygen.</a:t>
            </a:r>
          </a:p>
          <a:p>
            <a:pPr>
              <a:lnSpc>
                <a:spcPct val="120000"/>
              </a:lnSpc>
            </a:pPr>
            <a:r>
              <a:rPr lang="en-US" b="1" dirty="0"/>
              <a:t>Death &amp; Decay:</a:t>
            </a:r>
            <a:r>
              <a:rPr lang="en-US" dirty="0"/>
              <a:t> As the short-lived algae die and sink to the bottom, they create a massive amount of organic "waste".</a:t>
            </a:r>
          </a:p>
          <a:p>
            <a:pPr>
              <a:lnSpc>
                <a:spcPct val="120000"/>
              </a:lnSpc>
            </a:pPr>
            <a:r>
              <a:rPr lang="en-US" b="1" dirty="0"/>
              <a:t>Oxygen Depletion:</a:t>
            </a:r>
            <a:r>
              <a:rPr lang="en-US" dirty="0"/>
              <a:t> Bacteria move in to decompose this organic matter, consuming dissolved oxygen in the process. This leads to hypoxia (oxygen levels below 2 mg/L), often resulting in "dead zones".</a:t>
            </a:r>
          </a:p>
          <a:p>
            <a:pPr>
              <a:lnSpc>
                <a:spcPct val="120000"/>
              </a:lnSpc>
            </a:pPr>
            <a:endParaRPr lang="en-US" dirty="0"/>
          </a:p>
        </p:txBody>
      </p:sp>
      <p:graphicFrame>
        <p:nvGraphicFramePr>
          <p:cNvPr id="6" name="Diagram 5">
            <a:extLst>
              <a:ext uri="{FF2B5EF4-FFF2-40B4-BE49-F238E27FC236}">
                <a16:creationId xmlns:a16="http://schemas.microsoft.com/office/drawing/2014/main" id="{F0AD7503-1A70-6C5A-FC3D-51B6F239FCD5}"/>
              </a:ext>
            </a:extLst>
          </p:cNvPr>
          <p:cNvGraphicFramePr/>
          <p:nvPr>
            <p:extLst>
              <p:ext uri="{D42A27DB-BD31-4B8C-83A1-F6EECF244321}">
                <p14:modId xmlns:p14="http://schemas.microsoft.com/office/powerpoint/2010/main" val="1065401074"/>
              </p:ext>
            </p:extLst>
          </p:nvPr>
        </p:nvGraphicFramePr>
        <p:xfrm>
          <a:off x="5745357" y="1825625"/>
          <a:ext cx="8128000" cy="4106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3862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C4E76-35C9-AE09-4863-7DDD3C476297}"/>
              </a:ext>
            </a:extLst>
          </p:cNvPr>
          <p:cNvSpPr>
            <a:spLocks noGrp="1"/>
          </p:cNvSpPr>
          <p:nvPr>
            <p:ph type="title"/>
          </p:nvPr>
        </p:nvSpPr>
        <p:spPr/>
        <p:txBody>
          <a:bodyPr/>
          <a:lstStyle/>
          <a:p>
            <a:r>
              <a:rPr lang="en-US" b="1" dirty="0"/>
              <a:t>The Tipping Point</a:t>
            </a:r>
            <a:endParaRPr lang="en-US" dirty="0"/>
          </a:p>
        </p:txBody>
      </p:sp>
      <p:sp>
        <p:nvSpPr>
          <p:cNvPr id="3" name="Content Placeholder 2">
            <a:extLst>
              <a:ext uri="{FF2B5EF4-FFF2-40B4-BE49-F238E27FC236}">
                <a16:creationId xmlns:a16="http://schemas.microsoft.com/office/drawing/2014/main" id="{DDD21112-84BB-C990-A24A-202EEB2A8A0A}"/>
              </a:ext>
            </a:extLst>
          </p:cNvPr>
          <p:cNvSpPr>
            <a:spLocks noGrp="1"/>
          </p:cNvSpPr>
          <p:nvPr>
            <p:ph idx="1"/>
          </p:nvPr>
        </p:nvSpPr>
        <p:spPr>
          <a:xfrm>
            <a:off x="838200" y="1825625"/>
            <a:ext cx="7078883" cy="4829818"/>
          </a:xfrm>
        </p:spPr>
        <p:txBody>
          <a:bodyPr>
            <a:normAutofit fontScale="92500" lnSpcReduction="10000"/>
          </a:bodyPr>
          <a:lstStyle/>
          <a:p>
            <a:pPr>
              <a:lnSpc>
                <a:spcPct val="120000"/>
              </a:lnSpc>
            </a:pPr>
            <a:r>
              <a:rPr lang="en-US" dirty="0"/>
              <a:t>Ecosystems do not always change gradually. Once a specific nutrient threshold is crossed, a lake can suddenly "flip" from a clear-water, plant-dominated state to a turbid, phytoplankton-dominated state.</a:t>
            </a:r>
          </a:p>
          <a:p>
            <a:pPr>
              <a:lnSpc>
                <a:spcPct val="120000"/>
              </a:lnSpc>
            </a:pPr>
            <a:r>
              <a:rPr lang="en-US" b="1" dirty="0"/>
              <a:t>System Transformation:</a:t>
            </a:r>
            <a:r>
              <a:rPr lang="en-US" dirty="0"/>
              <a:t> This is a fundamental transition between ecological states where the biological integrity and functioning are severely compromised.</a:t>
            </a:r>
          </a:p>
          <a:p>
            <a:pPr marL="0" indent="0" algn="ctr">
              <a:lnSpc>
                <a:spcPct val="120000"/>
              </a:lnSpc>
              <a:buNone/>
            </a:pPr>
            <a:r>
              <a:rPr lang="en-US" b="1" dirty="0"/>
              <a:t>But why recovery is difficult?</a:t>
            </a:r>
            <a:endParaRPr lang="en-US" dirty="0"/>
          </a:p>
          <a:p>
            <a:pPr>
              <a:lnSpc>
                <a:spcPct val="120000"/>
              </a:lnSpc>
            </a:pPr>
            <a:endParaRPr lang="en-US" dirty="0"/>
          </a:p>
        </p:txBody>
      </p:sp>
      <p:pic>
        <p:nvPicPr>
          <p:cNvPr id="7" name="Picture 6">
            <a:extLst>
              <a:ext uri="{FF2B5EF4-FFF2-40B4-BE49-F238E27FC236}">
                <a16:creationId xmlns:a16="http://schemas.microsoft.com/office/drawing/2014/main" id="{32C91738-32C6-B0EE-B609-38FAA9A86FF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303" r="39755"/>
          <a:stretch>
            <a:fillRect/>
          </a:stretch>
        </p:blipFill>
        <p:spPr>
          <a:xfrm>
            <a:off x="7917083" y="0"/>
            <a:ext cx="4274917" cy="6858001"/>
          </a:xfrm>
          <a:prstGeom prst="rect">
            <a:avLst/>
          </a:prstGeom>
        </p:spPr>
      </p:pic>
    </p:spTree>
    <p:extLst>
      <p:ext uri="{BB962C8B-B14F-4D97-AF65-F5344CB8AC3E}">
        <p14:creationId xmlns:p14="http://schemas.microsoft.com/office/powerpoint/2010/main" val="900200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32BDC-9BA6-B73C-E39F-63607A68CCFA}"/>
              </a:ext>
            </a:extLst>
          </p:cNvPr>
          <p:cNvSpPr>
            <a:spLocks noGrp="1"/>
          </p:cNvSpPr>
          <p:nvPr>
            <p:ph type="title"/>
          </p:nvPr>
        </p:nvSpPr>
        <p:spPr>
          <a:xfrm>
            <a:off x="653005" y="3834113"/>
            <a:ext cx="3305537" cy="1325563"/>
          </a:xfrm>
        </p:spPr>
        <p:txBody>
          <a:bodyPr>
            <a:normAutofit/>
          </a:bodyPr>
          <a:lstStyle/>
          <a:p>
            <a:r>
              <a:rPr lang="en-US" sz="2400" b="1" dirty="0"/>
              <a:t>Why recovery is difficult?</a:t>
            </a:r>
          </a:p>
        </p:txBody>
      </p:sp>
      <p:graphicFrame>
        <p:nvGraphicFramePr>
          <p:cNvPr id="5" name="Diagram 4">
            <a:extLst>
              <a:ext uri="{FF2B5EF4-FFF2-40B4-BE49-F238E27FC236}">
                <a16:creationId xmlns:a16="http://schemas.microsoft.com/office/drawing/2014/main" id="{773E5503-28F4-64AA-DFE4-868935B4D2E6}"/>
              </a:ext>
            </a:extLst>
          </p:cNvPr>
          <p:cNvGraphicFramePr/>
          <p:nvPr>
            <p:extLst>
              <p:ext uri="{D42A27DB-BD31-4B8C-83A1-F6EECF244321}">
                <p14:modId xmlns:p14="http://schemas.microsoft.com/office/powerpoint/2010/main" val="2011990139"/>
              </p:ext>
            </p:extLst>
          </p:nvPr>
        </p:nvGraphicFramePr>
        <p:xfrm>
          <a:off x="3368230" y="810227"/>
          <a:ext cx="8785185" cy="6047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33CEA732-BAD9-A6A0-F37A-FC23338BCFCD}"/>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53475" y="484918"/>
            <a:ext cx="3314286" cy="3657143"/>
          </a:xfrm>
          <a:prstGeom prst="rect">
            <a:avLst/>
          </a:prstGeom>
        </p:spPr>
      </p:pic>
    </p:spTree>
    <p:extLst>
      <p:ext uri="{BB962C8B-B14F-4D97-AF65-F5344CB8AC3E}">
        <p14:creationId xmlns:p14="http://schemas.microsoft.com/office/powerpoint/2010/main" val="3487439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2A054B8-F2BE-FC44-2516-F98CE53F7FB6}"/>
              </a:ext>
            </a:extLst>
          </p:cNvPr>
          <p:cNvPicPr>
            <a:picLocks noChangeAspect="1"/>
          </p:cNvPicPr>
          <p:nvPr/>
        </p:nvPicPr>
        <p:blipFill>
          <a:blip r:embed="rId2"/>
          <a:srcRect l="5182" r="3527" b="2250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669778F2-CA2B-7FF9-5CB4-4783DC101A15}"/>
              </a:ext>
            </a:extLst>
          </p:cNvPr>
          <p:cNvSpPr>
            <a:spLocks noGrp="1"/>
          </p:cNvSpPr>
          <p:nvPr>
            <p:ph type="title"/>
          </p:nvPr>
        </p:nvSpPr>
        <p:spPr>
          <a:xfrm>
            <a:off x="0" y="2766218"/>
            <a:ext cx="12192000" cy="1325563"/>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en-US" b="1" dirty="0"/>
              <a:t>"Invisibility in Time" and Governance Gaps</a:t>
            </a:r>
            <a:endParaRPr lang="en-US" dirty="0"/>
          </a:p>
        </p:txBody>
      </p:sp>
    </p:spTree>
    <p:extLst>
      <p:ext uri="{BB962C8B-B14F-4D97-AF65-F5344CB8AC3E}">
        <p14:creationId xmlns:p14="http://schemas.microsoft.com/office/powerpoint/2010/main" val="4210141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485C6-7944-DA48-6A8D-3138EF9AC513}"/>
              </a:ext>
            </a:extLst>
          </p:cNvPr>
          <p:cNvSpPr>
            <a:spLocks noGrp="1"/>
          </p:cNvSpPr>
          <p:nvPr>
            <p:ph type="title"/>
          </p:nvPr>
        </p:nvSpPr>
        <p:spPr/>
        <p:txBody>
          <a:bodyPr>
            <a:normAutofit/>
          </a:bodyPr>
          <a:lstStyle/>
          <a:p>
            <a:pPr algn="r"/>
            <a:r>
              <a:rPr lang="en-US" b="1" dirty="0"/>
              <a:t>Sub-Surface Decay</a:t>
            </a:r>
            <a:endParaRPr lang="en-US" dirty="0"/>
          </a:p>
        </p:txBody>
      </p:sp>
      <p:sp>
        <p:nvSpPr>
          <p:cNvPr id="3" name="Content Placeholder 2">
            <a:extLst>
              <a:ext uri="{FF2B5EF4-FFF2-40B4-BE49-F238E27FC236}">
                <a16:creationId xmlns:a16="http://schemas.microsoft.com/office/drawing/2014/main" id="{2D65D4F7-CDC7-FAD0-8024-03A8C3DD1A22}"/>
              </a:ext>
            </a:extLst>
          </p:cNvPr>
          <p:cNvSpPr>
            <a:spLocks noGrp="1"/>
          </p:cNvSpPr>
          <p:nvPr>
            <p:ph idx="1"/>
          </p:nvPr>
        </p:nvSpPr>
        <p:spPr>
          <a:xfrm>
            <a:off x="4743522" y="1825625"/>
            <a:ext cx="6610278" cy="4351338"/>
          </a:xfrm>
        </p:spPr>
        <p:txBody>
          <a:bodyPr>
            <a:normAutofit fontScale="92500" lnSpcReduction="10000"/>
          </a:bodyPr>
          <a:lstStyle/>
          <a:p>
            <a:pPr algn="r">
              <a:lnSpc>
                <a:spcPct val="100000"/>
              </a:lnSpc>
            </a:pPr>
            <a:r>
              <a:rPr lang="en-US" b="1" dirty="0"/>
              <a:t>Contrast with Visible Disasters:</a:t>
            </a:r>
            <a:r>
              <a:rPr lang="en-US" dirty="0"/>
              <a:t> Unlike a factory fire or a sudden flood, aquatic degradation is often invisible to the naked eye because it proceeds silently below the water's surface.</a:t>
            </a:r>
          </a:p>
          <a:p>
            <a:pPr algn="r">
              <a:lnSpc>
                <a:spcPct val="100000"/>
              </a:lnSpc>
            </a:pPr>
            <a:r>
              <a:rPr lang="en-US" b="1" dirty="0"/>
              <a:t>Incremental Loss:</a:t>
            </a:r>
            <a:r>
              <a:rPr lang="en-US" dirty="0"/>
              <a:t> The system does not collapse all at once; it erodes species by species and function by function. This gradual decay makes it difficult for the public to perceive the scale of the damage until it is advanced.</a:t>
            </a:r>
          </a:p>
          <a:p>
            <a:pPr algn="r">
              <a:lnSpc>
                <a:spcPct val="100000"/>
              </a:lnSpc>
            </a:pPr>
            <a:endParaRPr lang="en-US" dirty="0"/>
          </a:p>
        </p:txBody>
      </p:sp>
      <p:pic>
        <p:nvPicPr>
          <p:cNvPr id="5" name="Picture 4">
            <a:extLst>
              <a:ext uri="{FF2B5EF4-FFF2-40B4-BE49-F238E27FC236}">
                <a16:creationId xmlns:a16="http://schemas.microsoft.com/office/drawing/2014/main" id="{91099D1B-28FC-25FE-3AE6-5D5E9EACC6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4770" y="1"/>
            <a:ext cx="4758292" cy="6858000"/>
          </a:xfrm>
          <a:prstGeom prst="rect">
            <a:avLst/>
          </a:prstGeom>
        </p:spPr>
      </p:pic>
      <p:sp>
        <p:nvSpPr>
          <p:cNvPr id="6" name="TextBox 5">
            <a:extLst>
              <a:ext uri="{FF2B5EF4-FFF2-40B4-BE49-F238E27FC236}">
                <a16:creationId xmlns:a16="http://schemas.microsoft.com/office/drawing/2014/main" id="{7C85211D-F567-7359-6DE0-84CA58D91D53}"/>
              </a:ext>
            </a:extLst>
          </p:cNvPr>
          <p:cNvSpPr txBox="1"/>
          <p:nvPr/>
        </p:nvSpPr>
        <p:spPr>
          <a:xfrm>
            <a:off x="4835022" y="6627168"/>
            <a:ext cx="4758292" cy="230832"/>
          </a:xfrm>
          <a:prstGeom prst="rect">
            <a:avLst/>
          </a:prstGeom>
          <a:noFill/>
        </p:spPr>
        <p:txBody>
          <a:bodyPr wrap="square" rtlCol="0">
            <a:spAutoFit/>
          </a:bodyPr>
          <a:lstStyle/>
          <a:p>
            <a:r>
              <a:rPr lang="en-US" sz="900" dirty="0">
                <a:hlinkClick r:id="rId3" tooltip="https://blog.geographydirections.com/2021/06/09/climate-change-worlds-lakes-are-in-hot-water-threatening-rare-wildlife/"/>
              </a:rPr>
              <a:t>This Photo</a:t>
            </a:r>
            <a:r>
              <a:rPr lang="en-US" sz="900" dirty="0"/>
              <a:t> by Unknown Author is licensed under </a:t>
            </a:r>
            <a:r>
              <a:rPr lang="en-US" sz="900" dirty="0">
                <a:hlinkClick r:id="rId4" tooltip="https://creativecommons.org/licenses/by-sa/3.0/"/>
              </a:rPr>
              <a:t>CC BY-SA</a:t>
            </a:r>
            <a:endParaRPr lang="en-US" sz="900" dirty="0"/>
          </a:p>
        </p:txBody>
      </p:sp>
    </p:spTree>
    <p:extLst>
      <p:ext uri="{BB962C8B-B14F-4D97-AF65-F5344CB8AC3E}">
        <p14:creationId xmlns:p14="http://schemas.microsoft.com/office/powerpoint/2010/main" val="3335703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98C8E-1EFF-E36D-2FBD-9F8DE5ACA282}"/>
              </a:ext>
            </a:extLst>
          </p:cNvPr>
          <p:cNvSpPr>
            <a:spLocks noGrp="1"/>
          </p:cNvSpPr>
          <p:nvPr>
            <p:ph type="title"/>
          </p:nvPr>
        </p:nvSpPr>
        <p:spPr>
          <a:xfrm>
            <a:off x="838200" y="365125"/>
            <a:ext cx="7090458" cy="1325563"/>
          </a:xfrm>
        </p:spPr>
        <p:txBody>
          <a:bodyPr/>
          <a:lstStyle/>
          <a:p>
            <a:r>
              <a:rPr lang="en-US" b="1" dirty="0"/>
              <a:t>Diffuse Signals vs. Institutional Inertia</a:t>
            </a:r>
            <a:endParaRPr lang="en-US" dirty="0"/>
          </a:p>
        </p:txBody>
      </p:sp>
      <p:sp>
        <p:nvSpPr>
          <p:cNvPr id="3" name="Content Placeholder 2">
            <a:extLst>
              <a:ext uri="{FF2B5EF4-FFF2-40B4-BE49-F238E27FC236}">
                <a16:creationId xmlns:a16="http://schemas.microsoft.com/office/drawing/2014/main" id="{BDD67F8B-EF5E-1C67-9495-C6DD6CE48183}"/>
              </a:ext>
            </a:extLst>
          </p:cNvPr>
          <p:cNvSpPr>
            <a:spLocks noGrp="1"/>
          </p:cNvSpPr>
          <p:nvPr>
            <p:ph idx="1"/>
          </p:nvPr>
        </p:nvSpPr>
        <p:spPr>
          <a:xfrm>
            <a:off x="838200" y="1825625"/>
            <a:ext cx="7090458" cy="4351338"/>
          </a:xfrm>
        </p:spPr>
        <p:txBody>
          <a:bodyPr>
            <a:normAutofit fontScale="92500" lnSpcReduction="10000"/>
          </a:bodyPr>
          <a:lstStyle/>
          <a:p>
            <a:pPr>
              <a:lnSpc>
                <a:spcPct val="110000"/>
              </a:lnSpc>
            </a:pPr>
            <a:r>
              <a:rPr lang="en-US" b="1" dirty="0"/>
              <a:t>The "Silent" Warning Signs:</a:t>
            </a:r>
            <a:r>
              <a:rPr lang="en-US" dirty="0"/>
              <a:t> Early indicators—such as a slow decline in dissolved oxygen or the gradual disappearance of a specific fish species—are often diffuse and gradual.</a:t>
            </a:r>
          </a:p>
          <a:p>
            <a:pPr>
              <a:lnSpc>
                <a:spcPct val="110000"/>
              </a:lnSpc>
            </a:pPr>
            <a:r>
              <a:rPr lang="en-US" b="1" dirty="0"/>
              <a:t>Delayed Response:</a:t>
            </a:r>
            <a:r>
              <a:rPr lang="en-US" dirty="0"/>
              <a:t> Because these signals are not dramatic, governance institutions rarely take action until a visible crisis occurs, such as a mass fish kill, a drinking water failure, or a toxic algal bloom. By then, years of accumulated damage are already embedded in the system.</a:t>
            </a:r>
          </a:p>
          <a:p>
            <a:pPr>
              <a:lnSpc>
                <a:spcPct val="110000"/>
              </a:lnSpc>
            </a:pPr>
            <a:endParaRPr lang="en-US" dirty="0"/>
          </a:p>
        </p:txBody>
      </p:sp>
      <p:pic>
        <p:nvPicPr>
          <p:cNvPr id="5" name="Picture 4">
            <a:extLst>
              <a:ext uri="{FF2B5EF4-FFF2-40B4-BE49-F238E27FC236}">
                <a16:creationId xmlns:a16="http://schemas.microsoft.com/office/drawing/2014/main" id="{6F1F3C35-89A6-BFF5-DEAB-C86AF1A2278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144" t="26621" r="10283"/>
          <a:stretch>
            <a:fillRect/>
          </a:stretch>
        </p:blipFill>
        <p:spPr>
          <a:xfrm>
            <a:off x="7928658" y="0"/>
            <a:ext cx="4263342" cy="6858000"/>
          </a:xfrm>
          <a:prstGeom prst="rect">
            <a:avLst/>
          </a:prstGeom>
        </p:spPr>
      </p:pic>
    </p:spTree>
    <p:extLst>
      <p:ext uri="{BB962C8B-B14F-4D97-AF65-F5344CB8AC3E}">
        <p14:creationId xmlns:p14="http://schemas.microsoft.com/office/powerpoint/2010/main" val="153426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C71A29-EB3B-4909-EC04-C6129EB7D4F0}"/>
              </a:ext>
            </a:extLst>
          </p:cNvPr>
          <p:cNvPicPr>
            <a:picLocks noChangeAspect="1"/>
          </p:cNvPicPr>
          <p:nvPr/>
        </p:nvPicPr>
        <p:blipFill>
          <a:blip r:embed="rId2">
            <a:alphaModFix amt="35000"/>
          </a:blip>
          <a:srcRect t="5324" b="13924"/>
          <a:stretch>
            <a:fillRect/>
          </a:stretch>
        </p:blipFill>
        <p:spPr>
          <a:xfrm>
            <a:off x="41329" y="897559"/>
            <a:ext cx="12016741" cy="5537965"/>
          </a:xfrm>
          <a:prstGeom prst="rect">
            <a:avLst/>
          </a:prstGeom>
        </p:spPr>
      </p:pic>
      <p:sp>
        <p:nvSpPr>
          <p:cNvPr id="2" name="Title 1">
            <a:extLst>
              <a:ext uri="{FF2B5EF4-FFF2-40B4-BE49-F238E27FC236}">
                <a16:creationId xmlns:a16="http://schemas.microsoft.com/office/drawing/2014/main" id="{88B2FBB9-8FC1-8AEC-2B97-3BF1028C2F14}"/>
              </a:ext>
            </a:extLst>
          </p:cNvPr>
          <p:cNvSpPr>
            <a:spLocks noGrp="1"/>
          </p:cNvSpPr>
          <p:nvPr>
            <p:ph type="title"/>
          </p:nvPr>
        </p:nvSpPr>
        <p:spPr/>
        <p:txBody>
          <a:bodyPr>
            <a:normAutofit/>
          </a:bodyPr>
          <a:lstStyle/>
          <a:p>
            <a:r>
              <a:rPr lang="en-US" b="1" dirty="0"/>
              <a:t>Governance Failure: The </a:t>
            </a:r>
            <a:r>
              <a:rPr lang="en-US" b="1" dirty="0" err="1"/>
              <a:t>Externalisation</a:t>
            </a:r>
            <a:r>
              <a:rPr lang="en-US" b="1" dirty="0"/>
              <a:t> of Costs</a:t>
            </a:r>
            <a:endParaRPr lang="en-US" dirty="0"/>
          </a:p>
        </p:txBody>
      </p:sp>
      <p:sp>
        <p:nvSpPr>
          <p:cNvPr id="3" name="Content Placeholder 2">
            <a:extLst>
              <a:ext uri="{FF2B5EF4-FFF2-40B4-BE49-F238E27FC236}">
                <a16:creationId xmlns:a16="http://schemas.microsoft.com/office/drawing/2014/main" id="{193B4C03-4E9E-4B00-FC2D-C0567B0928CB}"/>
              </a:ext>
            </a:extLst>
          </p:cNvPr>
          <p:cNvSpPr>
            <a:spLocks noGrp="1"/>
          </p:cNvSpPr>
          <p:nvPr>
            <p:ph idx="1"/>
          </p:nvPr>
        </p:nvSpPr>
        <p:spPr/>
        <p:txBody>
          <a:bodyPr>
            <a:normAutofit lnSpcReduction="10000"/>
          </a:bodyPr>
          <a:lstStyle/>
          <a:p>
            <a:pPr>
              <a:lnSpc>
                <a:spcPct val="100000"/>
              </a:lnSpc>
            </a:pPr>
            <a:r>
              <a:rPr lang="en-US" b="1" dirty="0"/>
              <a:t>Not an Accident:</a:t>
            </a:r>
            <a:r>
              <a:rPr lang="en-US" dirty="0"/>
              <a:t> Ecosystem degradation is not simply a result of nature being fragile; it is a predictable governance outcome.</a:t>
            </a:r>
          </a:p>
          <a:p>
            <a:pPr>
              <a:lnSpc>
                <a:spcPct val="100000"/>
              </a:lnSpc>
            </a:pPr>
            <a:r>
              <a:rPr lang="en-US" b="1" dirty="0"/>
              <a:t>Private Profit vs. Public Cost:</a:t>
            </a:r>
            <a:r>
              <a:rPr lang="en-US" dirty="0"/>
              <a:t> "Powerful economic actors" (e.g., industrial agriculture, hydropower, and mining firms) are frequently permitted to </a:t>
            </a:r>
            <a:r>
              <a:rPr lang="en-US" dirty="0" err="1"/>
              <a:t>externalise</a:t>
            </a:r>
            <a:r>
              <a:rPr lang="en-US" dirty="0"/>
              <a:t> the environmental costs of their activities onto shared water resources.</a:t>
            </a:r>
          </a:p>
          <a:p>
            <a:pPr>
              <a:lnSpc>
                <a:spcPct val="100000"/>
              </a:lnSpc>
            </a:pPr>
            <a:r>
              <a:rPr lang="en-US" b="1" dirty="0"/>
              <a:t>Social Stratification:</a:t>
            </a:r>
            <a:r>
              <a:rPr lang="en-US" dirty="0"/>
              <a:t> While these actors capture the benefits, the costs, such as ruined fisheries or contaminated water, are absorbed by subsistence fishers, indigenous communities, and future generations.</a:t>
            </a:r>
          </a:p>
          <a:p>
            <a:pPr>
              <a:lnSpc>
                <a:spcPct val="100000"/>
              </a:lnSpc>
            </a:pPr>
            <a:endParaRPr lang="en-US" dirty="0"/>
          </a:p>
        </p:txBody>
      </p:sp>
    </p:spTree>
    <p:extLst>
      <p:ext uri="{BB962C8B-B14F-4D97-AF65-F5344CB8AC3E}">
        <p14:creationId xmlns:p14="http://schemas.microsoft.com/office/powerpoint/2010/main" val="3625621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5B384-5ADD-15E3-10FA-572B9D98CCC9}"/>
              </a:ext>
            </a:extLst>
          </p:cNvPr>
          <p:cNvSpPr>
            <a:spLocks noGrp="1"/>
          </p:cNvSpPr>
          <p:nvPr>
            <p:ph type="title"/>
          </p:nvPr>
        </p:nvSpPr>
        <p:spPr>
          <a:xfrm>
            <a:off x="838200" y="365125"/>
            <a:ext cx="7167880" cy="1325563"/>
          </a:xfrm>
        </p:spPr>
        <p:txBody>
          <a:bodyPr/>
          <a:lstStyle/>
          <a:p>
            <a:r>
              <a:rPr lang="en-US" b="1" dirty="0"/>
              <a:t>Legal Bias: Designed for Extraction</a:t>
            </a:r>
            <a:endParaRPr lang="en-US" dirty="0"/>
          </a:p>
        </p:txBody>
      </p:sp>
      <p:sp>
        <p:nvSpPr>
          <p:cNvPr id="3" name="Content Placeholder 2">
            <a:extLst>
              <a:ext uri="{FF2B5EF4-FFF2-40B4-BE49-F238E27FC236}">
                <a16:creationId xmlns:a16="http://schemas.microsoft.com/office/drawing/2014/main" id="{B24D0968-7803-FC34-8DE5-49FB6C9BD4ED}"/>
              </a:ext>
            </a:extLst>
          </p:cNvPr>
          <p:cNvSpPr>
            <a:spLocks noGrp="1"/>
          </p:cNvSpPr>
          <p:nvPr>
            <p:ph idx="1"/>
          </p:nvPr>
        </p:nvSpPr>
        <p:spPr>
          <a:xfrm>
            <a:off x="838200" y="1825625"/>
            <a:ext cx="7167880" cy="4351338"/>
          </a:xfrm>
        </p:spPr>
        <p:txBody>
          <a:bodyPr>
            <a:normAutofit fontScale="77500" lnSpcReduction="20000"/>
          </a:bodyPr>
          <a:lstStyle/>
          <a:p>
            <a:pPr>
              <a:lnSpc>
                <a:spcPct val="110000"/>
              </a:lnSpc>
            </a:pPr>
            <a:r>
              <a:rPr lang="en-US" b="1" dirty="0"/>
              <a:t>Economic Priority:</a:t>
            </a:r>
            <a:r>
              <a:rPr lang="en-US" dirty="0"/>
              <a:t> Most national legal frameworks were historically designed to facilitate economic use and resource extraction rather than to protect biological integrity.</a:t>
            </a:r>
          </a:p>
          <a:p>
            <a:pPr>
              <a:lnSpc>
                <a:spcPct val="110000"/>
              </a:lnSpc>
            </a:pPr>
            <a:r>
              <a:rPr lang="en-US" b="1" dirty="0"/>
              <a:t>"Degradation as Policy":</a:t>
            </a:r>
            <a:r>
              <a:rPr lang="en-US" dirty="0"/>
              <a:t> Because laws often </a:t>
            </a:r>
            <a:r>
              <a:rPr lang="en-US" dirty="0" err="1"/>
              <a:t>prioritise</a:t>
            </a:r>
            <a:r>
              <a:rPr lang="en-US" dirty="0"/>
              <a:t> single-purpose human uses (like waste disposal or irrigation) over ecological health, the resulting degradation can be seen as a literal product of existing policy.</a:t>
            </a:r>
          </a:p>
          <a:p>
            <a:pPr>
              <a:lnSpc>
                <a:spcPct val="110000"/>
              </a:lnSpc>
            </a:pPr>
            <a:r>
              <a:rPr lang="en-US" b="1" dirty="0"/>
              <a:t>Anthropocentric Standards:</a:t>
            </a:r>
            <a:r>
              <a:rPr lang="en-US" dirty="0"/>
              <a:t> Regulations typically focus on thresholds safe for human use (drinking or swimming) but remain insufficient to protect the complex functional relationships required for a healthy ecosystem.</a:t>
            </a:r>
          </a:p>
          <a:p>
            <a:pPr>
              <a:lnSpc>
                <a:spcPct val="110000"/>
              </a:lnSpc>
            </a:pPr>
            <a:endParaRPr lang="en-US" dirty="0"/>
          </a:p>
        </p:txBody>
      </p:sp>
      <p:pic>
        <p:nvPicPr>
          <p:cNvPr id="8" name="Picture 7">
            <a:extLst>
              <a:ext uri="{FF2B5EF4-FFF2-40B4-BE49-F238E27FC236}">
                <a16:creationId xmlns:a16="http://schemas.microsoft.com/office/drawing/2014/main" id="{6D170000-B9B7-7D37-38E1-C3C58A8ADD6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778" r="15333"/>
          <a:stretch>
            <a:fillRect/>
          </a:stretch>
        </p:blipFill>
        <p:spPr>
          <a:xfrm>
            <a:off x="8006080" y="0"/>
            <a:ext cx="4185920" cy="6858000"/>
          </a:xfrm>
          <a:prstGeom prst="rect">
            <a:avLst/>
          </a:prstGeom>
        </p:spPr>
      </p:pic>
      <p:sp>
        <p:nvSpPr>
          <p:cNvPr id="9" name="TextBox 8">
            <a:extLst>
              <a:ext uri="{FF2B5EF4-FFF2-40B4-BE49-F238E27FC236}">
                <a16:creationId xmlns:a16="http://schemas.microsoft.com/office/drawing/2014/main" id="{DDE781F5-780A-371C-19BA-F864C4C36BD2}"/>
              </a:ext>
            </a:extLst>
          </p:cNvPr>
          <p:cNvSpPr txBox="1"/>
          <p:nvPr/>
        </p:nvSpPr>
        <p:spPr>
          <a:xfrm>
            <a:off x="5059680" y="6619861"/>
            <a:ext cx="9144000" cy="230832"/>
          </a:xfrm>
          <a:prstGeom prst="rect">
            <a:avLst/>
          </a:prstGeom>
          <a:noFill/>
        </p:spPr>
        <p:txBody>
          <a:bodyPr wrap="square" rtlCol="0">
            <a:spAutoFit/>
          </a:bodyPr>
          <a:lstStyle/>
          <a:p>
            <a:r>
              <a:rPr lang="en-US" sz="900" dirty="0">
                <a:hlinkClick r:id="rId3" tooltip="https://groundup.org.za/article/covid-19-new-regulations-get-water-and-sanitation-packs-communities/"/>
              </a:rPr>
              <a:t>This Photo</a:t>
            </a:r>
            <a:r>
              <a:rPr lang="en-US" sz="900" dirty="0"/>
              <a:t> by Unknown Author is licensed under </a:t>
            </a:r>
            <a:r>
              <a:rPr lang="en-US" sz="900" dirty="0">
                <a:hlinkClick r:id="rId4" tooltip="https://creativecommons.org/licenses/by-nd/3.0/"/>
              </a:rPr>
              <a:t>CC BY-ND</a:t>
            </a:r>
            <a:endParaRPr lang="en-US" sz="900" dirty="0"/>
          </a:p>
        </p:txBody>
      </p:sp>
    </p:spTree>
    <p:extLst>
      <p:ext uri="{BB962C8B-B14F-4D97-AF65-F5344CB8AC3E}">
        <p14:creationId xmlns:p14="http://schemas.microsoft.com/office/powerpoint/2010/main" val="3862442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8DB1B-EA08-35E2-F09A-90F70AE75F7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7894A5-A32B-2112-CC31-A6C77337208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9F50BD8-CB97-12C8-2CE7-C0DF11AE5DC0}"/>
              </a:ext>
            </a:extLst>
          </p:cNvPr>
          <p:cNvPicPr>
            <a:picLocks noChangeAspect="1"/>
          </p:cNvPicPr>
          <p:nvPr/>
        </p:nvPicPr>
        <p:blipFill>
          <a:blip r:embed="rId3"/>
          <a:stretch>
            <a:fillRect/>
          </a:stretch>
        </p:blipFill>
        <p:spPr>
          <a:xfrm>
            <a:off x="48097" y="0"/>
            <a:ext cx="12095805" cy="6912977"/>
          </a:xfrm>
          <a:prstGeom prst="rect">
            <a:avLst/>
          </a:prstGeom>
        </p:spPr>
      </p:pic>
    </p:spTree>
    <p:extLst>
      <p:ext uri="{BB962C8B-B14F-4D97-AF65-F5344CB8AC3E}">
        <p14:creationId xmlns:p14="http://schemas.microsoft.com/office/powerpoint/2010/main" val="1472958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DC7EB-7184-2469-0B01-CE36F4F230B8}"/>
              </a:ext>
            </a:extLst>
          </p:cNvPr>
          <p:cNvSpPr>
            <a:spLocks noGrp="1"/>
          </p:cNvSpPr>
          <p:nvPr>
            <p:ph type="title"/>
          </p:nvPr>
        </p:nvSpPr>
        <p:spPr>
          <a:xfrm>
            <a:off x="9398000" y="18255"/>
            <a:ext cx="2387600" cy="1325563"/>
          </a:xfrm>
        </p:spPr>
        <p:txBody>
          <a:bodyPr>
            <a:normAutofit/>
          </a:bodyPr>
          <a:lstStyle/>
          <a:p>
            <a:pPr algn="ctr"/>
            <a:r>
              <a:rPr lang="en-US" b="1" dirty="0"/>
              <a:t>Hypoxia</a:t>
            </a:r>
            <a:endParaRPr lang="en-US" dirty="0"/>
          </a:p>
        </p:txBody>
      </p:sp>
      <p:sp>
        <p:nvSpPr>
          <p:cNvPr id="3" name="Content Placeholder 2">
            <a:extLst>
              <a:ext uri="{FF2B5EF4-FFF2-40B4-BE49-F238E27FC236}">
                <a16:creationId xmlns:a16="http://schemas.microsoft.com/office/drawing/2014/main" id="{9F7D69F6-F70A-A26C-4B66-560EDF6DADA2}"/>
              </a:ext>
            </a:extLst>
          </p:cNvPr>
          <p:cNvSpPr>
            <a:spLocks noGrp="1"/>
          </p:cNvSpPr>
          <p:nvPr>
            <p:ph idx="1"/>
          </p:nvPr>
        </p:nvSpPr>
        <p:spPr>
          <a:xfrm>
            <a:off x="101600" y="4468335"/>
            <a:ext cx="11724640" cy="2399508"/>
          </a:xfrm>
        </p:spPr>
        <p:txBody>
          <a:bodyPr>
            <a:normAutofit fontScale="92500" lnSpcReduction="20000"/>
          </a:bodyPr>
          <a:lstStyle/>
          <a:p>
            <a:pPr>
              <a:lnSpc>
                <a:spcPct val="110000"/>
              </a:lnSpc>
            </a:pPr>
            <a:r>
              <a:rPr lang="en-US" dirty="0"/>
              <a:t>While some organisms can tolerate low oxygen for short periods, this level is the critical threshold at which most fish and bottom-dwelling invertebrates cannot survive.</a:t>
            </a:r>
          </a:p>
          <a:p>
            <a:pPr>
              <a:lnSpc>
                <a:spcPct val="110000"/>
              </a:lnSpc>
            </a:pPr>
            <a:r>
              <a:rPr lang="en-US" dirty="0"/>
              <a:t>Mobile species (like fish and shrimp) are forced to migrate to oxygenated areas, while less mobile organisms suffocate, leading to mass mortality events known as "fish kills".</a:t>
            </a:r>
          </a:p>
        </p:txBody>
      </p:sp>
      <p:pic>
        <p:nvPicPr>
          <p:cNvPr id="9" name="Picture 8">
            <a:extLst>
              <a:ext uri="{FF2B5EF4-FFF2-40B4-BE49-F238E27FC236}">
                <a16:creationId xmlns:a16="http://schemas.microsoft.com/office/drawing/2014/main" id="{F7A111C0-C684-F658-8113-4150979EE4FB}"/>
              </a:ext>
            </a:extLst>
          </p:cNvPr>
          <p:cNvPicPr>
            <a:picLocks noChangeAspect="1"/>
          </p:cNvPicPr>
          <p:nvPr/>
        </p:nvPicPr>
        <p:blipFill>
          <a:blip r:embed="rId3">
            <a:extLst>
              <a:ext uri="{28A0092B-C50C-407E-A947-70E740481C1C}">
                <a14:useLocalDpi xmlns:a14="http://schemas.microsoft.com/office/drawing/2010/main" val="0"/>
              </a:ext>
            </a:extLst>
          </a:blip>
          <a:srcRect t="10268"/>
          <a:stretch>
            <a:fillRect/>
          </a:stretch>
        </p:blipFill>
        <p:spPr>
          <a:xfrm>
            <a:off x="0" y="294640"/>
            <a:ext cx="9269806" cy="4084320"/>
          </a:xfrm>
          <a:prstGeom prst="rect">
            <a:avLst/>
          </a:prstGeom>
        </p:spPr>
      </p:pic>
      <p:sp>
        <p:nvSpPr>
          <p:cNvPr id="12" name="Content Placeholder 2">
            <a:extLst>
              <a:ext uri="{FF2B5EF4-FFF2-40B4-BE49-F238E27FC236}">
                <a16:creationId xmlns:a16="http://schemas.microsoft.com/office/drawing/2014/main" id="{A61E9C8F-44D2-4D29-F595-49D6A05E93CE}"/>
              </a:ext>
            </a:extLst>
          </p:cNvPr>
          <p:cNvSpPr txBox="1">
            <a:spLocks/>
          </p:cNvSpPr>
          <p:nvPr/>
        </p:nvSpPr>
        <p:spPr>
          <a:xfrm>
            <a:off x="9320606" y="1616631"/>
            <a:ext cx="2556434" cy="2399508"/>
          </a:xfrm>
          <a:prstGeom prst="rect">
            <a:avLst/>
          </a:prstGeom>
          <a:ln>
            <a:solidFill>
              <a:schemeClr val="tx1"/>
            </a:solidFill>
            <a:prstDash val="lgDash"/>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dirty="0"/>
              <a:t>Hypoxia is scientifically defined as a condition where dissolved oxygen (DO) levels fall below 2 mg/L.</a:t>
            </a:r>
          </a:p>
        </p:txBody>
      </p:sp>
    </p:spTree>
    <p:extLst>
      <p:ext uri="{BB962C8B-B14F-4D97-AF65-F5344CB8AC3E}">
        <p14:creationId xmlns:p14="http://schemas.microsoft.com/office/powerpoint/2010/main" val="3007473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0E4364-35C0-34A6-184E-719191C0DD29}"/>
              </a:ext>
            </a:extLst>
          </p:cNvPr>
          <p:cNvPicPr>
            <a:picLocks noChangeAspect="1"/>
          </p:cNvPicPr>
          <p:nvPr/>
        </p:nvPicPr>
        <p:blipFill>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261558" cy="6858000"/>
          </a:xfrm>
          <a:prstGeom prst="rect">
            <a:avLst/>
          </a:prstGeom>
        </p:spPr>
      </p:pic>
      <p:sp>
        <p:nvSpPr>
          <p:cNvPr id="3" name="Content Placeholder 2">
            <a:extLst>
              <a:ext uri="{FF2B5EF4-FFF2-40B4-BE49-F238E27FC236}">
                <a16:creationId xmlns:a16="http://schemas.microsoft.com/office/drawing/2014/main" id="{9275E479-91DB-9F02-4B41-3669A0BB64BE}"/>
              </a:ext>
            </a:extLst>
          </p:cNvPr>
          <p:cNvSpPr>
            <a:spLocks noGrp="1"/>
          </p:cNvSpPr>
          <p:nvPr>
            <p:ph idx="1"/>
          </p:nvPr>
        </p:nvSpPr>
        <p:spPr>
          <a:xfrm>
            <a:off x="838200" y="502920"/>
            <a:ext cx="10515600" cy="5674043"/>
          </a:xfrm>
        </p:spPr>
        <p:txBody>
          <a:bodyPr>
            <a:normAutofit fontScale="62500" lnSpcReduction="20000"/>
          </a:bodyPr>
          <a:lstStyle/>
          <a:p>
            <a:pPr>
              <a:lnSpc>
                <a:spcPct val="120000"/>
              </a:lnSpc>
            </a:pPr>
            <a:r>
              <a:rPr lang="en-US" dirty="0"/>
              <a:t>These "dead zones“, the areas where productivity collapses and biodiversity is dramatically reduced, are no longer isolated incidents.</a:t>
            </a:r>
          </a:p>
          <a:p>
            <a:pPr>
              <a:lnSpc>
                <a:spcPct val="120000"/>
              </a:lnSpc>
            </a:pPr>
            <a:r>
              <a:rPr lang="en-US" dirty="0"/>
              <a:t>They have been documented in more than 500 coastal systems worldwide and across hundreds of inland lakes and rivers.</a:t>
            </a:r>
          </a:p>
          <a:p>
            <a:pPr>
              <a:lnSpc>
                <a:spcPct val="120000"/>
              </a:lnSpc>
            </a:pPr>
            <a:r>
              <a:rPr lang="en-US" dirty="0"/>
              <a:t>In peak years, the famous "dead zone" in the northern Gulf of Mexico has exceeded 20,000 square </a:t>
            </a:r>
            <a:r>
              <a:rPr lang="en-US" dirty="0" err="1"/>
              <a:t>kilometres</a:t>
            </a:r>
            <a:r>
              <a:rPr lang="en-US" dirty="0"/>
              <a:t> (area larger than the state of New Jersey).</a:t>
            </a:r>
          </a:p>
          <a:p>
            <a:pPr>
              <a:lnSpc>
                <a:spcPct val="120000"/>
              </a:lnSpc>
            </a:pPr>
            <a:r>
              <a:rPr lang="en-US" dirty="0"/>
              <a:t>Every species in an aquatic system acts as a node in a network of ecological relationships.</a:t>
            </a:r>
          </a:p>
          <a:p>
            <a:pPr>
              <a:lnSpc>
                <a:spcPct val="120000"/>
              </a:lnSpc>
            </a:pPr>
            <a:r>
              <a:rPr lang="en-US" dirty="0"/>
              <a:t>These nodes include predators that regulate prey populations, invertebrates that process organic matter, and fish that transport nutrients between habitats.</a:t>
            </a:r>
          </a:p>
          <a:p>
            <a:pPr>
              <a:lnSpc>
                <a:spcPct val="120000"/>
              </a:lnSpc>
            </a:pPr>
            <a:r>
              <a:rPr lang="en-US" dirty="0"/>
              <a:t>Healthy ecosystems have "redundancy," meaning multiple species perform similar roles. As species are lost to hypoxia, this redundancy vanishes, leaving the system highly vulnerable to future disturbances.</a:t>
            </a:r>
          </a:p>
          <a:p>
            <a:pPr marL="0" indent="0" algn="ctr">
              <a:lnSpc>
                <a:spcPct val="120000"/>
              </a:lnSpc>
              <a:buNone/>
            </a:pPr>
            <a:r>
              <a:rPr lang="en-US" b="1" dirty="0"/>
              <a:t>The Vulnerable System</a:t>
            </a:r>
            <a:endParaRPr lang="en-US" dirty="0"/>
          </a:p>
          <a:p>
            <a:pPr>
              <a:lnSpc>
                <a:spcPct val="120000"/>
              </a:lnSpc>
            </a:pPr>
            <a:r>
              <a:rPr lang="en-US" dirty="0"/>
              <a:t>The loss of species simplifies the food web, making the entire ecosystem less stable and less capable of recovering from further pollution or climate stress.</a:t>
            </a:r>
          </a:p>
          <a:p>
            <a:pPr>
              <a:lnSpc>
                <a:spcPct val="120000"/>
              </a:lnSpc>
            </a:pPr>
            <a:r>
              <a:rPr lang="en-US" dirty="0"/>
              <a:t>Once these nodes are dismantled, the system often enters a degraded stable state that is resistant to restoration, even if nutrient inputs are later reduced (feedback loops).</a:t>
            </a:r>
          </a:p>
        </p:txBody>
      </p:sp>
      <p:sp>
        <p:nvSpPr>
          <p:cNvPr id="5" name="TextBox 4">
            <a:extLst>
              <a:ext uri="{FF2B5EF4-FFF2-40B4-BE49-F238E27FC236}">
                <a16:creationId xmlns:a16="http://schemas.microsoft.com/office/drawing/2014/main" id="{D5CA50E3-0568-BEF6-10CD-5CE0ACCFD073}"/>
              </a:ext>
            </a:extLst>
          </p:cNvPr>
          <p:cNvSpPr txBox="1"/>
          <p:nvPr/>
        </p:nvSpPr>
        <p:spPr>
          <a:xfrm>
            <a:off x="2743200" y="6564467"/>
            <a:ext cx="7315200" cy="230832"/>
          </a:xfrm>
          <a:prstGeom prst="rect">
            <a:avLst/>
          </a:prstGeom>
          <a:noFill/>
        </p:spPr>
        <p:txBody>
          <a:bodyPr wrap="square" rtlCol="0">
            <a:spAutoFit/>
          </a:bodyPr>
          <a:lstStyle/>
          <a:p>
            <a:pPr algn="ctr"/>
            <a:r>
              <a:rPr lang="en-US" sz="900" dirty="0">
                <a:hlinkClick r:id="rId3" tooltip="https://wisconsinwatch.org/2023/06/gulf-dead-zone-predicted-to-be-twice-the-size-of-national-goal-again/"/>
              </a:rPr>
              <a:t>This Photo</a:t>
            </a:r>
            <a:r>
              <a:rPr lang="en-US" sz="900" dirty="0"/>
              <a:t> by Unknown Author is licensed under </a:t>
            </a:r>
            <a:r>
              <a:rPr lang="en-US" sz="900" dirty="0">
                <a:hlinkClick r:id="rId4" tooltip="https://creativecommons.org/licenses/by-nd/3.0/"/>
              </a:rPr>
              <a:t>CC BY-ND</a:t>
            </a:r>
            <a:endParaRPr lang="en-US" sz="900" dirty="0"/>
          </a:p>
        </p:txBody>
      </p:sp>
    </p:spTree>
    <p:extLst>
      <p:ext uri="{BB962C8B-B14F-4D97-AF65-F5344CB8AC3E}">
        <p14:creationId xmlns:p14="http://schemas.microsoft.com/office/powerpoint/2010/main" val="2640554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15686E-4E47-5113-60D5-45A1F4AE84CC}"/>
              </a:ext>
            </a:extLst>
          </p:cNvPr>
          <p:cNvPicPr>
            <a:picLocks noChangeAspect="1"/>
          </p:cNvPicPr>
          <p:nvPr/>
        </p:nvPicPr>
        <p:blipFill>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102" y="0"/>
            <a:ext cx="12183795" cy="6858000"/>
          </a:xfrm>
          <a:prstGeom prst="rect">
            <a:avLst/>
          </a:prstGeom>
        </p:spPr>
      </p:pic>
      <p:sp>
        <p:nvSpPr>
          <p:cNvPr id="2" name="Title 1">
            <a:extLst>
              <a:ext uri="{FF2B5EF4-FFF2-40B4-BE49-F238E27FC236}">
                <a16:creationId xmlns:a16="http://schemas.microsoft.com/office/drawing/2014/main" id="{9EDFE363-1021-0A6E-5089-16E1779356B8}"/>
              </a:ext>
            </a:extLst>
          </p:cNvPr>
          <p:cNvSpPr>
            <a:spLocks noGrp="1"/>
          </p:cNvSpPr>
          <p:nvPr>
            <p:ph type="title"/>
          </p:nvPr>
        </p:nvSpPr>
        <p:spPr>
          <a:xfrm>
            <a:off x="838200" y="2766218"/>
            <a:ext cx="10515600" cy="1325563"/>
          </a:xfrm>
        </p:spPr>
        <p:txBody>
          <a:bodyPr/>
          <a:lstStyle/>
          <a:p>
            <a:pPr algn="ctr"/>
            <a:r>
              <a:rPr lang="en-US" b="1" dirty="0"/>
              <a:t>Public Health—The Cyanotoxin Threat</a:t>
            </a:r>
            <a:endParaRPr lang="en-US" dirty="0"/>
          </a:p>
        </p:txBody>
      </p:sp>
    </p:spTree>
    <p:extLst>
      <p:ext uri="{BB962C8B-B14F-4D97-AF65-F5344CB8AC3E}">
        <p14:creationId xmlns:p14="http://schemas.microsoft.com/office/powerpoint/2010/main" val="1854890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722DC-B973-62EF-E304-E1F52847901B}"/>
              </a:ext>
            </a:extLst>
          </p:cNvPr>
          <p:cNvSpPr>
            <a:spLocks noGrp="1"/>
          </p:cNvSpPr>
          <p:nvPr>
            <p:ph type="title"/>
          </p:nvPr>
        </p:nvSpPr>
        <p:spPr>
          <a:xfrm>
            <a:off x="838200" y="365125"/>
            <a:ext cx="7879080" cy="1325563"/>
          </a:xfrm>
        </p:spPr>
        <p:txBody>
          <a:bodyPr>
            <a:normAutofit/>
          </a:bodyPr>
          <a:lstStyle/>
          <a:p>
            <a:r>
              <a:rPr lang="en-US" b="1" dirty="0"/>
              <a:t>Harmful Algal Blooms (HABs): The Biological Source</a:t>
            </a:r>
            <a:endParaRPr lang="en-US" dirty="0"/>
          </a:p>
        </p:txBody>
      </p:sp>
      <p:sp>
        <p:nvSpPr>
          <p:cNvPr id="3" name="Content Placeholder 2">
            <a:extLst>
              <a:ext uri="{FF2B5EF4-FFF2-40B4-BE49-F238E27FC236}">
                <a16:creationId xmlns:a16="http://schemas.microsoft.com/office/drawing/2014/main" id="{BBF01D5A-3D91-E60A-21F7-D161BED49DFE}"/>
              </a:ext>
            </a:extLst>
          </p:cNvPr>
          <p:cNvSpPr>
            <a:spLocks noGrp="1"/>
          </p:cNvSpPr>
          <p:nvPr>
            <p:ph idx="1"/>
          </p:nvPr>
        </p:nvSpPr>
        <p:spPr>
          <a:xfrm>
            <a:off x="838200" y="1825624"/>
            <a:ext cx="7879080" cy="4801543"/>
          </a:xfrm>
        </p:spPr>
        <p:txBody>
          <a:bodyPr>
            <a:normAutofit fontScale="62500" lnSpcReduction="20000"/>
          </a:bodyPr>
          <a:lstStyle/>
          <a:p>
            <a:pPr>
              <a:lnSpc>
                <a:spcPct val="120000"/>
              </a:lnSpc>
            </a:pPr>
            <a:r>
              <a:rPr lang="en-US" dirty="0"/>
              <a:t>HABs in freshwater systems are frequently dominated by cyanobacteria, most notably the species </a:t>
            </a:r>
            <a:r>
              <a:rPr lang="en-US" i="1" dirty="0"/>
              <a:t>Microcystis aeruginosa</a:t>
            </a:r>
            <a:r>
              <a:rPr lang="en-US" dirty="0"/>
              <a:t>.</a:t>
            </a:r>
          </a:p>
          <a:p>
            <a:pPr>
              <a:lnSpc>
                <a:spcPct val="120000"/>
              </a:lnSpc>
            </a:pPr>
            <a:r>
              <a:rPr lang="en-US" dirty="0"/>
              <a:t>Toxic blooms are no longer isolated incidents; they now affect more than 100,000 freshwater bodies globally.</a:t>
            </a:r>
          </a:p>
          <a:p>
            <a:pPr>
              <a:lnSpc>
                <a:spcPct val="120000"/>
              </a:lnSpc>
            </a:pPr>
            <a:r>
              <a:rPr lang="en-US" dirty="0"/>
              <a:t>These blooms are the direct result of eutrophication, where excessive nitrogen and phosphorus (often from agricultural runoff) fuel rapid, toxic biological growth.</a:t>
            </a:r>
          </a:p>
          <a:p>
            <a:pPr marL="0" indent="0" algn="ctr">
              <a:lnSpc>
                <a:spcPct val="120000"/>
              </a:lnSpc>
              <a:buNone/>
            </a:pPr>
            <a:r>
              <a:rPr lang="en-US" b="1" dirty="0"/>
              <a:t>Microcystins: Potent Biological Toxins</a:t>
            </a:r>
            <a:endParaRPr lang="en-US" dirty="0"/>
          </a:p>
          <a:p>
            <a:pPr>
              <a:lnSpc>
                <a:spcPct val="120000"/>
              </a:lnSpc>
            </a:pPr>
            <a:r>
              <a:rPr lang="en-US" dirty="0"/>
              <a:t>The primary concern with these blooms is the production of microcystins, which are classified as potent liver toxins and probable human carcinogens.</a:t>
            </a:r>
          </a:p>
          <a:p>
            <a:pPr>
              <a:lnSpc>
                <a:spcPct val="120000"/>
              </a:lnSpc>
            </a:pPr>
            <a:r>
              <a:rPr lang="en-US" dirty="0"/>
              <a:t>Beyond acute poisoning, long-term exposure to these toxins is linked to elevated rates of liver disease, bladder cancer, and neurological effects.</a:t>
            </a:r>
          </a:p>
          <a:p>
            <a:pPr>
              <a:lnSpc>
                <a:spcPct val="120000"/>
              </a:lnSpc>
            </a:pPr>
            <a:r>
              <a:rPr lang="en-US" dirty="0"/>
              <a:t>These toxins can move through the food web, concentrating in the tissues of aquatic organisms.</a:t>
            </a:r>
          </a:p>
        </p:txBody>
      </p:sp>
      <p:pic>
        <p:nvPicPr>
          <p:cNvPr id="7" name="Picture 6">
            <a:extLst>
              <a:ext uri="{FF2B5EF4-FFF2-40B4-BE49-F238E27FC236}">
                <a16:creationId xmlns:a16="http://schemas.microsoft.com/office/drawing/2014/main" id="{8C385A7D-C9BB-A23A-FD57-96729C3C884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8720" r="7652"/>
          <a:stretch>
            <a:fillRect/>
          </a:stretch>
        </p:blipFill>
        <p:spPr>
          <a:xfrm>
            <a:off x="8717280" y="0"/>
            <a:ext cx="3474720" cy="6858000"/>
          </a:xfrm>
          <a:prstGeom prst="rect">
            <a:avLst/>
          </a:prstGeom>
        </p:spPr>
      </p:pic>
      <p:sp>
        <p:nvSpPr>
          <p:cNvPr id="8" name="TextBox 7">
            <a:extLst>
              <a:ext uri="{FF2B5EF4-FFF2-40B4-BE49-F238E27FC236}">
                <a16:creationId xmlns:a16="http://schemas.microsoft.com/office/drawing/2014/main" id="{F2375249-182A-2182-F445-308D0B3B9E70}"/>
              </a:ext>
            </a:extLst>
          </p:cNvPr>
          <p:cNvSpPr txBox="1"/>
          <p:nvPr/>
        </p:nvSpPr>
        <p:spPr>
          <a:xfrm>
            <a:off x="5839460" y="6627168"/>
            <a:ext cx="4191000" cy="230832"/>
          </a:xfrm>
          <a:prstGeom prst="rect">
            <a:avLst/>
          </a:prstGeom>
          <a:noFill/>
        </p:spPr>
        <p:txBody>
          <a:bodyPr wrap="square" rtlCol="0">
            <a:spAutoFit/>
          </a:bodyPr>
          <a:lstStyle/>
          <a:p>
            <a:r>
              <a:rPr lang="en-US" sz="900" dirty="0">
                <a:hlinkClick r:id="rId4" tooltip="https://en.wikipedia.org/wiki/Harmful_algal_bloom"/>
              </a:rPr>
              <a:t>This Photo</a:t>
            </a:r>
            <a:r>
              <a:rPr lang="en-US" sz="900" dirty="0"/>
              <a:t> by Unknown Author is licensed under </a:t>
            </a:r>
            <a:r>
              <a:rPr lang="en-US" sz="900" dirty="0">
                <a:hlinkClick r:id="rId5" tooltip="https://creativecommons.org/licenses/by-sa/3.0/"/>
              </a:rPr>
              <a:t>CC BY-SA</a:t>
            </a:r>
            <a:endParaRPr lang="en-US" sz="900" dirty="0"/>
          </a:p>
        </p:txBody>
      </p:sp>
    </p:spTree>
    <p:extLst>
      <p:ext uri="{BB962C8B-B14F-4D97-AF65-F5344CB8AC3E}">
        <p14:creationId xmlns:p14="http://schemas.microsoft.com/office/powerpoint/2010/main" val="3501597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91694C-9F90-D0DA-3487-411AF10F7B7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065" r="18900"/>
          <a:stretch>
            <a:fillRect/>
          </a:stretch>
        </p:blipFill>
        <p:spPr>
          <a:xfrm>
            <a:off x="0" y="0"/>
            <a:ext cx="5181600" cy="6858000"/>
          </a:xfrm>
          <a:prstGeom prst="rect">
            <a:avLst/>
          </a:prstGeom>
        </p:spPr>
      </p:pic>
      <p:sp>
        <p:nvSpPr>
          <p:cNvPr id="6" name="TextBox 5">
            <a:extLst>
              <a:ext uri="{FF2B5EF4-FFF2-40B4-BE49-F238E27FC236}">
                <a16:creationId xmlns:a16="http://schemas.microsoft.com/office/drawing/2014/main" id="{979ED9E6-18AC-4398-8225-4AFB03A4A1FE}"/>
              </a:ext>
            </a:extLst>
          </p:cNvPr>
          <p:cNvSpPr txBox="1"/>
          <p:nvPr/>
        </p:nvSpPr>
        <p:spPr>
          <a:xfrm>
            <a:off x="5181600" y="6619860"/>
            <a:ext cx="9084854" cy="230832"/>
          </a:xfrm>
          <a:prstGeom prst="rect">
            <a:avLst/>
          </a:prstGeom>
          <a:noFill/>
        </p:spPr>
        <p:txBody>
          <a:bodyPr wrap="square" rtlCol="0">
            <a:spAutoFit/>
          </a:bodyPr>
          <a:lstStyle/>
          <a:p>
            <a:r>
              <a:rPr lang="en-US" sz="900" dirty="0">
                <a:hlinkClick r:id="rId3" tooltip="https://www.flickr.com/photos/oregonstateuniversity/10352710533/"/>
              </a:rPr>
              <a:t>This Photo</a:t>
            </a:r>
            <a:r>
              <a:rPr lang="en-US" sz="900" dirty="0"/>
              <a:t> by Unknown Author is licensed under </a:t>
            </a:r>
            <a:r>
              <a:rPr lang="en-US" sz="900" dirty="0">
                <a:hlinkClick r:id="rId4" tooltip="https://creativecommons.org/licenses/by-sa/3.0/"/>
              </a:rPr>
              <a:t>CC BY-SA</a:t>
            </a:r>
            <a:endParaRPr lang="en-US" sz="900" dirty="0"/>
          </a:p>
        </p:txBody>
      </p:sp>
      <p:sp>
        <p:nvSpPr>
          <p:cNvPr id="2" name="Title 1">
            <a:extLst>
              <a:ext uri="{FF2B5EF4-FFF2-40B4-BE49-F238E27FC236}">
                <a16:creationId xmlns:a16="http://schemas.microsoft.com/office/drawing/2014/main" id="{AEF353C7-7A9E-7D50-416E-1635436D1077}"/>
              </a:ext>
            </a:extLst>
          </p:cNvPr>
          <p:cNvSpPr>
            <a:spLocks noGrp="1"/>
          </p:cNvSpPr>
          <p:nvPr>
            <p:ph type="title"/>
          </p:nvPr>
        </p:nvSpPr>
        <p:spPr>
          <a:xfrm>
            <a:off x="5181600" y="365125"/>
            <a:ext cx="6537960" cy="1325563"/>
          </a:xfrm>
        </p:spPr>
        <p:txBody>
          <a:bodyPr/>
          <a:lstStyle/>
          <a:p>
            <a:pPr algn="r"/>
            <a:r>
              <a:rPr lang="en-US" b="1" dirty="0"/>
              <a:t>The Failure of Conventional Safeguards</a:t>
            </a:r>
            <a:endParaRPr lang="en-US" dirty="0"/>
          </a:p>
        </p:txBody>
      </p:sp>
      <p:sp>
        <p:nvSpPr>
          <p:cNvPr id="3" name="Content Placeholder 2">
            <a:extLst>
              <a:ext uri="{FF2B5EF4-FFF2-40B4-BE49-F238E27FC236}">
                <a16:creationId xmlns:a16="http://schemas.microsoft.com/office/drawing/2014/main" id="{8FB71DE8-6DED-4ADA-4D86-EDB23D6784C8}"/>
              </a:ext>
            </a:extLst>
          </p:cNvPr>
          <p:cNvSpPr>
            <a:spLocks noGrp="1"/>
          </p:cNvSpPr>
          <p:nvPr>
            <p:ph idx="1"/>
          </p:nvPr>
        </p:nvSpPr>
        <p:spPr>
          <a:xfrm>
            <a:off x="5181600" y="1825624"/>
            <a:ext cx="6537960" cy="5032376"/>
          </a:xfrm>
        </p:spPr>
        <p:txBody>
          <a:bodyPr>
            <a:normAutofit fontScale="55000" lnSpcReduction="20000"/>
          </a:bodyPr>
          <a:lstStyle/>
          <a:p>
            <a:pPr algn="r">
              <a:lnSpc>
                <a:spcPct val="120000"/>
              </a:lnSpc>
            </a:pPr>
            <a:r>
              <a:rPr lang="en-US" dirty="0"/>
              <a:t>Unlike many bacterial pathogens, microcystins are heat-stable. This means that boiling water does not destroy the toxin; in fact, the 2014 Toledo crisis required a "Do Not Drink, Do Not Boil" advisory. </a:t>
            </a:r>
          </a:p>
          <a:p>
            <a:pPr algn="r">
              <a:lnSpc>
                <a:spcPct val="120000"/>
              </a:lnSpc>
            </a:pPr>
            <a:r>
              <a:rPr lang="en-US" dirty="0"/>
              <a:t>Microcystins are resistant to many conventional water treatment methods. Removing them often requires expensive, advanced infrastructure such as activated carbon filters or advanced oxidation.</a:t>
            </a:r>
          </a:p>
          <a:p>
            <a:pPr marL="0" indent="0" algn="ctr">
              <a:lnSpc>
                <a:spcPct val="120000"/>
              </a:lnSpc>
              <a:buNone/>
            </a:pPr>
            <a:r>
              <a:rPr lang="en-US" b="1" dirty="0"/>
              <a:t>How Humans are Exposed?</a:t>
            </a:r>
            <a:endParaRPr lang="en-US" dirty="0"/>
          </a:p>
          <a:p>
            <a:pPr algn="r">
              <a:lnSpc>
                <a:spcPct val="120000"/>
              </a:lnSpc>
            </a:pPr>
            <a:r>
              <a:rPr lang="en-US" dirty="0"/>
              <a:t>Contamination of municipal supplies, which can lead to large-scale urban emergencies.</a:t>
            </a:r>
          </a:p>
          <a:p>
            <a:pPr algn="r">
              <a:lnSpc>
                <a:spcPct val="120000"/>
              </a:lnSpc>
            </a:pPr>
            <a:r>
              <a:rPr lang="en-US" dirty="0"/>
              <a:t>Direct exposure through the skin or accidental ingestion during swimming and boating in affected waters.</a:t>
            </a:r>
          </a:p>
          <a:p>
            <a:pPr algn="r">
              <a:lnSpc>
                <a:spcPct val="120000"/>
              </a:lnSpc>
            </a:pPr>
            <a:r>
              <a:rPr lang="en-US" dirty="0"/>
              <a:t>Consumption of fish or shellfish that have accumulated toxins from the environment.</a:t>
            </a:r>
          </a:p>
          <a:p>
            <a:pPr algn="r">
              <a:lnSpc>
                <a:spcPct val="120000"/>
              </a:lnSpc>
            </a:pPr>
            <a:r>
              <a:rPr lang="en-US" dirty="0"/>
              <a:t>Lower-income residents are disproportionately affected as they often lack the financial resources to purchase bottled water or private filtration during a bloom crisis.</a:t>
            </a:r>
          </a:p>
        </p:txBody>
      </p:sp>
    </p:spTree>
    <p:extLst>
      <p:ext uri="{BB962C8B-B14F-4D97-AF65-F5344CB8AC3E}">
        <p14:creationId xmlns:p14="http://schemas.microsoft.com/office/powerpoint/2010/main" val="2892423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1638AC-E0F2-459A-9047-A89955718F1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3243"/>
            <a:ext cx="12192000" cy="6861243"/>
          </a:xfrm>
          <a:prstGeom prst="rect">
            <a:avLst/>
          </a:prstGeom>
        </p:spPr>
      </p:pic>
      <p:sp>
        <p:nvSpPr>
          <p:cNvPr id="2" name="Title 1">
            <a:extLst>
              <a:ext uri="{FF2B5EF4-FFF2-40B4-BE49-F238E27FC236}">
                <a16:creationId xmlns:a16="http://schemas.microsoft.com/office/drawing/2014/main" id="{53132470-19FB-B50E-62FC-B14BE33F3F7E}"/>
              </a:ext>
            </a:extLst>
          </p:cNvPr>
          <p:cNvSpPr>
            <a:spLocks noGrp="1"/>
          </p:cNvSpPr>
          <p:nvPr>
            <p:ph type="title"/>
          </p:nvPr>
        </p:nvSpPr>
        <p:spPr>
          <a:xfrm>
            <a:off x="15240" y="764698"/>
            <a:ext cx="7868920" cy="1325563"/>
          </a:xfrm>
        </p:spPr>
        <p:txBody>
          <a:bodyPr/>
          <a:lstStyle/>
          <a:p>
            <a:r>
              <a:rPr lang="en-US" b="1" dirty="0"/>
              <a:t>The Economic Impact of Aquatic Degradation</a:t>
            </a:r>
            <a:endParaRPr lang="en-US" dirty="0"/>
          </a:p>
        </p:txBody>
      </p:sp>
      <p:sp>
        <p:nvSpPr>
          <p:cNvPr id="5" name="TextBox 4">
            <a:extLst>
              <a:ext uri="{FF2B5EF4-FFF2-40B4-BE49-F238E27FC236}">
                <a16:creationId xmlns:a16="http://schemas.microsoft.com/office/drawing/2014/main" id="{40CA5CFB-874D-AEF0-31DE-D85A3726FB1C}"/>
              </a:ext>
            </a:extLst>
          </p:cNvPr>
          <p:cNvSpPr txBox="1"/>
          <p:nvPr/>
        </p:nvSpPr>
        <p:spPr>
          <a:xfrm>
            <a:off x="-73660" y="0"/>
            <a:ext cx="8953500" cy="230832"/>
          </a:xfrm>
          <a:prstGeom prst="rect">
            <a:avLst/>
          </a:prstGeom>
          <a:noFill/>
        </p:spPr>
        <p:txBody>
          <a:bodyPr wrap="square" rtlCol="0">
            <a:spAutoFit/>
          </a:bodyPr>
          <a:lstStyle/>
          <a:p>
            <a:r>
              <a:rPr lang="en-US" sz="900" dirty="0">
                <a:hlinkClick r:id="rId3" tooltip="https://ourworld.unu.edu/jp/one-fifth-of-global-farm-soil-degraded-by-salt"/>
              </a:rPr>
              <a:t>This Photo</a:t>
            </a:r>
            <a:r>
              <a:rPr lang="en-US" sz="900" dirty="0"/>
              <a:t> by Unknown Author is licensed under </a:t>
            </a:r>
            <a:r>
              <a:rPr lang="en-US" sz="900" dirty="0">
                <a:hlinkClick r:id="rId4" tooltip="https://creativecommons.org/licenses/by-nc-sa/3.0/"/>
              </a:rPr>
              <a:t>CC BY-SA-NC</a:t>
            </a:r>
            <a:endParaRPr lang="en-US" sz="900" dirty="0"/>
          </a:p>
        </p:txBody>
      </p:sp>
    </p:spTree>
    <p:extLst>
      <p:ext uri="{BB962C8B-B14F-4D97-AF65-F5344CB8AC3E}">
        <p14:creationId xmlns:p14="http://schemas.microsoft.com/office/powerpoint/2010/main" val="4074721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56EA8E7F-0EE6-3EE2-383B-9266219801BF}"/>
              </a:ext>
            </a:extLst>
          </p:cNvPr>
          <p:cNvGraphicFramePr/>
          <p:nvPr>
            <p:extLst>
              <p:ext uri="{D42A27DB-BD31-4B8C-83A1-F6EECF244321}">
                <p14:modId xmlns:p14="http://schemas.microsoft.com/office/powerpoint/2010/main" val="412198674"/>
              </p:ext>
            </p:extLst>
          </p:nvPr>
        </p:nvGraphicFramePr>
        <p:xfrm>
          <a:off x="0" y="0"/>
          <a:ext cx="12192000"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15261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3FBE78-B720-335B-E72D-EC61B86D603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082326" y="3058160"/>
            <a:ext cx="5109674" cy="3586598"/>
          </a:xfrm>
          <a:prstGeom prst="rect">
            <a:avLst/>
          </a:prstGeom>
        </p:spPr>
      </p:pic>
      <p:sp>
        <p:nvSpPr>
          <p:cNvPr id="3" name="Content Placeholder 2">
            <a:extLst>
              <a:ext uri="{FF2B5EF4-FFF2-40B4-BE49-F238E27FC236}">
                <a16:creationId xmlns:a16="http://schemas.microsoft.com/office/drawing/2014/main" id="{04B83DCF-C413-0322-BD7F-36558CAA605E}"/>
              </a:ext>
            </a:extLst>
          </p:cNvPr>
          <p:cNvSpPr>
            <a:spLocks noGrp="1"/>
          </p:cNvSpPr>
          <p:nvPr>
            <p:ph idx="1"/>
          </p:nvPr>
        </p:nvSpPr>
        <p:spPr>
          <a:xfrm>
            <a:off x="838200" y="535260"/>
            <a:ext cx="10988040" cy="2377371"/>
          </a:xfrm>
        </p:spPr>
        <p:txBody>
          <a:bodyPr>
            <a:normAutofit fontScale="92500"/>
          </a:bodyPr>
          <a:lstStyle/>
          <a:p>
            <a:pPr>
              <a:lnSpc>
                <a:spcPct val="120000"/>
              </a:lnSpc>
            </a:pPr>
            <a:r>
              <a:rPr lang="en-US" sz="1800" b="1" dirty="0"/>
              <a:t>Advanced Water Treatment:</a:t>
            </a:r>
            <a:r>
              <a:rPr lang="en-US" sz="1800" dirty="0"/>
              <a:t> When biological integrity collapses, conventional treatment is often insufficient. Utilities must invest in expensive advanced oxidation and activated carbon filters specifically to remove microcystins (cyanotoxins) from drinking water. These infrastructure upgrades can cost large utilities hundreds of millions of dollars.</a:t>
            </a:r>
          </a:p>
          <a:p>
            <a:pPr>
              <a:lnSpc>
                <a:spcPct val="120000"/>
              </a:lnSpc>
            </a:pPr>
            <a:r>
              <a:rPr lang="en-US" sz="1800" b="1" dirty="0"/>
              <a:t>Infrastructure Damage from Invasive Species:</a:t>
            </a:r>
            <a:r>
              <a:rPr lang="en-US" sz="1800" dirty="0"/>
              <a:t> Biological degradation often includes the introduction of non-native species. For example, Zebra mussels (</a:t>
            </a:r>
            <a:r>
              <a:rPr lang="en-US" sz="1800" i="1" dirty="0" err="1"/>
              <a:t>Dreissena</a:t>
            </a:r>
            <a:r>
              <a:rPr lang="en-US" sz="1800" i="1" dirty="0"/>
              <a:t> polymorpha</a:t>
            </a:r>
            <a:r>
              <a:rPr lang="en-US" sz="1800" dirty="0"/>
              <a:t>, shown below) clog industrial and municipal water intake pipes, requiring constant, costly maintenance. In North America alone, this damage is estimated at approximately US$1 billion per year.</a:t>
            </a:r>
          </a:p>
        </p:txBody>
      </p:sp>
      <p:sp>
        <p:nvSpPr>
          <p:cNvPr id="8" name="TextBox 7">
            <a:extLst>
              <a:ext uri="{FF2B5EF4-FFF2-40B4-BE49-F238E27FC236}">
                <a16:creationId xmlns:a16="http://schemas.microsoft.com/office/drawing/2014/main" id="{1A9A54C3-47F6-992A-116E-4650DC636321}"/>
              </a:ext>
            </a:extLst>
          </p:cNvPr>
          <p:cNvSpPr txBox="1"/>
          <p:nvPr/>
        </p:nvSpPr>
        <p:spPr>
          <a:xfrm>
            <a:off x="8443766" y="6637446"/>
            <a:ext cx="3749040" cy="230832"/>
          </a:xfrm>
          <a:prstGeom prst="rect">
            <a:avLst/>
          </a:prstGeom>
          <a:noFill/>
        </p:spPr>
        <p:txBody>
          <a:bodyPr wrap="square" rtlCol="0">
            <a:spAutoFit/>
          </a:bodyPr>
          <a:lstStyle/>
          <a:p>
            <a:r>
              <a:rPr lang="en-US" sz="900" dirty="0">
                <a:hlinkClick r:id="rId4" tooltip="https://dendroica.blogspot.com/2011/11/invasive-mussels-and-birds.html"/>
              </a:rPr>
              <a:t>This Photo</a:t>
            </a:r>
            <a:r>
              <a:rPr lang="en-US" sz="900" dirty="0"/>
              <a:t> of Zebra mussels by Unknown Author is licensed under </a:t>
            </a:r>
            <a:r>
              <a:rPr lang="en-US" sz="900" dirty="0">
                <a:hlinkClick r:id="rId5" tooltip="https://creativecommons.org/licenses/by-sa/3.0/"/>
              </a:rPr>
              <a:t>CC BY-SA</a:t>
            </a:r>
            <a:endParaRPr lang="en-US" sz="900" dirty="0"/>
          </a:p>
        </p:txBody>
      </p:sp>
      <p:sp>
        <p:nvSpPr>
          <p:cNvPr id="9" name="Content Placeholder 2">
            <a:extLst>
              <a:ext uri="{FF2B5EF4-FFF2-40B4-BE49-F238E27FC236}">
                <a16:creationId xmlns:a16="http://schemas.microsoft.com/office/drawing/2014/main" id="{D086E777-AA70-4078-ED99-23698C88AE18}"/>
              </a:ext>
            </a:extLst>
          </p:cNvPr>
          <p:cNvSpPr txBox="1">
            <a:spLocks/>
          </p:cNvSpPr>
          <p:nvPr/>
        </p:nvSpPr>
        <p:spPr>
          <a:xfrm>
            <a:off x="838200" y="2963431"/>
            <a:ext cx="6091726" cy="387557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b="1" dirty="0"/>
              <a:t>Loss of Wetland Functions:</a:t>
            </a:r>
            <a:r>
              <a:rPr lang="en-US" sz="1800" dirty="0"/>
              <a:t> Healthy wetlands act as natural "kidneys" for the landscape, providing water purification and flood buffering at no cost. When wetlands are drained or converted, these services must be replaced by engineered substitutes (like levees or treatment plants) that are vastly more expensive to build and maintain.</a:t>
            </a:r>
          </a:p>
          <a:p>
            <a:pPr>
              <a:lnSpc>
                <a:spcPct val="120000"/>
              </a:lnSpc>
            </a:pPr>
            <a:r>
              <a:rPr lang="en-US" sz="1800" b="1" dirty="0"/>
              <a:t>The Trillion-Dollar Value of Coral Reefs:</a:t>
            </a:r>
            <a:r>
              <a:rPr lang="en-US" sz="1800" dirty="0"/>
              <a:t> Global reef systems provide essential services including fisheries, tourism revenue, and natural coastal wave protection. Contemporary estimates value these services at roughly US$9–11 trillion annually. As reefs bleach and die, nations lose this sovereign revenue and must spend more on artificial sea walls to protect shorelines from storms.</a:t>
            </a:r>
          </a:p>
        </p:txBody>
      </p:sp>
    </p:spTree>
    <p:extLst>
      <p:ext uri="{BB962C8B-B14F-4D97-AF65-F5344CB8AC3E}">
        <p14:creationId xmlns:p14="http://schemas.microsoft.com/office/powerpoint/2010/main" val="1671725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E4EE-2991-D345-297D-1DF1DD0FF3D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F0A9BE-B206-65A4-B4CB-F9AD8907FF2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25FA077-B515-DFF4-461E-7B5A361455B6}"/>
              </a:ext>
            </a:extLst>
          </p:cNvPr>
          <p:cNvPicPr>
            <a:picLocks noChangeAspect="1"/>
          </p:cNvPicPr>
          <p:nvPr/>
        </p:nvPicPr>
        <p:blipFill>
          <a:blip r:embed="rId3"/>
          <a:stretch>
            <a:fillRect/>
          </a:stretch>
        </p:blipFill>
        <p:spPr>
          <a:xfrm>
            <a:off x="87629" y="0"/>
            <a:ext cx="12016741" cy="6858000"/>
          </a:xfrm>
          <a:prstGeom prst="rect">
            <a:avLst/>
          </a:prstGeom>
        </p:spPr>
      </p:pic>
      <p:sp>
        <p:nvSpPr>
          <p:cNvPr id="7" name="TextBox 6">
            <a:extLst>
              <a:ext uri="{FF2B5EF4-FFF2-40B4-BE49-F238E27FC236}">
                <a16:creationId xmlns:a16="http://schemas.microsoft.com/office/drawing/2014/main" id="{5E3E5F7B-EDE4-823A-43DB-AFA44C74E57F}"/>
              </a:ext>
            </a:extLst>
          </p:cNvPr>
          <p:cNvSpPr txBox="1"/>
          <p:nvPr/>
        </p:nvSpPr>
        <p:spPr>
          <a:xfrm>
            <a:off x="259080" y="6048355"/>
            <a:ext cx="11490960" cy="646331"/>
          </a:xfrm>
          <a:prstGeom prst="rect">
            <a:avLst/>
          </a:prstGeom>
          <a:noFill/>
        </p:spPr>
        <p:txBody>
          <a:bodyPr wrap="square">
            <a:spAutoFit/>
          </a:bodyPr>
          <a:lstStyle/>
          <a:p>
            <a:pPr algn="ctr"/>
            <a:r>
              <a:rPr lang="en-US" sz="1800" kern="1200" dirty="0">
                <a:solidFill>
                  <a:schemeClr val="tx1"/>
                </a:solidFill>
                <a:effectLst/>
                <a:latin typeface="+mn-lt"/>
                <a:ea typeface="+mn-ea"/>
                <a:cs typeface="+mn-cs"/>
              </a:rPr>
              <a:t>“Aquatic system do not degrade because nature is fragile. They degrade because powerful economic actors are permitted to push the cost of their activities onto our shared water”</a:t>
            </a:r>
            <a:endParaRPr lang="en-US" dirty="0"/>
          </a:p>
        </p:txBody>
      </p:sp>
    </p:spTree>
    <p:extLst>
      <p:ext uri="{BB962C8B-B14F-4D97-AF65-F5344CB8AC3E}">
        <p14:creationId xmlns:p14="http://schemas.microsoft.com/office/powerpoint/2010/main" val="845415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FD91B-3BD3-D78F-FDD9-568F0A1ADF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7CD3C7-68E4-AFB9-5BF2-A327114E268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544919E-F606-33FB-4853-CF0603C12971}"/>
              </a:ext>
            </a:extLst>
          </p:cNvPr>
          <p:cNvPicPr>
            <a:picLocks noChangeAspect="1"/>
          </p:cNvPicPr>
          <p:nvPr/>
        </p:nvPicPr>
        <p:blipFill>
          <a:blip r:embed="rId2"/>
          <a:stretch>
            <a:fillRect/>
          </a:stretch>
        </p:blipFill>
        <p:spPr>
          <a:xfrm>
            <a:off x="81073" y="0"/>
            <a:ext cx="12029854" cy="6858000"/>
          </a:xfrm>
          <a:prstGeom prst="rect">
            <a:avLst/>
          </a:prstGeom>
        </p:spPr>
      </p:pic>
    </p:spTree>
    <p:extLst>
      <p:ext uri="{BB962C8B-B14F-4D97-AF65-F5344CB8AC3E}">
        <p14:creationId xmlns:p14="http://schemas.microsoft.com/office/powerpoint/2010/main" val="1348133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C35387-6206-A5D2-33F6-F5AB1E7767B0}"/>
              </a:ext>
            </a:extLst>
          </p:cNvPr>
          <p:cNvSpPr>
            <a:spLocks noGrp="1"/>
          </p:cNvSpPr>
          <p:nvPr>
            <p:ph idx="1"/>
          </p:nvPr>
        </p:nvSpPr>
        <p:spPr>
          <a:xfrm>
            <a:off x="4429760" y="490654"/>
            <a:ext cx="7086599" cy="6108882"/>
          </a:xfrm>
        </p:spPr>
        <p:txBody>
          <a:bodyPr>
            <a:normAutofit fontScale="77500" lnSpcReduction="20000"/>
          </a:bodyPr>
          <a:lstStyle/>
          <a:p>
            <a:r>
              <a:rPr lang="en-US" dirty="0"/>
              <a:t>Testing at the Collins Park Water Treatment Plant in Toledo, Ohio, detected microcystin toxins above the WHO guideline of 1 µg/L in the city’s treated water. Immediately, a "do not drink, do not boil" advisory was issued, affecting approximately 500,000 people for three days.</a:t>
            </a:r>
          </a:p>
          <a:p>
            <a:r>
              <a:rPr lang="en-US" dirty="0"/>
              <a:t>Unlike many bacteria, microcystins are heat-stable; boiling the water does not destroy the toxin and can potentially concentrate it.</a:t>
            </a:r>
          </a:p>
          <a:p>
            <a:r>
              <a:rPr lang="en-US" dirty="0"/>
              <a:t>Supermarkets were stripped of bottled water within hours (described by residents as looking like "Black Friday"), and a state of emergency was declared to truck in safe water.</a:t>
            </a:r>
          </a:p>
          <a:p>
            <a:r>
              <a:rPr lang="en-US" dirty="0"/>
              <a:t>Massive loads of dissolved reactive phosphorus from millions of hectares of agricultural land, primarily dedicated to corn and soybean production.</a:t>
            </a:r>
          </a:p>
          <a:p>
            <a:r>
              <a:rPr lang="en-US" dirty="0"/>
              <a:t>Extensive networks of underground tile drains efficiently move nutrients from fields into ditches and waterways, eventually feeding the shallow, warm western basin of Lake Erie.</a:t>
            </a:r>
          </a:p>
          <a:p>
            <a:r>
              <a:rPr lang="en-US" dirty="0"/>
              <a:t>Satellite data shows a clear upward trend in bloom intensity since the 1990s, fueled by these nutrients and warming temperatures.</a:t>
            </a:r>
          </a:p>
        </p:txBody>
      </p:sp>
      <p:pic>
        <p:nvPicPr>
          <p:cNvPr id="4" name="Picture 3">
            <a:extLst>
              <a:ext uri="{FF2B5EF4-FFF2-40B4-BE49-F238E27FC236}">
                <a16:creationId xmlns:a16="http://schemas.microsoft.com/office/drawing/2014/main" id="{F2DC45C8-B3F3-379C-750B-8BF056D2B60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969" r="27397"/>
          <a:stretch>
            <a:fillRect/>
          </a:stretch>
        </p:blipFill>
        <p:spPr>
          <a:xfrm>
            <a:off x="1" y="0"/>
            <a:ext cx="4267200" cy="6858000"/>
          </a:xfrm>
          <a:prstGeom prst="rect">
            <a:avLst/>
          </a:prstGeom>
        </p:spPr>
      </p:pic>
      <p:sp>
        <p:nvSpPr>
          <p:cNvPr id="5" name="TextBox 4">
            <a:extLst>
              <a:ext uri="{FF2B5EF4-FFF2-40B4-BE49-F238E27FC236}">
                <a16:creationId xmlns:a16="http://schemas.microsoft.com/office/drawing/2014/main" id="{B7F7A348-47F1-84AD-4AEA-7EA4FFA13D26}"/>
              </a:ext>
            </a:extLst>
          </p:cNvPr>
          <p:cNvSpPr txBox="1"/>
          <p:nvPr/>
        </p:nvSpPr>
        <p:spPr>
          <a:xfrm>
            <a:off x="4165603" y="6599536"/>
            <a:ext cx="3048000" cy="230832"/>
          </a:xfrm>
          <a:prstGeom prst="rect">
            <a:avLst/>
          </a:prstGeom>
          <a:noFill/>
        </p:spPr>
        <p:txBody>
          <a:bodyPr wrap="square" rtlCol="0">
            <a:spAutoFit/>
          </a:bodyPr>
          <a:lstStyle/>
          <a:p>
            <a:r>
              <a:rPr lang="en-US" sz="900" dirty="0">
                <a:hlinkClick r:id="rId4" tooltip="https://www.flickr.com/photos/boblinsdell/26265093432/"/>
              </a:rPr>
              <a:t>This Photo</a:t>
            </a:r>
            <a:r>
              <a:rPr lang="en-US" sz="900" dirty="0"/>
              <a:t> by Unknown Author is licensed under </a:t>
            </a:r>
            <a:r>
              <a:rPr lang="en-US" sz="900" dirty="0">
                <a:hlinkClick r:id="rId5" tooltip="https://creativecommons.org/licenses/by/3.0/"/>
              </a:rPr>
              <a:t>CC BY</a:t>
            </a:r>
            <a:endParaRPr lang="en-US" sz="900" dirty="0"/>
          </a:p>
        </p:txBody>
      </p:sp>
    </p:spTree>
    <p:extLst>
      <p:ext uri="{BB962C8B-B14F-4D97-AF65-F5344CB8AC3E}">
        <p14:creationId xmlns:p14="http://schemas.microsoft.com/office/powerpoint/2010/main" val="735310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0BE482-6342-F3AC-38A2-999E92E384CE}"/>
              </a:ext>
            </a:extLst>
          </p:cNvPr>
          <p:cNvSpPr>
            <a:spLocks noGrp="1"/>
          </p:cNvSpPr>
          <p:nvPr>
            <p:ph idx="1"/>
          </p:nvPr>
        </p:nvSpPr>
        <p:spPr>
          <a:xfrm>
            <a:off x="706120" y="375920"/>
            <a:ext cx="6731000" cy="6309360"/>
          </a:xfrm>
        </p:spPr>
        <p:txBody>
          <a:bodyPr>
            <a:normAutofit fontScale="92500"/>
          </a:bodyPr>
          <a:lstStyle/>
          <a:p>
            <a:pPr marL="0" indent="0" algn="ctr">
              <a:lnSpc>
                <a:spcPct val="120000"/>
              </a:lnSpc>
              <a:buNone/>
            </a:pPr>
            <a:r>
              <a:rPr lang="en-US" sz="1600" b="1" dirty="0"/>
              <a:t>The Regulatory Gap</a:t>
            </a:r>
            <a:endParaRPr lang="en-US" sz="1600" dirty="0"/>
          </a:p>
          <a:p>
            <a:pPr>
              <a:lnSpc>
                <a:spcPct val="120000"/>
              </a:lnSpc>
            </a:pPr>
            <a:r>
              <a:rPr lang="en-US" sz="1600" dirty="0"/>
              <a:t>In most jurisdictions, agricultural runoff is classified as "non-point source pollution".</a:t>
            </a:r>
          </a:p>
          <a:p>
            <a:pPr>
              <a:lnSpc>
                <a:spcPct val="120000"/>
              </a:lnSpc>
            </a:pPr>
            <a:r>
              <a:rPr lang="en-US" sz="1600" dirty="0"/>
              <a:t>This classification places it outside the strict permitting and enforcement frameworks (discharge consents) that govern industrial "pipes" (point sources).</a:t>
            </a:r>
          </a:p>
          <a:p>
            <a:pPr>
              <a:lnSpc>
                <a:spcPct val="120000"/>
              </a:lnSpc>
            </a:pPr>
            <a:r>
              <a:rPr lang="en-US" sz="1600" dirty="0"/>
              <a:t>Farmers often follow state agricultural guidelines, yet these guidelines do not constrain total phosphorus loading to levels that protect the lake’s ecological health.</a:t>
            </a:r>
          </a:p>
          <a:p>
            <a:pPr marL="0" indent="0" algn="ctr">
              <a:lnSpc>
                <a:spcPct val="120000"/>
              </a:lnSpc>
              <a:buNone/>
            </a:pPr>
            <a:r>
              <a:rPr lang="en-US" sz="1600" b="1" dirty="0"/>
              <a:t>Institutional Fragmentation</a:t>
            </a:r>
            <a:endParaRPr lang="en-US" sz="1600" dirty="0"/>
          </a:p>
          <a:p>
            <a:pPr>
              <a:lnSpc>
                <a:spcPct val="120000"/>
              </a:lnSpc>
            </a:pPr>
            <a:r>
              <a:rPr lang="en-US" sz="1600" dirty="0"/>
              <a:t>Responsibility is fragmented across thousands of individual farmers, drainage districts, multiple state governments (Ohio, Indiana, Michigan), and federal bodies.</a:t>
            </a:r>
          </a:p>
          <a:p>
            <a:pPr>
              <a:lnSpc>
                <a:spcPct val="120000"/>
              </a:lnSpc>
            </a:pPr>
            <a:r>
              <a:rPr lang="en-US" sz="1600" dirty="0"/>
              <a:t>There is no single authority held accountable for lake-scale outcomes.</a:t>
            </a:r>
          </a:p>
          <a:p>
            <a:pPr>
              <a:lnSpc>
                <a:spcPct val="120000"/>
              </a:lnSpc>
            </a:pPr>
            <a:r>
              <a:rPr lang="en-US" sz="1600" dirty="0"/>
              <a:t>Water utilities, at the end of this governance chain, must spend millions on advanced treatment to "treat symptoms" at the tap, passing those costs to ratepayers rather than the actors generating the pollution.</a:t>
            </a:r>
          </a:p>
          <a:p>
            <a:pPr>
              <a:lnSpc>
                <a:spcPct val="120000"/>
              </a:lnSpc>
            </a:pPr>
            <a:r>
              <a:rPr lang="en-US" sz="1600" dirty="0"/>
              <a:t>Lower-income households suffered disproportionately, as they had fewer resources to stockpile water or adapt to the sudden loss of a basic urban service.</a:t>
            </a:r>
          </a:p>
        </p:txBody>
      </p:sp>
      <p:pic>
        <p:nvPicPr>
          <p:cNvPr id="4" name="Picture 3">
            <a:extLst>
              <a:ext uri="{FF2B5EF4-FFF2-40B4-BE49-F238E27FC236}">
                <a16:creationId xmlns:a16="http://schemas.microsoft.com/office/drawing/2014/main" id="{FA51C300-A7C0-0FF0-A3AB-E80F9CB61CB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5826" r="8058"/>
          <a:stretch>
            <a:fillRect/>
          </a:stretch>
        </p:blipFill>
        <p:spPr>
          <a:xfrm>
            <a:off x="7643404" y="0"/>
            <a:ext cx="4548596" cy="6858000"/>
          </a:xfrm>
          <a:prstGeom prst="rect">
            <a:avLst/>
          </a:prstGeom>
        </p:spPr>
      </p:pic>
      <p:sp>
        <p:nvSpPr>
          <p:cNvPr id="5" name="TextBox 4">
            <a:extLst>
              <a:ext uri="{FF2B5EF4-FFF2-40B4-BE49-F238E27FC236}">
                <a16:creationId xmlns:a16="http://schemas.microsoft.com/office/drawing/2014/main" id="{EF4D4BEB-343D-8E31-9DBC-714F91C6B99C}"/>
              </a:ext>
            </a:extLst>
          </p:cNvPr>
          <p:cNvSpPr txBox="1"/>
          <p:nvPr/>
        </p:nvSpPr>
        <p:spPr>
          <a:xfrm>
            <a:off x="4877714" y="6627168"/>
            <a:ext cx="7314286" cy="230832"/>
          </a:xfrm>
          <a:prstGeom prst="rect">
            <a:avLst/>
          </a:prstGeom>
          <a:noFill/>
        </p:spPr>
        <p:txBody>
          <a:bodyPr wrap="square" rtlCol="0">
            <a:spAutoFit/>
          </a:bodyPr>
          <a:lstStyle/>
          <a:p>
            <a:r>
              <a:rPr lang="en-US" sz="900" dirty="0">
                <a:hlinkClick r:id="rId3" tooltip="https://www.openaccessgovernment.org/article/legacy-pollution-struggle-control-non-profit-source-pollution-climate-change/153782/"/>
              </a:rPr>
              <a:t>This Photo</a:t>
            </a:r>
            <a:r>
              <a:rPr lang="en-US" sz="900" dirty="0"/>
              <a:t> by Unknown Author is licensed under </a:t>
            </a:r>
            <a:r>
              <a:rPr lang="en-US" sz="900" dirty="0">
                <a:hlinkClick r:id="rId4" tooltip="https://creativecommons.org/licenses/by/3.0/"/>
              </a:rPr>
              <a:t>CC BY</a:t>
            </a:r>
            <a:endParaRPr lang="en-US" sz="900" dirty="0"/>
          </a:p>
        </p:txBody>
      </p:sp>
    </p:spTree>
    <p:extLst>
      <p:ext uri="{BB962C8B-B14F-4D97-AF65-F5344CB8AC3E}">
        <p14:creationId xmlns:p14="http://schemas.microsoft.com/office/powerpoint/2010/main" val="1098998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C36B-F7D1-9D1C-9C54-8200197890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6BA56B-B9A2-8D75-9F45-02C0F003C36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894DC29-5930-4026-7A99-71B5035671B6}"/>
              </a:ext>
            </a:extLst>
          </p:cNvPr>
          <p:cNvPicPr>
            <a:picLocks noChangeAspect="1"/>
          </p:cNvPicPr>
          <p:nvPr/>
        </p:nvPicPr>
        <p:blipFill>
          <a:blip r:embed="rId2"/>
          <a:stretch>
            <a:fillRect/>
          </a:stretch>
        </p:blipFill>
        <p:spPr>
          <a:xfrm>
            <a:off x="84853" y="22302"/>
            <a:ext cx="12022293" cy="6858000"/>
          </a:xfrm>
          <a:prstGeom prst="rect">
            <a:avLst/>
          </a:prstGeom>
        </p:spPr>
      </p:pic>
    </p:spTree>
    <p:extLst>
      <p:ext uri="{BB962C8B-B14F-4D97-AF65-F5344CB8AC3E}">
        <p14:creationId xmlns:p14="http://schemas.microsoft.com/office/powerpoint/2010/main" val="2676693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4A5D-1E5F-F184-5A6B-872222DAB569}"/>
              </a:ext>
            </a:extLst>
          </p:cNvPr>
          <p:cNvSpPr>
            <a:spLocks noGrp="1"/>
          </p:cNvSpPr>
          <p:nvPr>
            <p:ph type="title"/>
          </p:nvPr>
        </p:nvSpPr>
        <p:spPr/>
        <p:txBody>
          <a:bodyPr>
            <a:normAutofit/>
          </a:bodyPr>
          <a:lstStyle/>
          <a:p>
            <a:r>
              <a:rPr lang="en-US" b="1" dirty="0"/>
              <a:t>The 2023–25 Events</a:t>
            </a:r>
            <a:endParaRPr lang="en-US" dirty="0"/>
          </a:p>
        </p:txBody>
      </p:sp>
      <p:sp>
        <p:nvSpPr>
          <p:cNvPr id="3" name="Content Placeholder 2">
            <a:extLst>
              <a:ext uri="{FF2B5EF4-FFF2-40B4-BE49-F238E27FC236}">
                <a16:creationId xmlns:a16="http://schemas.microsoft.com/office/drawing/2014/main" id="{873A41AC-4EA2-BFC3-8E2C-701EFBE8C9DD}"/>
              </a:ext>
            </a:extLst>
          </p:cNvPr>
          <p:cNvSpPr>
            <a:spLocks noGrp="1"/>
          </p:cNvSpPr>
          <p:nvPr>
            <p:ph idx="1"/>
          </p:nvPr>
        </p:nvSpPr>
        <p:spPr>
          <a:xfrm>
            <a:off x="838200" y="1825625"/>
            <a:ext cx="7421880" cy="4351338"/>
          </a:xfrm>
        </p:spPr>
        <p:txBody>
          <a:bodyPr>
            <a:normAutofit fontScale="92500"/>
          </a:bodyPr>
          <a:lstStyle/>
          <a:p>
            <a:pPr>
              <a:lnSpc>
                <a:spcPct val="100000"/>
              </a:lnSpc>
            </a:pPr>
            <a:r>
              <a:rPr lang="en-US" dirty="0"/>
              <a:t>From January 2023 to March 2025, the world witnessed the most spatially extensive coral-bleaching event on record.</a:t>
            </a:r>
          </a:p>
          <a:p>
            <a:pPr>
              <a:lnSpc>
                <a:spcPct val="100000"/>
              </a:lnSpc>
            </a:pPr>
            <a:r>
              <a:rPr lang="en-US" dirty="0"/>
              <a:t>Approximately 84% of global reef locations experienced bleaching-level heat stress, affecting at least 82 different countries and territories.</a:t>
            </a:r>
          </a:p>
          <a:p>
            <a:pPr>
              <a:lnSpc>
                <a:spcPct val="100000"/>
              </a:lnSpc>
            </a:pPr>
            <a:r>
              <a:rPr lang="en-US" dirty="0"/>
              <a:t>While this figure refers to reefs experiencing sufficient heat stress to cause bleaching, it signals a new, dangerous baseline of repeated and severe cardiac stress on reef ecosystems worldwide.</a:t>
            </a:r>
          </a:p>
          <a:p>
            <a:pPr>
              <a:lnSpc>
                <a:spcPct val="100000"/>
              </a:lnSpc>
            </a:pPr>
            <a:endParaRPr lang="en-US" dirty="0"/>
          </a:p>
        </p:txBody>
      </p:sp>
      <p:pic>
        <p:nvPicPr>
          <p:cNvPr id="5" name="Picture 4">
            <a:extLst>
              <a:ext uri="{FF2B5EF4-FFF2-40B4-BE49-F238E27FC236}">
                <a16:creationId xmlns:a16="http://schemas.microsoft.com/office/drawing/2014/main" id="{C7D3F308-C30A-8C11-6023-F0697AE1EFE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6727" r="34794"/>
          <a:stretch>
            <a:fillRect/>
          </a:stretch>
        </p:blipFill>
        <p:spPr>
          <a:xfrm>
            <a:off x="8371840" y="0"/>
            <a:ext cx="3820160" cy="6858000"/>
          </a:xfrm>
          <a:prstGeom prst="rect">
            <a:avLst/>
          </a:prstGeom>
        </p:spPr>
      </p:pic>
      <p:sp>
        <p:nvSpPr>
          <p:cNvPr id="6" name="TextBox 5">
            <a:extLst>
              <a:ext uri="{FF2B5EF4-FFF2-40B4-BE49-F238E27FC236}">
                <a16:creationId xmlns:a16="http://schemas.microsoft.com/office/drawing/2014/main" id="{61EA1D38-AC29-B414-EA0F-A4DCBD4E0518}"/>
              </a:ext>
            </a:extLst>
          </p:cNvPr>
          <p:cNvSpPr txBox="1"/>
          <p:nvPr/>
        </p:nvSpPr>
        <p:spPr>
          <a:xfrm>
            <a:off x="5276215" y="6627168"/>
            <a:ext cx="6191250" cy="230832"/>
          </a:xfrm>
          <a:prstGeom prst="rect">
            <a:avLst/>
          </a:prstGeom>
          <a:noFill/>
        </p:spPr>
        <p:txBody>
          <a:bodyPr wrap="square" rtlCol="0">
            <a:spAutoFit/>
          </a:bodyPr>
          <a:lstStyle/>
          <a:p>
            <a:r>
              <a:rPr lang="en-US" sz="900" dirty="0">
                <a:hlinkClick r:id="rId3" tooltip="https://blogs.ubc.ca/communicatingscience2014w112/2014/11/05/a-dire-future-of-coral-reefs/"/>
              </a:rPr>
              <a:t>This Photo</a:t>
            </a:r>
            <a:r>
              <a:rPr lang="en-US" sz="900" dirty="0"/>
              <a:t> by Unknown Author is licensed under </a:t>
            </a:r>
            <a:r>
              <a:rPr lang="en-US" sz="900" dirty="0">
                <a:hlinkClick r:id="rId4" tooltip="https://creativecommons.org/licenses/by-nc-nd/3.0/"/>
              </a:rPr>
              <a:t>CC BY-NC-ND</a:t>
            </a:r>
            <a:endParaRPr lang="en-US" sz="900" dirty="0"/>
          </a:p>
        </p:txBody>
      </p:sp>
    </p:spTree>
    <p:extLst>
      <p:ext uri="{BB962C8B-B14F-4D97-AF65-F5344CB8AC3E}">
        <p14:creationId xmlns:p14="http://schemas.microsoft.com/office/powerpoint/2010/main" val="1059116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29247-6585-9811-09D9-D83E52B63D7F}"/>
              </a:ext>
            </a:extLst>
          </p:cNvPr>
          <p:cNvSpPr>
            <a:spLocks noGrp="1"/>
          </p:cNvSpPr>
          <p:nvPr>
            <p:ph type="title"/>
          </p:nvPr>
        </p:nvSpPr>
        <p:spPr/>
        <p:txBody>
          <a:bodyPr>
            <a:normAutofit/>
          </a:bodyPr>
          <a:lstStyle/>
          <a:p>
            <a:r>
              <a:rPr lang="en-US" b="1" dirty="0"/>
              <a:t>The Biological Mechanism</a:t>
            </a:r>
            <a:endParaRPr lang="en-US" dirty="0"/>
          </a:p>
        </p:txBody>
      </p:sp>
      <p:sp>
        <p:nvSpPr>
          <p:cNvPr id="3" name="Content Placeholder 2">
            <a:extLst>
              <a:ext uri="{FF2B5EF4-FFF2-40B4-BE49-F238E27FC236}">
                <a16:creationId xmlns:a16="http://schemas.microsoft.com/office/drawing/2014/main" id="{0D3791B6-31EC-DC68-EA18-1F24E3A6AA5B}"/>
              </a:ext>
            </a:extLst>
          </p:cNvPr>
          <p:cNvSpPr>
            <a:spLocks noGrp="1"/>
          </p:cNvSpPr>
          <p:nvPr>
            <p:ph idx="1"/>
          </p:nvPr>
        </p:nvSpPr>
        <p:spPr>
          <a:xfrm>
            <a:off x="838200" y="1825625"/>
            <a:ext cx="7279640" cy="4351338"/>
          </a:xfrm>
        </p:spPr>
        <p:txBody>
          <a:bodyPr>
            <a:normAutofit fontScale="92500" lnSpcReduction="10000"/>
          </a:bodyPr>
          <a:lstStyle/>
          <a:p>
            <a:pPr>
              <a:lnSpc>
                <a:spcPct val="100000"/>
              </a:lnSpc>
            </a:pPr>
            <a:r>
              <a:rPr lang="en-US" b="1" dirty="0"/>
              <a:t>Symbiotic Relationship:</a:t>
            </a:r>
            <a:r>
              <a:rPr lang="en-US" dirty="0"/>
              <a:t> Corals rely on symbiotic algae (zooxanthellae) living in their tissues to provide most of their energy and their vibrant </a:t>
            </a:r>
            <a:r>
              <a:rPr lang="en-US" dirty="0" err="1"/>
              <a:t>colours</a:t>
            </a:r>
            <a:r>
              <a:rPr lang="en-US" dirty="0"/>
              <a:t>.</a:t>
            </a:r>
          </a:p>
          <a:p>
            <a:pPr>
              <a:lnSpc>
                <a:spcPct val="100000"/>
              </a:lnSpc>
            </a:pPr>
            <a:r>
              <a:rPr lang="en-US" dirty="0"/>
              <a:t>When sea temperatures rise, stressed corals expel these algae. Without them, the coral appears white ("bleached") and begins to starve.</a:t>
            </a:r>
          </a:p>
          <a:p>
            <a:pPr>
              <a:lnSpc>
                <a:spcPct val="100000"/>
              </a:lnSpc>
            </a:pPr>
            <a:r>
              <a:rPr lang="en-US" dirty="0"/>
              <a:t>A single heatwave can kill large proportions of a reef; repeated events leave no time for recovery, leading to structural simplification where the reef loses its complex three-dimensional habitat.</a:t>
            </a:r>
          </a:p>
          <a:p>
            <a:pPr>
              <a:lnSpc>
                <a:spcPct val="100000"/>
              </a:lnSpc>
            </a:pPr>
            <a:endParaRPr lang="en-US" dirty="0"/>
          </a:p>
        </p:txBody>
      </p:sp>
      <p:pic>
        <p:nvPicPr>
          <p:cNvPr id="5" name="Picture 4">
            <a:extLst>
              <a:ext uri="{FF2B5EF4-FFF2-40B4-BE49-F238E27FC236}">
                <a16:creationId xmlns:a16="http://schemas.microsoft.com/office/drawing/2014/main" id="{F09C4D1D-8F96-9EC5-326E-8642F01936A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4383" r="24180"/>
          <a:stretch>
            <a:fillRect/>
          </a:stretch>
        </p:blipFill>
        <p:spPr>
          <a:xfrm>
            <a:off x="8117840" y="0"/>
            <a:ext cx="4074160" cy="6858000"/>
          </a:xfrm>
          <a:prstGeom prst="rect">
            <a:avLst/>
          </a:prstGeom>
        </p:spPr>
      </p:pic>
      <p:sp>
        <p:nvSpPr>
          <p:cNvPr id="6" name="TextBox 5">
            <a:extLst>
              <a:ext uri="{FF2B5EF4-FFF2-40B4-BE49-F238E27FC236}">
                <a16:creationId xmlns:a16="http://schemas.microsoft.com/office/drawing/2014/main" id="{1D9A12F9-3DBB-6B0D-2D53-06AC993CF3E3}"/>
              </a:ext>
            </a:extLst>
          </p:cNvPr>
          <p:cNvSpPr txBox="1"/>
          <p:nvPr/>
        </p:nvSpPr>
        <p:spPr>
          <a:xfrm>
            <a:off x="5445760" y="6627168"/>
            <a:ext cx="7620000" cy="230832"/>
          </a:xfrm>
          <a:prstGeom prst="rect">
            <a:avLst/>
          </a:prstGeom>
          <a:noFill/>
        </p:spPr>
        <p:txBody>
          <a:bodyPr wrap="square" rtlCol="0">
            <a:spAutoFit/>
          </a:bodyPr>
          <a:lstStyle/>
          <a:p>
            <a:r>
              <a:rPr lang="en-US" sz="900" dirty="0">
                <a:hlinkClick r:id="rId3" tooltip="https://hilo.hawaii.edu/chancellor/stories/2015/10/15/coral-bleaching/"/>
              </a:rPr>
              <a:t>This Photo</a:t>
            </a:r>
            <a:r>
              <a:rPr lang="en-US" sz="900" dirty="0"/>
              <a:t> by Unknown Author is licensed under </a:t>
            </a:r>
            <a:r>
              <a:rPr lang="en-US" sz="900" dirty="0">
                <a:hlinkClick r:id="rId4" tooltip="https://creativecommons.org/licenses/by/3.0/"/>
              </a:rPr>
              <a:t>CC BY</a:t>
            </a:r>
            <a:endParaRPr lang="en-US" sz="900" dirty="0"/>
          </a:p>
        </p:txBody>
      </p:sp>
    </p:spTree>
    <p:extLst>
      <p:ext uri="{BB962C8B-B14F-4D97-AF65-F5344CB8AC3E}">
        <p14:creationId xmlns:p14="http://schemas.microsoft.com/office/powerpoint/2010/main" val="4121402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86F0A-44D2-409F-B1AC-9C943B632F0A}"/>
              </a:ext>
            </a:extLst>
          </p:cNvPr>
          <p:cNvSpPr>
            <a:spLocks noGrp="1"/>
          </p:cNvSpPr>
          <p:nvPr>
            <p:ph type="title"/>
          </p:nvPr>
        </p:nvSpPr>
        <p:spPr/>
        <p:txBody>
          <a:bodyPr>
            <a:normAutofit/>
          </a:bodyPr>
          <a:lstStyle/>
          <a:p>
            <a:r>
              <a:rPr lang="en-US" b="1" dirty="0"/>
              <a:t>Livelihood Connection: The Human Cost for Island Nations</a:t>
            </a:r>
            <a:endParaRPr lang="en-US" dirty="0"/>
          </a:p>
        </p:txBody>
      </p:sp>
      <p:sp>
        <p:nvSpPr>
          <p:cNvPr id="3" name="Content Placeholder 2">
            <a:extLst>
              <a:ext uri="{FF2B5EF4-FFF2-40B4-BE49-F238E27FC236}">
                <a16:creationId xmlns:a16="http://schemas.microsoft.com/office/drawing/2014/main" id="{B7E24D00-2A6C-A1C9-3946-B3353906417D}"/>
              </a:ext>
            </a:extLst>
          </p:cNvPr>
          <p:cNvSpPr>
            <a:spLocks noGrp="1"/>
          </p:cNvSpPr>
          <p:nvPr>
            <p:ph idx="1"/>
          </p:nvPr>
        </p:nvSpPr>
        <p:spPr>
          <a:xfrm>
            <a:off x="838200" y="1825625"/>
            <a:ext cx="7421880" cy="4351338"/>
          </a:xfrm>
        </p:spPr>
        <p:txBody>
          <a:bodyPr>
            <a:normAutofit fontScale="92500" lnSpcReduction="10000"/>
          </a:bodyPr>
          <a:lstStyle/>
          <a:p>
            <a:pPr>
              <a:lnSpc>
                <a:spcPct val="100000"/>
              </a:lnSpc>
            </a:pPr>
            <a:r>
              <a:rPr lang="en-US" dirty="0"/>
              <a:t>Reefs are the "nursery" of the ocean; their decline means fewer fish for communities that derive most of their animal protein from the sea.</a:t>
            </a:r>
          </a:p>
          <a:p>
            <a:pPr>
              <a:lnSpc>
                <a:spcPct val="100000"/>
              </a:lnSpc>
            </a:pPr>
            <a:r>
              <a:rPr lang="en-US" dirty="0"/>
              <a:t>For many small island states, reef-based tourism represents a massive share of GDP. Reef loss translates directly into lost sovereign revenue and fewer jobs.</a:t>
            </a:r>
          </a:p>
          <a:p>
            <a:pPr>
              <a:lnSpc>
                <a:spcPct val="100000"/>
              </a:lnSpc>
            </a:pPr>
            <a:r>
              <a:rPr lang="en-US" dirty="0"/>
              <a:t>Healthy reefs act as a natural, "free" buffer that reduces coastal wave energy. When reefs die, island nations lose protection from storm waves, requiring massive investments in artificial sea walls.</a:t>
            </a:r>
          </a:p>
          <a:p>
            <a:pPr>
              <a:lnSpc>
                <a:spcPct val="100000"/>
              </a:lnSpc>
            </a:pPr>
            <a:endParaRPr lang="en-US" dirty="0"/>
          </a:p>
        </p:txBody>
      </p:sp>
      <p:pic>
        <p:nvPicPr>
          <p:cNvPr id="5" name="Picture 4">
            <a:extLst>
              <a:ext uri="{FF2B5EF4-FFF2-40B4-BE49-F238E27FC236}">
                <a16:creationId xmlns:a16="http://schemas.microsoft.com/office/drawing/2014/main" id="{D146CB67-2CD5-2728-14D0-1021F9DED96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342" r="21250"/>
          <a:stretch>
            <a:fillRect/>
          </a:stretch>
        </p:blipFill>
        <p:spPr>
          <a:xfrm>
            <a:off x="8375725" y="7307"/>
            <a:ext cx="3830320" cy="6858000"/>
          </a:xfrm>
          <a:prstGeom prst="rect">
            <a:avLst/>
          </a:prstGeom>
        </p:spPr>
      </p:pic>
      <p:sp>
        <p:nvSpPr>
          <p:cNvPr id="6" name="TextBox 5">
            <a:extLst>
              <a:ext uri="{FF2B5EF4-FFF2-40B4-BE49-F238E27FC236}">
                <a16:creationId xmlns:a16="http://schemas.microsoft.com/office/drawing/2014/main" id="{F5E7E786-8862-5424-197C-93AB3C5E8837}"/>
              </a:ext>
            </a:extLst>
          </p:cNvPr>
          <p:cNvSpPr txBox="1"/>
          <p:nvPr/>
        </p:nvSpPr>
        <p:spPr>
          <a:xfrm>
            <a:off x="5304715" y="6619861"/>
            <a:ext cx="7171765" cy="230832"/>
          </a:xfrm>
          <a:prstGeom prst="rect">
            <a:avLst/>
          </a:prstGeom>
          <a:noFill/>
        </p:spPr>
        <p:txBody>
          <a:bodyPr wrap="square" rtlCol="0">
            <a:spAutoFit/>
          </a:bodyPr>
          <a:lstStyle/>
          <a:p>
            <a:r>
              <a:rPr lang="en-US" sz="900" dirty="0">
                <a:hlinkClick r:id="rId3" tooltip="https://txemapamundi.blogspot.com/2018/09/la-gran-barrera-de-coral-great-barrier.html"/>
              </a:rPr>
              <a:t>This Photo</a:t>
            </a:r>
            <a:r>
              <a:rPr lang="en-US" sz="900" dirty="0"/>
              <a:t> by Unknown Author is licensed under </a:t>
            </a:r>
            <a:r>
              <a:rPr lang="en-US" sz="900" dirty="0">
                <a:hlinkClick r:id="rId4" tooltip="https://creativecommons.org/licenses/by-nc-nd/3.0/"/>
              </a:rPr>
              <a:t>CC BY-NC-ND</a:t>
            </a:r>
            <a:endParaRPr lang="en-US" sz="900" dirty="0"/>
          </a:p>
        </p:txBody>
      </p:sp>
    </p:spTree>
    <p:extLst>
      <p:ext uri="{BB962C8B-B14F-4D97-AF65-F5344CB8AC3E}">
        <p14:creationId xmlns:p14="http://schemas.microsoft.com/office/powerpoint/2010/main" val="1091708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C33AB-66B0-667C-8A9B-50E709481B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5D3F9F-B4D1-4628-60F7-23AAC2218942}"/>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D9ED85DC-2C68-2F96-0B30-C24732435FD1}"/>
              </a:ext>
            </a:extLst>
          </p:cNvPr>
          <p:cNvPicPr>
            <a:picLocks noChangeAspect="1"/>
          </p:cNvPicPr>
          <p:nvPr/>
        </p:nvPicPr>
        <p:blipFill>
          <a:blip r:embed="rId2"/>
          <a:stretch>
            <a:fillRect/>
          </a:stretch>
        </p:blipFill>
        <p:spPr>
          <a:xfrm>
            <a:off x="99976" y="0"/>
            <a:ext cx="11992048" cy="6858000"/>
          </a:xfrm>
          <a:prstGeom prst="rect">
            <a:avLst/>
          </a:prstGeom>
        </p:spPr>
      </p:pic>
    </p:spTree>
    <p:extLst>
      <p:ext uri="{BB962C8B-B14F-4D97-AF65-F5344CB8AC3E}">
        <p14:creationId xmlns:p14="http://schemas.microsoft.com/office/powerpoint/2010/main" val="4117834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5F737-4691-0E68-EADB-3E6F6FE4D7C5}"/>
              </a:ext>
            </a:extLst>
          </p:cNvPr>
          <p:cNvSpPr>
            <a:spLocks noGrp="1"/>
          </p:cNvSpPr>
          <p:nvPr>
            <p:ph type="title"/>
          </p:nvPr>
        </p:nvSpPr>
        <p:spPr>
          <a:xfrm>
            <a:off x="3281680" y="365125"/>
            <a:ext cx="8072120" cy="1325563"/>
          </a:xfrm>
        </p:spPr>
        <p:txBody>
          <a:bodyPr>
            <a:normAutofit/>
          </a:bodyPr>
          <a:lstStyle/>
          <a:p>
            <a:pPr algn="r"/>
            <a:r>
              <a:rPr lang="en-US" b="1" dirty="0"/>
              <a:t>The Governance Challenge: A Fundamental Scale Mismatch</a:t>
            </a:r>
            <a:endParaRPr lang="en-US" dirty="0"/>
          </a:p>
        </p:txBody>
      </p:sp>
      <p:sp>
        <p:nvSpPr>
          <p:cNvPr id="3" name="Content Placeholder 2">
            <a:extLst>
              <a:ext uri="{FF2B5EF4-FFF2-40B4-BE49-F238E27FC236}">
                <a16:creationId xmlns:a16="http://schemas.microsoft.com/office/drawing/2014/main" id="{857F6227-E41E-10C7-8978-AD1E3260F31A}"/>
              </a:ext>
            </a:extLst>
          </p:cNvPr>
          <p:cNvSpPr>
            <a:spLocks noGrp="1"/>
          </p:cNvSpPr>
          <p:nvPr>
            <p:ph idx="1"/>
          </p:nvPr>
        </p:nvSpPr>
        <p:spPr>
          <a:xfrm>
            <a:off x="3281680" y="1825625"/>
            <a:ext cx="8072120" cy="4351338"/>
          </a:xfrm>
        </p:spPr>
        <p:txBody>
          <a:bodyPr>
            <a:normAutofit fontScale="92500" lnSpcReduction="10000"/>
          </a:bodyPr>
          <a:lstStyle/>
          <a:p>
            <a:pPr>
              <a:lnSpc>
                <a:spcPct val="100000"/>
              </a:lnSpc>
            </a:pPr>
            <a:r>
              <a:rPr lang="en-US" dirty="0"/>
              <a:t>There is a systematic mismatch between the driver of bleaching (global greenhouse gas emissions) and the tools available to reef managers (local conservation).</a:t>
            </a:r>
          </a:p>
          <a:p>
            <a:pPr>
              <a:lnSpc>
                <a:spcPct val="100000"/>
              </a:lnSpc>
            </a:pPr>
            <a:r>
              <a:rPr lang="en-US" b="1" dirty="0"/>
              <a:t>Limitations of Local Action:</a:t>
            </a:r>
            <a:r>
              <a:rPr lang="en-US" dirty="0"/>
              <a:t> While managers can reduce local stressors like pollution or overfishing to "buy time," these measures cannot replace the need for rapid global decarbonization.</a:t>
            </a:r>
          </a:p>
          <a:p>
            <a:pPr>
              <a:lnSpc>
                <a:spcPct val="100000"/>
              </a:lnSpc>
            </a:pPr>
            <a:r>
              <a:rPr lang="en-US" dirty="0"/>
              <a:t>As leaders from nations like Palau emphasize, reef damage is a direct threat to human security and cultural identity, yet those most affected have the least influence over the global climate trajectory.</a:t>
            </a:r>
          </a:p>
          <a:p>
            <a:pPr>
              <a:lnSpc>
                <a:spcPct val="100000"/>
              </a:lnSpc>
            </a:pPr>
            <a:endParaRPr lang="en-US" dirty="0"/>
          </a:p>
        </p:txBody>
      </p:sp>
      <p:pic>
        <p:nvPicPr>
          <p:cNvPr id="5" name="Picture 4">
            <a:extLst>
              <a:ext uri="{FF2B5EF4-FFF2-40B4-BE49-F238E27FC236}">
                <a16:creationId xmlns:a16="http://schemas.microsoft.com/office/drawing/2014/main" id="{F482F99E-494E-A353-DD1D-9BE3E67E5E0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7714" r="31483"/>
          <a:stretch>
            <a:fillRect/>
          </a:stretch>
        </p:blipFill>
        <p:spPr>
          <a:xfrm>
            <a:off x="0" y="0"/>
            <a:ext cx="3169920" cy="6858000"/>
          </a:xfrm>
          <a:prstGeom prst="rect">
            <a:avLst/>
          </a:prstGeom>
        </p:spPr>
      </p:pic>
      <p:sp>
        <p:nvSpPr>
          <p:cNvPr id="6" name="TextBox 5">
            <a:extLst>
              <a:ext uri="{FF2B5EF4-FFF2-40B4-BE49-F238E27FC236}">
                <a16:creationId xmlns:a16="http://schemas.microsoft.com/office/drawing/2014/main" id="{34DA5A2C-159B-AC96-B511-F0FF781D125C}"/>
              </a:ext>
            </a:extLst>
          </p:cNvPr>
          <p:cNvSpPr txBox="1"/>
          <p:nvPr/>
        </p:nvSpPr>
        <p:spPr>
          <a:xfrm>
            <a:off x="3169920" y="6627168"/>
            <a:ext cx="10291020" cy="230832"/>
          </a:xfrm>
          <a:prstGeom prst="rect">
            <a:avLst/>
          </a:prstGeom>
          <a:noFill/>
        </p:spPr>
        <p:txBody>
          <a:bodyPr wrap="square" rtlCol="0">
            <a:spAutoFit/>
          </a:bodyPr>
          <a:lstStyle/>
          <a:p>
            <a:r>
              <a:rPr lang="en-US" sz="900" dirty="0">
                <a:hlinkClick r:id="rId3" tooltip="https://journalistsresource.org/environment/nuclear-power-greenhouse-gases/"/>
              </a:rPr>
              <a:t>This Photo</a:t>
            </a:r>
            <a:r>
              <a:rPr lang="en-US" sz="900" dirty="0"/>
              <a:t> by Unknown Author is licensed under </a:t>
            </a:r>
            <a:r>
              <a:rPr lang="en-US" sz="900" dirty="0">
                <a:hlinkClick r:id="rId4" tooltip="https://creativecommons.org/licenses/by-nd/3.0/"/>
              </a:rPr>
              <a:t>CC BY-ND</a:t>
            </a:r>
            <a:endParaRPr lang="en-US" sz="900" dirty="0"/>
          </a:p>
        </p:txBody>
      </p:sp>
    </p:spTree>
    <p:extLst>
      <p:ext uri="{BB962C8B-B14F-4D97-AF65-F5344CB8AC3E}">
        <p14:creationId xmlns:p14="http://schemas.microsoft.com/office/powerpoint/2010/main" val="2453931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BC4089B-7B35-47F4-6497-BCC9CD88380E}"/>
              </a:ext>
            </a:extLst>
          </p:cNvPr>
          <p:cNvPicPr>
            <a:picLocks noChangeAspect="1"/>
          </p:cNvPicPr>
          <p:nvPr/>
        </p:nvPicPr>
        <p:blipFill>
          <a:blip r:embed="rId2"/>
          <a:stretch>
            <a:fillRect/>
          </a:stretch>
        </p:blipFill>
        <p:spPr>
          <a:xfrm>
            <a:off x="-17518" y="0"/>
            <a:ext cx="12209518" cy="6858001"/>
          </a:xfrm>
          <a:prstGeom prst="rect">
            <a:avLst/>
          </a:prstGeom>
        </p:spPr>
      </p:pic>
      <p:sp>
        <p:nvSpPr>
          <p:cNvPr id="2" name="Title 1">
            <a:extLst>
              <a:ext uri="{FF2B5EF4-FFF2-40B4-BE49-F238E27FC236}">
                <a16:creationId xmlns:a16="http://schemas.microsoft.com/office/drawing/2014/main" id="{BB3AF424-6899-6332-5067-140E51AC6902}"/>
              </a:ext>
            </a:extLst>
          </p:cNvPr>
          <p:cNvSpPr>
            <a:spLocks noGrp="1"/>
          </p:cNvSpPr>
          <p:nvPr>
            <p:ph type="title"/>
          </p:nvPr>
        </p:nvSpPr>
        <p:spPr>
          <a:xfrm>
            <a:off x="829441" y="1391285"/>
            <a:ext cx="10515600" cy="1325563"/>
          </a:xfrm>
        </p:spPr>
        <p:txBody>
          <a:bodyPr/>
          <a:lstStyle/>
          <a:p>
            <a:pPr algn="ctr"/>
            <a:r>
              <a:rPr lang="en-US" b="1" dirty="0"/>
              <a:t>Why Traditional Policy Often Fails</a:t>
            </a:r>
            <a:endParaRPr lang="en-US" dirty="0"/>
          </a:p>
        </p:txBody>
      </p:sp>
    </p:spTree>
    <p:extLst>
      <p:ext uri="{BB962C8B-B14F-4D97-AF65-F5344CB8AC3E}">
        <p14:creationId xmlns:p14="http://schemas.microsoft.com/office/powerpoint/2010/main" val="3431096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781C3-0924-42B6-CE3E-B97B838BE9F2}"/>
              </a:ext>
            </a:extLst>
          </p:cNvPr>
          <p:cNvSpPr>
            <a:spLocks noGrp="1"/>
          </p:cNvSpPr>
          <p:nvPr>
            <p:ph type="title"/>
          </p:nvPr>
        </p:nvSpPr>
        <p:spPr>
          <a:xfrm>
            <a:off x="838200" y="365125"/>
            <a:ext cx="7472680" cy="1325563"/>
          </a:xfrm>
        </p:spPr>
        <p:txBody>
          <a:bodyPr>
            <a:normAutofit/>
          </a:bodyPr>
          <a:lstStyle/>
          <a:p>
            <a:r>
              <a:rPr lang="en-US" b="1" dirty="0"/>
              <a:t>Anthropocentric Standards</a:t>
            </a:r>
            <a:endParaRPr lang="en-US" dirty="0"/>
          </a:p>
        </p:txBody>
      </p:sp>
      <p:sp>
        <p:nvSpPr>
          <p:cNvPr id="3" name="Content Placeholder 2">
            <a:extLst>
              <a:ext uri="{FF2B5EF4-FFF2-40B4-BE49-F238E27FC236}">
                <a16:creationId xmlns:a16="http://schemas.microsoft.com/office/drawing/2014/main" id="{8BBF0A71-A3EA-7D79-2646-A26E4302BD46}"/>
              </a:ext>
            </a:extLst>
          </p:cNvPr>
          <p:cNvSpPr>
            <a:spLocks noGrp="1"/>
          </p:cNvSpPr>
          <p:nvPr>
            <p:ph idx="1"/>
          </p:nvPr>
        </p:nvSpPr>
        <p:spPr>
          <a:xfrm>
            <a:off x="838200" y="1825625"/>
            <a:ext cx="7350760" cy="4351338"/>
          </a:xfrm>
        </p:spPr>
        <p:txBody>
          <a:bodyPr>
            <a:normAutofit fontScale="77500" lnSpcReduction="20000"/>
          </a:bodyPr>
          <a:lstStyle/>
          <a:p>
            <a:pPr>
              <a:lnSpc>
                <a:spcPct val="120000"/>
              </a:lnSpc>
            </a:pPr>
            <a:r>
              <a:rPr lang="en-US" dirty="0"/>
              <a:t>Most water quality targets are anthropocentric, meaning they are designed primarily to ensure water is safe for human consumption, swimming, or irrigation.</a:t>
            </a:r>
          </a:p>
          <a:p>
            <a:pPr>
              <a:lnSpc>
                <a:spcPct val="120000"/>
              </a:lnSpc>
            </a:pPr>
            <a:r>
              <a:rPr lang="en-US" dirty="0"/>
              <a:t>Standards that protect humans are often insufficient for aquatic life. For example, nitrate concentrations considered safe for drinking water can still be high enough to trigger eutrophication and destroy a lake’s ecosystem.</a:t>
            </a:r>
          </a:p>
          <a:p>
            <a:pPr>
              <a:lnSpc>
                <a:spcPct val="120000"/>
              </a:lnSpc>
            </a:pPr>
            <a:r>
              <a:rPr lang="en-US" dirty="0"/>
              <a:t>The result is a dangerous paradox: a river or lake can be declared legally "compliant" with national laws while its biological communities are simultaneously profoundly impaired or collapsing.</a:t>
            </a:r>
          </a:p>
          <a:p>
            <a:pPr>
              <a:lnSpc>
                <a:spcPct val="120000"/>
              </a:lnSpc>
            </a:pPr>
            <a:endParaRPr lang="en-US" dirty="0"/>
          </a:p>
        </p:txBody>
      </p:sp>
      <p:pic>
        <p:nvPicPr>
          <p:cNvPr id="5" name="Picture 4">
            <a:extLst>
              <a:ext uri="{FF2B5EF4-FFF2-40B4-BE49-F238E27FC236}">
                <a16:creationId xmlns:a16="http://schemas.microsoft.com/office/drawing/2014/main" id="{18E1A5D8-8DA2-D4FC-72E6-A375BDD77CC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9833" r="22417"/>
          <a:stretch>
            <a:fillRect/>
          </a:stretch>
        </p:blipFill>
        <p:spPr>
          <a:xfrm>
            <a:off x="8310880" y="0"/>
            <a:ext cx="3881120" cy="6858000"/>
          </a:xfrm>
          <a:prstGeom prst="rect">
            <a:avLst/>
          </a:prstGeom>
        </p:spPr>
      </p:pic>
      <p:sp>
        <p:nvSpPr>
          <p:cNvPr id="6" name="TextBox 5">
            <a:extLst>
              <a:ext uri="{FF2B5EF4-FFF2-40B4-BE49-F238E27FC236}">
                <a16:creationId xmlns:a16="http://schemas.microsoft.com/office/drawing/2014/main" id="{389C2ADE-EA3B-A985-AD4A-3B8C04E2A23C}"/>
              </a:ext>
            </a:extLst>
          </p:cNvPr>
          <p:cNvSpPr txBox="1"/>
          <p:nvPr/>
        </p:nvSpPr>
        <p:spPr>
          <a:xfrm>
            <a:off x="0" y="6563360"/>
            <a:ext cx="12192000" cy="230832"/>
          </a:xfrm>
          <a:prstGeom prst="rect">
            <a:avLst/>
          </a:prstGeom>
          <a:noFill/>
        </p:spPr>
        <p:txBody>
          <a:bodyPr wrap="square" rtlCol="0">
            <a:spAutoFit/>
          </a:bodyPr>
          <a:lstStyle/>
          <a:p>
            <a:r>
              <a:rPr lang="en-US" sz="900" dirty="0">
                <a:hlinkClick r:id="rId3" tooltip="https://www.miproximopaso.org/profile/summary/19-4042.00"/>
              </a:rPr>
              <a:t>This Photo</a:t>
            </a:r>
            <a:r>
              <a:rPr lang="en-US" sz="900" dirty="0"/>
              <a:t> by Unknown Author is licensed under </a:t>
            </a:r>
            <a:r>
              <a:rPr lang="en-US" sz="900" dirty="0">
                <a:hlinkClick r:id="rId4" tooltip="https://creativecommons.org/licenses/by/3.0/"/>
              </a:rPr>
              <a:t>CC BY</a:t>
            </a:r>
            <a:endParaRPr lang="en-US" sz="900" dirty="0"/>
          </a:p>
        </p:txBody>
      </p:sp>
    </p:spTree>
    <p:extLst>
      <p:ext uri="{BB962C8B-B14F-4D97-AF65-F5344CB8AC3E}">
        <p14:creationId xmlns:p14="http://schemas.microsoft.com/office/powerpoint/2010/main" val="1107431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533B6-AAA2-E1E7-9DA6-4A0B88358A96}"/>
              </a:ext>
            </a:extLst>
          </p:cNvPr>
          <p:cNvSpPr>
            <a:spLocks noGrp="1"/>
          </p:cNvSpPr>
          <p:nvPr>
            <p:ph type="title"/>
          </p:nvPr>
        </p:nvSpPr>
        <p:spPr>
          <a:xfrm>
            <a:off x="3541986" y="365125"/>
            <a:ext cx="7811814" cy="1325563"/>
          </a:xfrm>
        </p:spPr>
        <p:txBody>
          <a:bodyPr/>
          <a:lstStyle/>
          <a:p>
            <a:pPr algn="ctr"/>
            <a:r>
              <a:rPr lang="en-US" b="1" dirty="0"/>
              <a:t>Legal Mismatches</a:t>
            </a:r>
            <a:endParaRPr lang="en-US" dirty="0"/>
          </a:p>
        </p:txBody>
      </p:sp>
      <p:sp>
        <p:nvSpPr>
          <p:cNvPr id="3" name="Content Placeholder 2">
            <a:extLst>
              <a:ext uri="{FF2B5EF4-FFF2-40B4-BE49-F238E27FC236}">
                <a16:creationId xmlns:a16="http://schemas.microsoft.com/office/drawing/2014/main" id="{795861B0-7965-163C-5C0A-9CEC3D548272}"/>
              </a:ext>
            </a:extLst>
          </p:cNvPr>
          <p:cNvSpPr>
            <a:spLocks noGrp="1"/>
          </p:cNvSpPr>
          <p:nvPr>
            <p:ph idx="1"/>
          </p:nvPr>
        </p:nvSpPr>
        <p:spPr>
          <a:xfrm>
            <a:off x="3541986" y="1825625"/>
            <a:ext cx="7811813" cy="4667250"/>
          </a:xfrm>
        </p:spPr>
        <p:txBody>
          <a:bodyPr>
            <a:normAutofit fontScale="92500" lnSpcReduction="20000"/>
          </a:bodyPr>
          <a:lstStyle/>
          <a:p>
            <a:pPr>
              <a:lnSpc>
                <a:spcPct val="120000"/>
              </a:lnSpc>
            </a:pPr>
            <a:r>
              <a:rPr lang="en-US" sz="2400" b="1" dirty="0"/>
              <a:t>Spatial Mismatch:</a:t>
            </a:r>
            <a:r>
              <a:rPr lang="en-US" sz="2400" dirty="0"/>
              <a:t> Ecological processes function at the catchment scale (the entire land area draining into a river), but governance is restricted by administrative borders (cities, states, or countries). Pollution from an upstream state becomes a "downstream problem" that the local government has no power to regulate.</a:t>
            </a:r>
          </a:p>
          <a:p>
            <a:pPr>
              <a:lnSpc>
                <a:spcPct val="120000"/>
              </a:lnSpc>
            </a:pPr>
            <a:r>
              <a:rPr lang="en-US" sz="2400" b="1" dirty="0"/>
              <a:t>Temporal Mismatch:</a:t>
            </a:r>
            <a:r>
              <a:rPr lang="en-US" sz="2400" dirty="0"/>
              <a:t> There is a structural conflict between political cycles and ecological time: </a:t>
            </a:r>
          </a:p>
          <a:p>
            <a:pPr lvl="1">
              <a:lnSpc>
                <a:spcPct val="120000"/>
              </a:lnSpc>
            </a:pPr>
            <a:r>
              <a:rPr lang="en-US" sz="1800" b="1" dirty="0"/>
              <a:t>Political logic:</a:t>
            </a:r>
            <a:r>
              <a:rPr lang="en-US" sz="1800" dirty="0"/>
              <a:t> Operates on short-term annual budgets or 4-year election terms, seeking immediate, visible results.</a:t>
            </a:r>
          </a:p>
          <a:p>
            <a:pPr lvl="1">
              <a:lnSpc>
                <a:spcPct val="120000"/>
              </a:lnSpc>
            </a:pPr>
            <a:r>
              <a:rPr lang="en-US" sz="1800" b="1" dirty="0"/>
              <a:t>Ecological logic:</a:t>
            </a:r>
            <a:r>
              <a:rPr lang="en-US" sz="1800" dirty="0"/>
              <a:t> Recovery from degradation (like flushing out stored nutrients) can take </a:t>
            </a:r>
            <a:r>
              <a:rPr lang="en-US" sz="1800" b="1" dirty="0"/>
              <a:t>decades or centuries</a:t>
            </a:r>
            <a:r>
              <a:rPr lang="en-US" sz="1800" dirty="0"/>
              <a:t>. This mismatch discourages politicians from investing in long-term stewardship.</a:t>
            </a:r>
          </a:p>
        </p:txBody>
      </p:sp>
      <p:pic>
        <p:nvPicPr>
          <p:cNvPr id="5" name="Picture 4">
            <a:extLst>
              <a:ext uri="{FF2B5EF4-FFF2-40B4-BE49-F238E27FC236}">
                <a16:creationId xmlns:a16="http://schemas.microsoft.com/office/drawing/2014/main" id="{3EA4BBDD-1055-62AC-4A18-9C9A3C4E03A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75" r="66667"/>
          <a:stretch>
            <a:fillRect/>
          </a:stretch>
        </p:blipFill>
        <p:spPr>
          <a:xfrm>
            <a:off x="-21020" y="0"/>
            <a:ext cx="3563007" cy="6858000"/>
          </a:xfrm>
          <a:prstGeom prst="rect">
            <a:avLst/>
          </a:prstGeom>
        </p:spPr>
      </p:pic>
      <p:sp>
        <p:nvSpPr>
          <p:cNvPr id="6" name="TextBox 5">
            <a:extLst>
              <a:ext uri="{FF2B5EF4-FFF2-40B4-BE49-F238E27FC236}">
                <a16:creationId xmlns:a16="http://schemas.microsoft.com/office/drawing/2014/main" id="{1AFBD187-489F-D908-FC5A-065BA380526B}"/>
              </a:ext>
            </a:extLst>
          </p:cNvPr>
          <p:cNvSpPr txBox="1"/>
          <p:nvPr/>
        </p:nvSpPr>
        <p:spPr>
          <a:xfrm>
            <a:off x="8991600" y="6627168"/>
            <a:ext cx="7620000" cy="230832"/>
          </a:xfrm>
          <a:prstGeom prst="rect">
            <a:avLst/>
          </a:prstGeom>
          <a:noFill/>
        </p:spPr>
        <p:txBody>
          <a:bodyPr wrap="square" rtlCol="0">
            <a:spAutoFit/>
          </a:bodyPr>
          <a:lstStyle/>
          <a:p>
            <a:r>
              <a:rPr lang="en-US" sz="900" dirty="0">
                <a:hlinkClick r:id="rId3" tooltip="https://brownstone.org/articles/madness-in-the-law-schools/"/>
              </a:rPr>
              <a:t>This Photo</a:t>
            </a:r>
            <a:r>
              <a:rPr lang="en-US" sz="900" dirty="0"/>
              <a:t> by Unknown Author is licensed under </a:t>
            </a:r>
            <a:r>
              <a:rPr lang="en-US" sz="900" dirty="0">
                <a:hlinkClick r:id="rId4" tooltip="https://creativecommons.org/licenses/by-nc-nd/3.0/"/>
              </a:rPr>
              <a:t>CC BY-NC-ND</a:t>
            </a:r>
            <a:endParaRPr lang="en-US" sz="900" dirty="0"/>
          </a:p>
        </p:txBody>
      </p:sp>
    </p:spTree>
    <p:extLst>
      <p:ext uri="{BB962C8B-B14F-4D97-AF65-F5344CB8AC3E}">
        <p14:creationId xmlns:p14="http://schemas.microsoft.com/office/powerpoint/2010/main" val="11989592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6A37CE-60E4-ABE6-3335-9E37F2B65EC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1574"/>
          <a:stretch>
            <a:fillRect/>
          </a:stretch>
        </p:blipFill>
        <p:spPr>
          <a:xfrm>
            <a:off x="-1" y="0"/>
            <a:ext cx="12192001" cy="6858000"/>
          </a:xfrm>
          <a:prstGeom prst="rect">
            <a:avLst/>
          </a:prstGeom>
        </p:spPr>
      </p:pic>
      <p:sp>
        <p:nvSpPr>
          <p:cNvPr id="2" name="Title 1">
            <a:extLst>
              <a:ext uri="{FF2B5EF4-FFF2-40B4-BE49-F238E27FC236}">
                <a16:creationId xmlns:a16="http://schemas.microsoft.com/office/drawing/2014/main" id="{FD59CDA1-B989-AFDC-9C52-299907B139EC}"/>
              </a:ext>
            </a:extLst>
          </p:cNvPr>
          <p:cNvSpPr>
            <a:spLocks noGrp="1"/>
          </p:cNvSpPr>
          <p:nvPr>
            <p:ph type="title"/>
          </p:nvPr>
        </p:nvSpPr>
        <p:spPr>
          <a:xfrm>
            <a:off x="838200" y="2766218"/>
            <a:ext cx="10515600" cy="1325563"/>
          </a:xfrm>
        </p:spPr>
        <p:style>
          <a:lnRef idx="1">
            <a:schemeClr val="accent6"/>
          </a:lnRef>
          <a:fillRef idx="2">
            <a:schemeClr val="accent6"/>
          </a:fillRef>
          <a:effectRef idx="1">
            <a:schemeClr val="accent6"/>
          </a:effectRef>
          <a:fontRef idx="minor">
            <a:schemeClr val="dk1"/>
          </a:fontRef>
        </p:style>
        <p:txBody>
          <a:bodyPr/>
          <a:lstStyle/>
          <a:p>
            <a:pPr algn="ctr"/>
            <a:r>
              <a:rPr lang="en-US" b="1" dirty="0"/>
              <a:t>The Gulf of Mexico Hypoxic Zone</a:t>
            </a:r>
            <a:endParaRPr lang="en-US" dirty="0"/>
          </a:p>
        </p:txBody>
      </p:sp>
      <p:sp>
        <p:nvSpPr>
          <p:cNvPr id="5" name="TextBox 4">
            <a:extLst>
              <a:ext uri="{FF2B5EF4-FFF2-40B4-BE49-F238E27FC236}">
                <a16:creationId xmlns:a16="http://schemas.microsoft.com/office/drawing/2014/main" id="{3FBF1995-D22E-399C-598A-B99A36E6FDCB}"/>
              </a:ext>
            </a:extLst>
          </p:cNvPr>
          <p:cNvSpPr txBox="1"/>
          <p:nvPr/>
        </p:nvSpPr>
        <p:spPr>
          <a:xfrm>
            <a:off x="4577080" y="6544310"/>
            <a:ext cx="3078480" cy="2308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900" dirty="0">
                <a:hlinkClick r:id="rId3" tooltip="https://wisconsinwatch.org/2023/06/gulf-dead-zone-predicted-to-be-twice-the-size-of-national-goal-again/"/>
              </a:rPr>
              <a:t>This Photo</a:t>
            </a:r>
            <a:r>
              <a:rPr lang="en-US" sz="900" dirty="0"/>
              <a:t> by Unknown Author is licensed under </a:t>
            </a:r>
            <a:r>
              <a:rPr lang="en-US" sz="900" dirty="0">
                <a:hlinkClick r:id="rId4" tooltip="https://creativecommons.org/licenses/by-nd/3.0/"/>
              </a:rPr>
              <a:t>CC BY-ND</a:t>
            </a:r>
            <a:endParaRPr lang="en-US" sz="900" dirty="0"/>
          </a:p>
        </p:txBody>
      </p:sp>
    </p:spTree>
    <p:extLst>
      <p:ext uri="{BB962C8B-B14F-4D97-AF65-F5344CB8AC3E}">
        <p14:creationId xmlns:p14="http://schemas.microsoft.com/office/powerpoint/2010/main" val="8310377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852D73-9D8A-F256-B1DA-1EB2329FE25F}"/>
              </a:ext>
            </a:extLst>
          </p:cNvPr>
          <p:cNvSpPr>
            <a:spLocks noGrp="1"/>
          </p:cNvSpPr>
          <p:nvPr>
            <p:ph idx="1"/>
          </p:nvPr>
        </p:nvSpPr>
        <p:spPr>
          <a:xfrm>
            <a:off x="838200" y="3398379"/>
            <a:ext cx="10515600" cy="2975355"/>
          </a:xfrm>
        </p:spPr>
        <p:txBody>
          <a:bodyPr>
            <a:normAutofit fontScale="70000" lnSpcReduction="20000"/>
          </a:bodyPr>
          <a:lstStyle/>
          <a:p>
            <a:pPr>
              <a:lnSpc>
                <a:spcPct val="120000"/>
              </a:lnSpc>
            </a:pPr>
            <a:r>
              <a:rPr lang="en-US" dirty="0"/>
              <a:t>This hypoxic zone forms annually in the northern Gulf of Mexico, off the coast of Louisiana.</a:t>
            </a:r>
          </a:p>
          <a:p>
            <a:pPr>
              <a:lnSpc>
                <a:spcPct val="120000"/>
              </a:lnSpc>
            </a:pPr>
            <a:r>
              <a:rPr lang="en-US" dirty="0"/>
              <a:t>In peak years, the area of oxygen-depleted water has exceeded 20,000 square </a:t>
            </a:r>
            <a:r>
              <a:rPr lang="en-US" dirty="0" err="1"/>
              <a:t>kilometres</a:t>
            </a:r>
            <a:r>
              <a:rPr lang="en-US" dirty="0"/>
              <a:t> (an area larger than the state of New Jersey).</a:t>
            </a:r>
          </a:p>
          <a:p>
            <a:pPr>
              <a:lnSpc>
                <a:spcPct val="120000"/>
              </a:lnSpc>
            </a:pPr>
            <a:r>
              <a:rPr lang="en-US" dirty="0"/>
              <a:t>Within this zone, dissolved oxygen levels fall below 2 mg/L, a level at which shrimp, crabs, and most fish cannot survive.</a:t>
            </a:r>
          </a:p>
          <a:p>
            <a:pPr>
              <a:lnSpc>
                <a:spcPct val="120000"/>
              </a:lnSpc>
            </a:pPr>
            <a:r>
              <a:rPr lang="en-US" dirty="0"/>
              <a:t>Benthic (bottom-dwelling) organisms die or are displaced, and mobile species are compressed into small oxygenated areas, altering competition and disrupting the entire food web.</a:t>
            </a:r>
          </a:p>
          <a:p>
            <a:pPr>
              <a:lnSpc>
                <a:spcPct val="120000"/>
              </a:lnSpc>
            </a:pPr>
            <a:endParaRPr lang="en-US" dirty="0"/>
          </a:p>
        </p:txBody>
      </p:sp>
      <p:pic>
        <p:nvPicPr>
          <p:cNvPr id="4" name="Picture 3">
            <a:extLst>
              <a:ext uri="{FF2B5EF4-FFF2-40B4-BE49-F238E27FC236}">
                <a16:creationId xmlns:a16="http://schemas.microsoft.com/office/drawing/2014/main" id="{AD51CBDA-F0F3-E22A-792C-3564237DD76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754" b="14398"/>
          <a:stretch>
            <a:fillRect/>
          </a:stretch>
        </p:blipFill>
        <p:spPr>
          <a:xfrm>
            <a:off x="0" y="-1"/>
            <a:ext cx="12192000" cy="3206187"/>
          </a:xfrm>
          <a:prstGeom prst="rect">
            <a:avLst/>
          </a:prstGeom>
        </p:spPr>
      </p:pic>
      <p:sp>
        <p:nvSpPr>
          <p:cNvPr id="5" name="TextBox 4">
            <a:extLst>
              <a:ext uri="{FF2B5EF4-FFF2-40B4-BE49-F238E27FC236}">
                <a16:creationId xmlns:a16="http://schemas.microsoft.com/office/drawing/2014/main" id="{826564E9-31AA-4B1E-1CBE-D70ED4536142}"/>
              </a:ext>
            </a:extLst>
          </p:cNvPr>
          <p:cNvSpPr txBox="1"/>
          <p:nvPr/>
        </p:nvSpPr>
        <p:spPr>
          <a:xfrm>
            <a:off x="9433561" y="2967426"/>
            <a:ext cx="2758440" cy="230832"/>
          </a:xfrm>
          <a:prstGeom prst="rect">
            <a:avLst/>
          </a:prstGeom>
          <a:noFill/>
        </p:spPr>
        <p:txBody>
          <a:bodyPr wrap="square" rtlCol="0">
            <a:spAutoFit/>
          </a:bodyPr>
          <a:lstStyle/>
          <a:p>
            <a:r>
              <a:rPr lang="en-US" sz="900" dirty="0">
                <a:hlinkClick r:id="rId3" tooltip="https://databasin.org/maps/2812259fdc684e1d917ed93631c679a1/"/>
              </a:rPr>
              <a:t>This Photo</a:t>
            </a:r>
            <a:r>
              <a:rPr lang="en-US" sz="900" dirty="0"/>
              <a:t> by Unknown Author is licensed under </a:t>
            </a:r>
            <a:r>
              <a:rPr lang="en-US" sz="900" dirty="0">
                <a:hlinkClick r:id="rId4" tooltip="https://creativecommons.org/licenses/by/3.0/"/>
              </a:rPr>
              <a:t>CC BY</a:t>
            </a:r>
            <a:endParaRPr lang="en-US" sz="900" dirty="0"/>
          </a:p>
        </p:txBody>
      </p:sp>
    </p:spTree>
    <p:extLst>
      <p:ext uri="{BB962C8B-B14F-4D97-AF65-F5344CB8AC3E}">
        <p14:creationId xmlns:p14="http://schemas.microsoft.com/office/powerpoint/2010/main" val="3716843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E198BD-B5CF-8474-4589-CEBE7CDD2B46}"/>
              </a:ext>
            </a:extLst>
          </p:cNvPr>
          <p:cNvSpPr>
            <a:spLocks noGrp="1"/>
          </p:cNvSpPr>
          <p:nvPr>
            <p:ph idx="1"/>
          </p:nvPr>
        </p:nvSpPr>
        <p:spPr>
          <a:xfrm>
            <a:off x="838200" y="518160"/>
            <a:ext cx="10515600" cy="2035335"/>
          </a:xfrm>
        </p:spPr>
        <p:txBody>
          <a:bodyPr>
            <a:normAutofit fontScale="77500" lnSpcReduction="20000"/>
          </a:bodyPr>
          <a:lstStyle/>
          <a:p>
            <a:pPr marL="0" indent="0" algn="ctr">
              <a:lnSpc>
                <a:spcPct val="120000"/>
              </a:lnSpc>
              <a:buNone/>
            </a:pPr>
            <a:r>
              <a:rPr lang="en-US" b="1" dirty="0"/>
              <a:t>The Scientific Cause</a:t>
            </a:r>
          </a:p>
          <a:p>
            <a:pPr>
              <a:lnSpc>
                <a:spcPct val="120000"/>
              </a:lnSpc>
            </a:pPr>
            <a:r>
              <a:rPr lang="en-US" dirty="0"/>
              <a:t>The zone is fueled by nutrients from the Mississippi-Atchafalaya River Basin, which drains approximately 41% of the contiguous United States.</a:t>
            </a:r>
          </a:p>
          <a:p>
            <a:pPr>
              <a:lnSpc>
                <a:spcPct val="120000"/>
              </a:lnSpc>
            </a:pPr>
            <a:r>
              <a:rPr lang="en-US" dirty="0"/>
              <a:t>Enormous quantities of nitrogen and phosphorus, primarily from intensive maize and soybean agriculture across the Midwest, are delivered into the Gulf.</a:t>
            </a:r>
          </a:p>
        </p:txBody>
      </p:sp>
      <p:pic>
        <p:nvPicPr>
          <p:cNvPr id="4" name="Picture 3">
            <a:extLst>
              <a:ext uri="{FF2B5EF4-FFF2-40B4-BE49-F238E27FC236}">
                <a16:creationId xmlns:a16="http://schemas.microsoft.com/office/drawing/2014/main" id="{73F7FC18-ADD7-2963-9B7A-18C4AA2BB76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530541" y="2571702"/>
            <a:ext cx="3638309" cy="4184055"/>
          </a:xfrm>
          <a:prstGeom prst="rect">
            <a:avLst/>
          </a:prstGeom>
        </p:spPr>
      </p:pic>
      <p:sp>
        <p:nvSpPr>
          <p:cNvPr id="5" name="TextBox 4">
            <a:extLst>
              <a:ext uri="{FF2B5EF4-FFF2-40B4-BE49-F238E27FC236}">
                <a16:creationId xmlns:a16="http://schemas.microsoft.com/office/drawing/2014/main" id="{03075C80-A351-D1CC-A613-61C26F986F04}"/>
              </a:ext>
            </a:extLst>
          </p:cNvPr>
          <p:cNvSpPr txBox="1"/>
          <p:nvPr/>
        </p:nvSpPr>
        <p:spPr>
          <a:xfrm>
            <a:off x="9327268" y="2322663"/>
            <a:ext cx="3267919" cy="230832"/>
          </a:xfrm>
          <a:prstGeom prst="rect">
            <a:avLst/>
          </a:prstGeom>
          <a:noFill/>
        </p:spPr>
        <p:txBody>
          <a:bodyPr wrap="square" rtlCol="0">
            <a:spAutoFit/>
          </a:bodyPr>
          <a:lstStyle/>
          <a:p>
            <a:r>
              <a:rPr lang="en-US" sz="900" dirty="0">
                <a:hlinkClick r:id="rId3" tooltip="https://commons.wikimedia.org/wiki/Category:Atchafalaya_River_Basin"/>
              </a:rPr>
              <a:t>This Photo</a:t>
            </a:r>
            <a:r>
              <a:rPr lang="en-US" sz="900" dirty="0"/>
              <a:t> by Unknown Author is licensed under </a:t>
            </a:r>
            <a:r>
              <a:rPr lang="en-US" sz="900" dirty="0">
                <a:hlinkClick r:id="rId4" tooltip="https://creativecommons.org/licenses/by-sa/3.0/"/>
              </a:rPr>
              <a:t>CC BY-SA</a:t>
            </a:r>
            <a:endParaRPr lang="en-US" sz="900" dirty="0"/>
          </a:p>
        </p:txBody>
      </p:sp>
      <p:sp>
        <p:nvSpPr>
          <p:cNvPr id="7" name="TextBox 6">
            <a:extLst>
              <a:ext uri="{FF2B5EF4-FFF2-40B4-BE49-F238E27FC236}">
                <a16:creationId xmlns:a16="http://schemas.microsoft.com/office/drawing/2014/main" id="{3B11FCAE-24CE-D5C2-6DF0-03CF26A0FB8E}"/>
              </a:ext>
            </a:extLst>
          </p:cNvPr>
          <p:cNvSpPr txBox="1"/>
          <p:nvPr/>
        </p:nvSpPr>
        <p:spPr>
          <a:xfrm>
            <a:off x="930798" y="3076948"/>
            <a:ext cx="7164729" cy="3416320"/>
          </a:xfrm>
          <a:prstGeom prst="rect">
            <a:avLst/>
          </a:prstGeom>
          <a:noFill/>
        </p:spPr>
        <p:txBody>
          <a:bodyPr wrap="square">
            <a:spAutoFit/>
          </a:bodyPr>
          <a:lstStyle/>
          <a:p>
            <a:pPr marL="0" indent="0" algn="ctr">
              <a:buNone/>
            </a:pPr>
            <a:r>
              <a:rPr lang="en-US" sz="2400" b="1" dirty="0"/>
              <a:t>The Mechanism</a:t>
            </a:r>
            <a:endParaRPr lang="en-US" sz="2400" dirty="0"/>
          </a:p>
          <a:p>
            <a:pPr marL="342900" indent="-342900">
              <a:buFont typeface="Wingdings" panose="05000000000000000000" pitchFamily="2" charset="2"/>
              <a:buChar char="§"/>
            </a:pPr>
            <a:r>
              <a:rPr lang="en-US" sz="2400" dirty="0"/>
              <a:t>Nutrient-rich freshwater flows into the Gulf &gt; stimulates rapid phytoplankton growth &gt; algae sink and are decomposed by bacteria &gt; oxygen is consumed.</a:t>
            </a:r>
          </a:p>
          <a:p>
            <a:pPr marL="342900" indent="-342900">
              <a:buFont typeface="Wingdings" panose="05000000000000000000" pitchFamily="2" charset="2"/>
              <a:buChar char="§"/>
            </a:pPr>
            <a:r>
              <a:rPr lang="en-US" sz="2400" dirty="0"/>
              <a:t>A layer of warm, lighter freshwater sits on top of saltier marine water (stratification), preventing vertical mixing and stopping oxygen from being replenished from the surface.</a:t>
            </a:r>
          </a:p>
        </p:txBody>
      </p:sp>
    </p:spTree>
    <p:extLst>
      <p:ext uri="{BB962C8B-B14F-4D97-AF65-F5344CB8AC3E}">
        <p14:creationId xmlns:p14="http://schemas.microsoft.com/office/powerpoint/2010/main" val="29786726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57C9FA-77CD-C760-A600-B7B1DCB20300}"/>
              </a:ext>
            </a:extLst>
          </p:cNvPr>
          <p:cNvSpPr>
            <a:spLocks noGrp="1"/>
          </p:cNvSpPr>
          <p:nvPr>
            <p:ph idx="1"/>
          </p:nvPr>
        </p:nvSpPr>
        <p:spPr>
          <a:xfrm>
            <a:off x="838200" y="544010"/>
            <a:ext cx="7960360" cy="6061547"/>
          </a:xfrm>
        </p:spPr>
        <p:txBody>
          <a:bodyPr>
            <a:normAutofit fontScale="92500" lnSpcReduction="10000"/>
          </a:bodyPr>
          <a:lstStyle/>
          <a:p>
            <a:pPr>
              <a:lnSpc>
                <a:spcPct val="110000"/>
              </a:lnSpc>
            </a:pPr>
            <a:r>
              <a:rPr lang="en-US" sz="2000" dirty="0"/>
              <a:t>The crisis is driven by thousands of individual farmers making rational economic decisions based on market prices, subsidies, and crop insurance.</a:t>
            </a:r>
          </a:p>
          <a:p>
            <a:pPr>
              <a:lnSpc>
                <a:spcPct val="110000"/>
              </a:lnSpc>
            </a:pPr>
            <a:r>
              <a:rPr lang="en-US" sz="2000" dirty="0"/>
              <a:t>The Governance Trap: No single farmer’s decision to apply </a:t>
            </a:r>
            <a:r>
              <a:rPr lang="en-US" sz="2000" dirty="0" err="1"/>
              <a:t>fertiliser</a:t>
            </a:r>
            <a:r>
              <a:rPr lang="en-US" sz="2000" dirty="0"/>
              <a:t> causes a measurable "dead zone"; the catastrophe only emerges from the aggregate of millions of individual decisions.</a:t>
            </a:r>
          </a:p>
          <a:p>
            <a:pPr>
              <a:lnSpc>
                <a:spcPct val="110000"/>
              </a:lnSpc>
            </a:pPr>
            <a:r>
              <a:rPr lang="en-US" sz="2000" dirty="0"/>
              <a:t>Because the harm is diffuse (non-point source), no regulatory instrument holds any single actor accountable for the total ecological outcome.</a:t>
            </a:r>
          </a:p>
          <a:p>
            <a:pPr>
              <a:lnSpc>
                <a:spcPct val="110000"/>
              </a:lnSpc>
            </a:pPr>
            <a:r>
              <a:rPr lang="en-US" sz="2000" dirty="0"/>
              <a:t>Accountability: "Responsibility is Distributed, but Accountability is Diffused"</a:t>
            </a:r>
          </a:p>
          <a:p>
            <a:pPr>
              <a:lnSpc>
                <a:spcPct val="110000"/>
              </a:lnSpc>
            </a:pPr>
            <a:r>
              <a:rPr lang="en-US" sz="2000" dirty="0"/>
              <a:t>This case represents a failure of knowledge application, not a failure of science. The causes have been understood since the 1970s, yet the zone persists.</a:t>
            </a:r>
          </a:p>
          <a:p>
            <a:pPr>
              <a:lnSpc>
                <a:spcPct val="110000"/>
              </a:lnSpc>
            </a:pPr>
            <a:r>
              <a:rPr lang="en-US" sz="2000" dirty="0"/>
              <a:t>Even if all nutrient inputs stopped today, nitrogen stored in agricultural soils and moving slowly through groundwater pathways would continue to reach the Gulf for decades.</a:t>
            </a:r>
          </a:p>
          <a:p>
            <a:pPr>
              <a:lnSpc>
                <a:spcPct val="110000"/>
              </a:lnSpc>
            </a:pPr>
            <a:r>
              <a:rPr lang="en-US" sz="2000" dirty="0"/>
              <a:t>Short-term political and electoral cycles consistently </a:t>
            </a:r>
            <a:r>
              <a:rPr lang="en-US" sz="2000" dirty="0" err="1"/>
              <a:t>favour</a:t>
            </a:r>
            <a:r>
              <a:rPr lang="en-US" sz="2000" dirty="0"/>
              <a:t> immediate agricultural production over the long-term stewardship required for ecological recovery.</a:t>
            </a:r>
          </a:p>
        </p:txBody>
      </p:sp>
      <p:pic>
        <p:nvPicPr>
          <p:cNvPr id="4" name="Picture 3">
            <a:extLst>
              <a:ext uri="{FF2B5EF4-FFF2-40B4-BE49-F238E27FC236}">
                <a16:creationId xmlns:a16="http://schemas.microsoft.com/office/drawing/2014/main" id="{159152C2-5F00-AA19-8928-354CB18BDBC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8001" r="60157"/>
          <a:stretch>
            <a:fillRect/>
          </a:stretch>
        </p:blipFill>
        <p:spPr>
          <a:xfrm>
            <a:off x="8798560" y="-21611"/>
            <a:ext cx="3393440" cy="6858000"/>
          </a:xfrm>
          <a:prstGeom prst="rect">
            <a:avLst/>
          </a:prstGeom>
        </p:spPr>
      </p:pic>
      <p:sp>
        <p:nvSpPr>
          <p:cNvPr id="5" name="TextBox 4">
            <a:extLst>
              <a:ext uri="{FF2B5EF4-FFF2-40B4-BE49-F238E27FC236}">
                <a16:creationId xmlns:a16="http://schemas.microsoft.com/office/drawing/2014/main" id="{68507460-4444-691A-0FB8-8E7CD52FD5C9}"/>
              </a:ext>
            </a:extLst>
          </p:cNvPr>
          <p:cNvSpPr txBox="1"/>
          <p:nvPr/>
        </p:nvSpPr>
        <p:spPr>
          <a:xfrm>
            <a:off x="6025282" y="6605557"/>
            <a:ext cx="10657036" cy="230832"/>
          </a:xfrm>
          <a:prstGeom prst="rect">
            <a:avLst/>
          </a:prstGeom>
          <a:noFill/>
        </p:spPr>
        <p:txBody>
          <a:bodyPr wrap="square" rtlCol="0">
            <a:spAutoFit/>
          </a:bodyPr>
          <a:lstStyle/>
          <a:p>
            <a:r>
              <a:rPr lang="en-US" sz="900" dirty="0">
                <a:hlinkClick r:id="rId3" tooltip="https://medium.com/@B_Nappi/how-modern-representative-governments-are-inconsistent-with-true-democracy-6be9927b0743"/>
              </a:rPr>
              <a:t>This Photo</a:t>
            </a:r>
            <a:r>
              <a:rPr lang="en-US" sz="900" dirty="0"/>
              <a:t> by Unknown Author is licensed under </a:t>
            </a:r>
            <a:r>
              <a:rPr lang="en-US" sz="900" dirty="0">
                <a:hlinkClick r:id="rId4" tooltip="https://creativecommons.org/licenses/by/3.0/"/>
              </a:rPr>
              <a:t>CC BY</a:t>
            </a:r>
            <a:endParaRPr lang="en-US" sz="900" dirty="0"/>
          </a:p>
        </p:txBody>
      </p:sp>
    </p:spTree>
    <p:extLst>
      <p:ext uri="{BB962C8B-B14F-4D97-AF65-F5344CB8AC3E}">
        <p14:creationId xmlns:p14="http://schemas.microsoft.com/office/powerpoint/2010/main" val="1905375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56457-35CA-03C8-CA01-302A5F96BCD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F39457F-BFDE-8B3B-F71A-192A5D1592C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2F4E364-8B96-017D-5EF2-2F0ED731AB4A}"/>
              </a:ext>
            </a:extLst>
          </p:cNvPr>
          <p:cNvPicPr>
            <a:picLocks noChangeAspect="1"/>
          </p:cNvPicPr>
          <p:nvPr/>
        </p:nvPicPr>
        <p:blipFill>
          <a:blip r:embed="rId2"/>
          <a:stretch>
            <a:fillRect/>
          </a:stretch>
        </p:blipFill>
        <p:spPr>
          <a:xfrm>
            <a:off x="89572" y="0"/>
            <a:ext cx="12012855" cy="6858000"/>
          </a:xfrm>
          <a:prstGeom prst="rect">
            <a:avLst/>
          </a:prstGeom>
        </p:spPr>
      </p:pic>
    </p:spTree>
    <p:extLst>
      <p:ext uri="{BB962C8B-B14F-4D97-AF65-F5344CB8AC3E}">
        <p14:creationId xmlns:p14="http://schemas.microsoft.com/office/powerpoint/2010/main" val="21772266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B31820-3F1C-A33D-1703-70C9EC48A115}"/>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27A9E2E4-20BB-59DB-F2F3-452F297984C0}"/>
              </a:ext>
            </a:extLst>
          </p:cNvPr>
          <p:cNvSpPr>
            <a:spLocks noGrp="1"/>
          </p:cNvSpPr>
          <p:nvPr>
            <p:ph type="title"/>
          </p:nvPr>
        </p:nvSpPr>
        <p:spPr>
          <a:xfrm>
            <a:off x="838200" y="2576313"/>
            <a:ext cx="10515600" cy="1325563"/>
          </a:xfrm>
        </p:spPr>
        <p:style>
          <a:lnRef idx="3">
            <a:schemeClr val="lt1"/>
          </a:lnRef>
          <a:fillRef idx="1">
            <a:schemeClr val="accent5"/>
          </a:fillRef>
          <a:effectRef idx="1">
            <a:schemeClr val="accent5"/>
          </a:effectRef>
          <a:fontRef idx="minor">
            <a:schemeClr val="lt1"/>
          </a:fontRef>
        </p:style>
        <p:txBody>
          <a:bodyPr/>
          <a:lstStyle/>
          <a:p>
            <a:pPr algn="ctr"/>
            <a:r>
              <a:rPr lang="en-US" b="1" dirty="0"/>
              <a:t>The Three Dimensions of Connectivity</a:t>
            </a:r>
            <a:endParaRPr lang="en-US" dirty="0"/>
          </a:p>
        </p:txBody>
      </p:sp>
      <p:sp>
        <p:nvSpPr>
          <p:cNvPr id="5" name="TextBox 4">
            <a:extLst>
              <a:ext uri="{FF2B5EF4-FFF2-40B4-BE49-F238E27FC236}">
                <a16:creationId xmlns:a16="http://schemas.microsoft.com/office/drawing/2014/main" id="{2E98C666-EFD1-7EB0-7990-AE560F37AA10}"/>
              </a:ext>
            </a:extLst>
          </p:cNvPr>
          <p:cNvSpPr txBox="1"/>
          <p:nvPr/>
        </p:nvSpPr>
        <p:spPr>
          <a:xfrm>
            <a:off x="0" y="6593840"/>
            <a:ext cx="12192000" cy="230832"/>
          </a:xfrm>
          <a:prstGeom prst="rect">
            <a:avLst/>
          </a:prstGeom>
          <a:noFill/>
        </p:spPr>
        <p:txBody>
          <a:bodyPr wrap="square" rtlCol="0">
            <a:spAutoFit/>
          </a:bodyPr>
          <a:lstStyle/>
          <a:p>
            <a:r>
              <a:rPr lang="en-US" sz="900" dirty="0">
                <a:hlinkClick r:id="rId3" tooltip="https://www.openaccessgovernment.org/article/protecting-submarine-cables-enhanced-connectivity-subsea/155612/"/>
              </a:rPr>
              <a:t>This Photo</a:t>
            </a:r>
            <a:r>
              <a:rPr lang="en-US" sz="900" dirty="0"/>
              <a:t> by Unknown Author is licensed under </a:t>
            </a:r>
            <a:r>
              <a:rPr lang="en-US" sz="900" dirty="0">
                <a:hlinkClick r:id="rId4" tooltip="https://creativecommons.org/licenses/by/3.0/"/>
              </a:rPr>
              <a:t>CC BY</a:t>
            </a:r>
            <a:endParaRPr lang="en-US" sz="900" dirty="0"/>
          </a:p>
        </p:txBody>
      </p:sp>
    </p:spTree>
    <p:extLst>
      <p:ext uri="{BB962C8B-B14F-4D97-AF65-F5344CB8AC3E}">
        <p14:creationId xmlns:p14="http://schemas.microsoft.com/office/powerpoint/2010/main" val="2494715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65B2E3-960A-A6B7-515A-49233E5F935F}"/>
              </a:ext>
            </a:extLst>
          </p:cNvPr>
          <p:cNvSpPr>
            <a:spLocks noGrp="1"/>
          </p:cNvSpPr>
          <p:nvPr>
            <p:ph idx="1"/>
          </p:nvPr>
        </p:nvSpPr>
        <p:spPr>
          <a:xfrm>
            <a:off x="838200" y="487680"/>
            <a:ext cx="8478520" cy="5974080"/>
          </a:xfrm>
        </p:spPr>
        <p:txBody>
          <a:bodyPr>
            <a:normAutofit/>
          </a:bodyPr>
          <a:lstStyle/>
          <a:p>
            <a:pPr>
              <a:lnSpc>
                <a:spcPct val="120000"/>
              </a:lnSpc>
            </a:pPr>
            <a:r>
              <a:rPr lang="en-US" sz="1400" dirty="0"/>
              <a:t>A healthy river functions as a living system only when it is connected in three dimensions: longitudinal, lateral, and vertical.</a:t>
            </a:r>
          </a:p>
          <a:p>
            <a:pPr>
              <a:lnSpc>
                <a:spcPct val="120000"/>
              </a:lnSpc>
            </a:pPr>
            <a:r>
              <a:rPr lang="en-US" sz="1400" b="1" dirty="0"/>
              <a:t>1. Longitudinal Connectivity (Headwaters to the Sea): </a:t>
            </a:r>
            <a:r>
              <a:rPr lang="en-US" sz="1400" dirty="0"/>
              <a:t>This plane links habitats along the entire length of a river system. It is essential for fish migration to spawning grounds and the downstream transport of sediments and organic matter that sustain deltas and coastal ecosystems. Primarily disrupted by dams and weirs that truncate the range of migratory species and trap vital sediments.</a:t>
            </a:r>
          </a:p>
          <a:p>
            <a:pPr>
              <a:lnSpc>
                <a:spcPct val="120000"/>
              </a:lnSpc>
            </a:pPr>
            <a:r>
              <a:rPr lang="en-US" sz="1400" b="1" dirty="0"/>
              <a:t>2. Lateral Connectivity (River to Floodplain): </a:t>
            </a:r>
            <a:r>
              <a:rPr lang="en-US" sz="1400" dirty="0"/>
              <a:t>This plane links the main river channel to its adjacent floodplains and wetlands. It relies on seasonal flood pulses to move nutrients and organisms onto the floodplain, recharging wetlands and providing the productive, shallow waters necessary for fish breeding and juvenile development. Disruption caused by levees, embankments, and channel modifications that prevent overbank flow, impoverishing the biodiversity of both the river and the floodplain.</a:t>
            </a:r>
          </a:p>
          <a:p>
            <a:pPr>
              <a:lnSpc>
                <a:spcPct val="120000"/>
              </a:lnSpc>
            </a:pPr>
            <a:r>
              <a:rPr lang="en-US" sz="1400" b="1" dirty="0"/>
              <a:t>3. Vertical Connectivity (Surface Water to Groundwater): </a:t>
            </a:r>
            <a:r>
              <a:rPr lang="en-US" sz="1400" dirty="0"/>
              <a:t>This plane links surface water to shallow groundwater through porous riverbed gravels, known as the hyporheic zone. This exchange moderates water temperature, supports nutrient cycling, and provides refugia (safe havens) for invertebrates during periods of drought. Disruption occurs through excessive groundwater pumping near rivers, which can reverse the natural flow and draw river water into the aquifer, effectively drying out the stream.</a:t>
            </a:r>
          </a:p>
          <a:p>
            <a:pPr>
              <a:lnSpc>
                <a:spcPct val="120000"/>
              </a:lnSpc>
            </a:pPr>
            <a:r>
              <a:rPr lang="en-US" sz="1400" b="1" dirty="0"/>
              <a:t>Consequences:</a:t>
            </a:r>
            <a:r>
              <a:rPr lang="en-US" sz="1400" dirty="0"/>
              <a:t> Human infrastructure (dams, levees, and pumps) causes fragmentation that dismantles these connections, often resulting in "invisible fragmentation" of smaller watercourses. When connectivity is lost, the system's biological integrity collapses, as species are cut off from the cues and habitats they need to survive.</a:t>
            </a:r>
          </a:p>
        </p:txBody>
      </p:sp>
      <p:pic>
        <p:nvPicPr>
          <p:cNvPr id="4" name="Picture 3">
            <a:extLst>
              <a:ext uri="{FF2B5EF4-FFF2-40B4-BE49-F238E27FC236}">
                <a16:creationId xmlns:a16="http://schemas.microsoft.com/office/drawing/2014/main" id="{C7BB36E6-F361-C4E4-F776-AE14A3DF116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120" t="-25" r="38926" b="372"/>
          <a:stretch>
            <a:fillRect/>
          </a:stretch>
        </p:blipFill>
        <p:spPr>
          <a:xfrm>
            <a:off x="9387840" y="-25402"/>
            <a:ext cx="2804160" cy="6883401"/>
          </a:xfrm>
          <a:prstGeom prst="rect">
            <a:avLst/>
          </a:prstGeom>
        </p:spPr>
      </p:pic>
    </p:spTree>
    <p:extLst>
      <p:ext uri="{BB962C8B-B14F-4D97-AF65-F5344CB8AC3E}">
        <p14:creationId xmlns:p14="http://schemas.microsoft.com/office/powerpoint/2010/main" val="1124604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15CD05-B32C-5FDC-E753-48E40E30D69F}"/>
              </a:ext>
            </a:extLst>
          </p:cNvPr>
          <p:cNvPicPr>
            <a:picLocks noChangeAspect="1"/>
          </p:cNvPicPr>
          <p:nvPr/>
        </p:nvPicPr>
        <p:blipFill>
          <a:blip r:embed="rId2">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6838541-30A3-93A3-DE90-D4413CD8EE6A}"/>
              </a:ext>
            </a:extLst>
          </p:cNvPr>
          <p:cNvSpPr>
            <a:spLocks noGrp="1"/>
          </p:cNvSpPr>
          <p:nvPr>
            <p:ph type="title"/>
          </p:nvPr>
        </p:nvSpPr>
        <p:spPr>
          <a:xfrm>
            <a:off x="838200" y="-61595"/>
            <a:ext cx="10515600" cy="1325563"/>
          </a:xfrm>
        </p:spPr>
        <p:txBody>
          <a:bodyPr>
            <a:normAutofit/>
          </a:bodyPr>
          <a:lstStyle/>
          <a:p>
            <a:pPr algn="ctr"/>
            <a:r>
              <a:rPr lang="en-US" b="1" dirty="0"/>
              <a:t>Mekong River Fragmentation</a:t>
            </a:r>
            <a:endParaRPr lang="en-US" dirty="0"/>
          </a:p>
        </p:txBody>
      </p:sp>
      <p:sp>
        <p:nvSpPr>
          <p:cNvPr id="3" name="Content Placeholder 2">
            <a:extLst>
              <a:ext uri="{FF2B5EF4-FFF2-40B4-BE49-F238E27FC236}">
                <a16:creationId xmlns:a16="http://schemas.microsoft.com/office/drawing/2014/main" id="{4BAD59DA-D051-1811-AB78-F74E50AC1A5D}"/>
              </a:ext>
            </a:extLst>
          </p:cNvPr>
          <p:cNvSpPr>
            <a:spLocks noGrp="1"/>
          </p:cNvSpPr>
          <p:nvPr>
            <p:ph idx="1"/>
          </p:nvPr>
        </p:nvSpPr>
        <p:spPr>
          <a:xfrm>
            <a:off x="1" y="868101"/>
            <a:ext cx="12192000" cy="5634299"/>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a:lnSpc>
                <a:spcPct val="120000"/>
              </a:lnSpc>
            </a:pPr>
            <a:r>
              <a:rPr lang="en-US" sz="1700" dirty="0">
                <a:solidFill>
                  <a:schemeClr val="tx1"/>
                </a:solidFill>
              </a:rPr>
              <a:t>The Mekong River supports the largest inland fishery in the world, producing over 2 million </a:t>
            </a:r>
            <a:r>
              <a:rPr lang="en-US" sz="1700" dirty="0" err="1">
                <a:solidFill>
                  <a:schemeClr val="tx1"/>
                </a:solidFill>
              </a:rPr>
              <a:t>tonnes</a:t>
            </a:r>
            <a:r>
              <a:rPr lang="en-US" sz="1700" dirty="0">
                <a:solidFill>
                  <a:schemeClr val="tx1"/>
                </a:solidFill>
              </a:rPr>
              <a:t> of fish annually. This ecosystem sustains the livelihoods and food security of approximately 60 million people across six countries. </a:t>
            </a:r>
          </a:p>
          <a:p>
            <a:pPr>
              <a:lnSpc>
                <a:spcPct val="120000"/>
              </a:lnSpc>
            </a:pPr>
            <a:r>
              <a:rPr lang="en-US" sz="1700" dirty="0">
                <a:solidFill>
                  <a:schemeClr val="tx1"/>
                </a:solidFill>
              </a:rPr>
              <a:t>Over the last 30 years, a surge in hydropower dams—from the Lancang cascade in China to projects in Laos and Cambodia—has fundamentally re-engineered the river. These dams regulate seasonal discharge, reducing the vital peak flood pulses and increasing dry-season flows. This "flattens" the river's natural rhythm, disrupting the ecological cues that trigger fish migration and reproduction.</a:t>
            </a:r>
          </a:p>
          <a:p>
            <a:pPr>
              <a:lnSpc>
                <a:spcPct val="120000"/>
              </a:lnSpc>
            </a:pPr>
            <a:r>
              <a:rPr lang="en-US" sz="1700" b="1" dirty="0">
                <a:solidFill>
                  <a:schemeClr val="tx1"/>
                </a:solidFill>
              </a:rPr>
              <a:t>Impact 1 (Massive Fish Loss from Blocked Migration): </a:t>
            </a:r>
            <a:r>
              <a:rPr lang="en-US" sz="1700" dirty="0">
                <a:solidFill>
                  <a:schemeClr val="tx1"/>
                </a:solidFill>
              </a:rPr>
              <a:t>Many Mekong fish species are highly migratory, traveling hundreds of </a:t>
            </a:r>
            <a:r>
              <a:rPr lang="en-US" sz="1700" dirty="0" err="1">
                <a:solidFill>
                  <a:schemeClr val="tx1"/>
                </a:solidFill>
              </a:rPr>
              <a:t>kilometres</a:t>
            </a:r>
            <a:r>
              <a:rPr lang="en-US" sz="1700" dirty="0">
                <a:solidFill>
                  <a:schemeClr val="tx1"/>
                </a:solidFill>
              </a:rPr>
              <a:t> to reach spawning grounds. Large dams without effective fish-passage systems act as total barriers. Projections indicate a 30–40% decline in fish biomass under full development scenarios, a catastrophic loss of protein for rural communities.</a:t>
            </a:r>
          </a:p>
          <a:p>
            <a:pPr>
              <a:lnSpc>
                <a:spcPct val="120000"/>
              </a:lnSpc>
            </a:pPr>
            <a:r>
              <a:rPr lang="en-US" sz="1700" b="1" dirty="0">
                <a:solidFill>
                  <a:schemeClr val="tx1"/>
                </a:solidFill>
              </a:rPr>
              <a:t>Impact 2 (The Sediment Trap and Delta Collapse): </a:t>
            </a:r>
            <a:r>
              <a:rPr lang="en-US" sz="1700" dirty="0">
                <a:solidFill>
                  <a:schemeClr val="tx1"/>
                </a:solidFill>
              </a:rPr>
              <a:t>The Mekong historically carried massive sediment loads that replenished the delta. Dams now trap this silt upstream. Without new sediment, the Mekong Delta in Vietnam is literally eroding and sinking. This is causing increased subsidence and salinity intrusion, threatening one of the world's most productive agricultural regions.</a:t>
            </a:r>
          </a:p>
          <a:p>
            <a:pPr>
              <a:lnSpc>
                <a:spcPct val="120000"/>
              </a:lnSpc>
            </a:pPr>
            <a:r>
              <a:rPr lang="en-US" sz="1700" dirty="0">
                <a:solidFill>
                  <a:schemeClr val="tx1"/>
                </a:solidFill>
              </a:rPr>
              <a:t>Upstream countries (like Laos, positioning itself as the "battery of Southeast Asia") capture the immediate economic benefits of energy production and electricity exports. The ecological and livelihood costs—ruined fisheries and lost land—fall disproportionately on downstream communities in Cambodia and Vietnam. The people most affected (subsistence fishers and smallholders) are typically the least powerful actors in the decision-making processes that approve these dams. They are the "downstream recipients of upstream decisions," bearing costs for which they receive no compensation.</a:t>
            </a:r>
          </a:p>
        </p:txBody>
      </p:sp>
      <p:sp>
        <p:nvSpPr>
          <p:cNvPr id="6" name="TextBox 5">
            <a:extLst>
              <a:ext uri="{FF2B5EF4-FFF2-40B4-BE49-F238E27FC236}">
                <a16:creationId xmlns:a16="http://schemas.microsoft.com/office/drawing/2014/main" id="{22E805AF-03E4-157C-06E1-18690EE32328}"/>
              </a:ext>
            </a:extLst>
          </p:cNvPr>
          <p:cNvSpPr txBox="1"/>
          <p:nvPr/>
        </p:nvSpPr>
        <p:spPr>
          <a:xfrm>
            <a:off x="4815840" y="6640984"/>
            <a:ext cx="9753600" cy="230832"/>
          </a:xfrm>
          <a:prstGeom prst="rect">
            <a:avLst/>
          </a:prstGeom>
          <a:noFill/>
        </p:spPr>
        <p:txBody>
          <a:bodyPr wrap="square" rtlCol="0">
            <a:spAutoFit/>
          </a:bodyPr>
          <a:lstStyle/>
          <a:p>
            <a:r>
              <a:rPr lang="en-US" sz="900" dirty="0">
                <a:hlinkClick r:id="rId3" tooltip="https://www.flickr.com/photos/dgmckelvey/15165413982"/>
              </a:rPr>
              <a:t>This Photo</a:t>
            </a:r>
            <a:r>
              <a:rPr lang="en-US" sz="900" dirty="0"/>
              <a:t> by Unknown Author is licensed under </a:t>
            </a:r>
            <a:r>
              <a:rPr lang="en-US" sz="900" dirty="0">
                <a:hlinkClick r:id="rId4" tooltip="https://creativecommons.org/licenses/by-nc-nd/3.0/"/>
              </a:rPr>
              <a:t>CC BY-NC-ND</a:t>
            </a:r>
            <a:endParaRPr lang="en-US" sz="900" dirty="0"/>
          </a:p>
        </p:txBody>
      </p:sp>
    </p:spTree>
    <p:extLst>
      <p:ext uri="{BB962C8B-B14F-4D97-AF65-F5344CB8AC3E}">
        <p14:creationId xmlns:p14="http://schemas.microsoft.com/office/powerpoint/2010/main" val="12158336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C2C1-5BEF-78F6-117E-2A50240A5B49}"/>
              </a:ext>
            </a:extLst>
          </p:cNvPr>
          <p:cNvSpPr>
            <a:spLocks noGrp="1"/>
          </p:cNvSpPr>
          <p:nvPr>
            <p:ph type="title"/>
          </p:nvPr>
        </p:nvSpPr>
        <p:spPr>
          <a:xfrm>
            <a:off x="838200" y="-10795"/>
            <a:ext cx="7391400" cy="1325563"/>
          </a:xfrm>
        </p:spPr>
        <p:txBody>
          <a:bodyPr/>
          <a:lstStyle/>
          <a:p>
            <a:r>
              <a:rPr lang="en-US" b="1" dirty="0"/>
              <a:t>The Social Stratification of Loss</a:t>
            </a:r>
            <a:endParaRPr lang="en-US" dirty="0"/>
          </a:p>
        </p:txBody>
      </p:sp>
      <p:sp>
        <p:nvSpPr>
          <p:cNvPr id="3" name="Content Placeholder 2">
            <a:extLst>
              <a:ext uri="{FF2B5EF4-FFF2-40B4-BE49-F238E27FC236}">
                <a16:creationId xmlns:a16="http://schemas.microsoft.com/office/drawing/2014/main" id="{92D58384-B4B5-5272-FF28-AD14FA615D70}"/>
              </a:ext>
            </a:extLst>
          </p:cNvPr>
          <p:cNvSpPr>
            <a:spLocks noGrp="1"/>
          </p:cNvSpPr>
          <p:nvPr>
            <p:ph idx="1"/>
          </p:nvPr>
        </p:nvSpPr>
        <p:spPr>
          <a:xfrm>
            <a:off x="838200" y="1056640"/>
            <a:ext cx="7259320" cy="5570528"/>
          </a:xfrm>
        </p:spPr>
        <p:txBody>
          <a:bodyPr>
            <a:noAutofit/>
          </a:bodyPr>
          <a:lstStyle/>
          <a:p>
            <a:pPr>
              <a:lnSpc>
                <a:spcPct val="120000"/>
              </a:lnSpc>
            </a:pPr>
            <a:r>
              <a:rPr lang="en-US" sz="1400" dirty="0"/>
              <a:t>High-income regions and urban populations can often buffer the effects of aquatic degradation through significant technological investment. This includes access to advanced water treatment, the ability to purchase bottled water during crises, and insurance against environmental damage like floods.</a:t>
            </a:r>
          </a:p>
          <a:p>
            <a:pPr>
              <a:lnSpc>
                <a:spcPct val="120000"/>
              </a:lnSpc>
            </a:pPr>
            <a:r>
              <a:rPr lang="en-US" sz="1400" dirty="0"/>
              <a:t>In contrast, rural and low-income communities typically lack these financial and technical buffers. They are often forced to rely on untreated or minimally treated water and depend directly on local aquatic resources for their primary nutrition and livelihoods, leaving them with no choice but to absorb the health and economic impacts of a failing ecosystem.</a:t>
            </a:r>
          </a:p>
          <a:p>
            <a:pPr>
              <a:lnSpc>
                <a:spcPct val="120000"/>
              </a:lnSpc>
            </a:pPr>
            <a:r>
              <a:rPr lang="en-US" sz="1400" dirty="0"/>
              <a:t>The ecological and social costs—including livelihood collapse, the spread of disease (like malaria), and chronic pollution—are "</a:t>
            </a:r>
            <a:r>
              <a:rPr lang="en-US" sz="1400" dirty="0" err="1"/>
              <a:t>socialised</a:t>
            </a:r>
            <a:r>
              <a:rPr lang="en-US" sz="1400" dirty="0"/>
              <a:t>," meaning they are spread across entire downstream populations. Downstream recipients of these decisions often receive no compensation for the loss of their commons.</a:t>
            </a:r>
          </a:p>
          <a:p>
            <a:pPr>
              <a:lnSpc>
                <a:spcPct val="120000"/>
              </a:lnSpc>
            </a:pPr>
            <a:r>
              <a:rPr lang="en-US" sz="1400" dirty="0"/>
              <a:t>The heaviest costs of biological degradation fall on subsistence fishers, rural smallholders, and indigenous peoples. For these groups, the collapse of a fishery or the contamination of an aquifer is not just an ecological statistic but a catastrophic threat to food security and cultural identity.</a:t>
            </a:r>
          </a:p>
          <a:p>
            <a:pPr>
              <a:lnSpc>
                <a:spcPct val="120000"/>
              </a:lnSpc>
            </a:pPr>
            <a:r>
              <a:rPr lang="en-US" sz="1400" dirty="0"/>
              <a:t>These communities typically have the least power in the institutional processes that approve major water projects. Because they are not the primary constituents or shareholders of the entities driving the degradation, their interests are often ignored in a system designed for economic extraction rather than stewardship.</a:t>
            </a:r>
          </a:p>
        </p:txBody>
      </p:sp>
      <p:pic>
        <p:nvPicPr>
          <p:cNvPr id="5" name="Picture 4">
            <a:extLst>
              <a:ext uri="{FF2B5EF4-FFF2-40B4-BE49-F238E27FC236}">
                <a16:creationId xmlns:a16="http://schemas.microsoft.com/office/drawing/2014/main" id="{8432A0E9-E63C-9BF9-3091-C271401CE70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1147" b="19918"/>
          <a:stretch>
            <a:fillRect/>
          </a:stretch>
        </p:blipFill>
        <p:spPr>
          <a:xfrm>
            <a:off x="8229600" y="0"/>
            <a:ext cx="3962400" cy="6858000"/>
          </a:xfrm>
          <a:prstGeom prst="rect">
            <a:avLst/>
          </a:prstGeom>
        </p:spPr>
      </p:pic>
      <p:sp>
        <p:nvSpPr>
          <p:cNvPr id="6" name="TextBox 5">
            <a:extLst>
              <a:ext uri="{FF2B5EF4-FFF2-40B4-BE49-F238E27FC236}">
                <a16:creationId xmlns:a16="http://schemas.microsoft.com/office/drawing/2014/main" id="{A3A05389-0221-7DD2-347F-C655BAFF488C}"/>
              </a:ext>
            </a:extLst>
          </p:cNvPr>
          <p:cNvSpPr txBox="1"/>
          <p:nvPr/>
        </p:nvSpPr>
        <p:spPr>
          <a:xfrm>
            <a:off x="5219700" y="6627168"/>
            <a:ext cx="3200400" cy="230832"/>
          </a:xfrm>
          <a:prstGeom prst="rect">
            <a:avLst/>
          </a:prstGeom>
          <a:noFill/>
        </p:spPr>
        <p:txBody>
          <a:bodyPr wrap="square" rtlCol="0">
            <a:spAutoFit/>
          </a:bodyPr>
          <a:lstStyle/>
          <a:p>
            <a:r>
              <a:rPr lang="en-US" sz="900" dirty="0">
                <a:hlinkClick r:id="rId3" tooltip="http://www.flickr.com/photos/7415656@N03/483784417/"/>
              </a:rPr>
              <a:t>This Photo</a:t>
            </a:r>
            <a:r>
              <a:rPr lang="en-US" sz="900" dirty="0"/>
              <a:t> by Unknown Author is licensed under </a:t>
            </a:r>
            <a:r>
              <a:rPr lang="en-US" sz="900" dirty="0">
                <a:hlinkClick r:id="rId4" tooltip="https://creativecommons.org/licenses/by-nc-sa/3.0/"/>
              </a:rPr>
              <a:t>CC BY-SA-NC</a:t>
            </a:r>
            <a:endParaRPr lang="en-US" sz="900" dirty="0"/>
          </a:p>
        </p:txBody>
      </p:sp>
    </p:spTree>
    <p:extLst>
      <p:ext uri="{BB962C8B-B14F-4D97-AF65-F5344CB8AC3E}">
        <p14:creationId xmlns:p14="http://schemas.microsoft.com/office/powerpoint/2010/main" val="39019880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B822D7-4E92-FF0E-E10D-9D3017A6CCC0}"/>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4A1BFF4-A595-DAFA-35D8-9B0FE6A11C71}"/>
              </a:ext>
            </a:extLst>
          </p:cNvPr>
          <p:cNvSpPr>
            <a:spLocks noGrp="1"/>
          </p:cNvSpPr>
          <p:nvPr>
            <p:ph type="title"/>
          </p:nvPr>
        </p:nvSpPr>
        <p:spPr>
          <a:xfrm>
            <a:off x="838200" y="-20955"/>
            <a:ext cx="10515600" cy="1325563"/>
          </a:xfrm>
        </p:spPr>
        <p:txBody>
          <a:bodyPr>
            <a:normAutofit/>
          </a:bodyPr>
          <a:lstStyle/>
          <a:p>
            <a:pPr algn="ctr"/>
            <a:r>
              <a:rPr lang="en-US" b="1" dirty="0"/>
              <a:t>Conclusion</a:t>
            </a:r>
            <a:endParaRPr lang="en-US" dirty="0"/>
          </a:p>
        </p:txBody>
      </p:sp>
      <p:sp>
        <p:nvSpPr>
          <p:cNvPr id="3" name="Content Placeholder 2">
            <a:extLst>
              <a:ext uri="{FF2B5EF4-FFF2-40B4-BE49-F238E27FC236}">
                <a16:creationId xmlns:a16="http://schemas.microsoft.com/office/drawing/2014/main" id="{371F7C74-4B75-2B4F-254C-5C280BFF1E0D}"/>
              </a:ext>
            </a:extLst>
          </p:cNvPr>
          <p:cNvSpPr>
            <a:spLocks noGrp="1"/>
          </p:cNvSpPr>
          <p:nvPr>
            <p:ph idx="1"/>
          </p:nvPr>
        </p:nvSpPr>
        <p:spPr>
          <a:xfrm>
            <a:off x="838200" y="1066800"/>
            <a:ext cx="10515600" cy="5618480"/>
          </a:xfrm>
        </p:spPr>
        <p:txBody>
          <a:bodyPr>
            <a:noAutofit/>
          </a:bodyPr>
          <a:lstStyle/>
          <a:p>
            <a:pPr>
              <a:lnSpc>
                <a:spcPct val="100000"/>
              </a:lnSpc>
            </a:pPr>
            <a:r>
              <a:rPr lang="en-US" sz="1600" dirty="0"/>
              <a:t>Integrated Water Resources Management (IWRM) is a framework that seeks to coordinate water quality, quantity, and ecosystem governance under a single institutional umbrella. This approach recognizes that managing water in "sectoral silos"—where different agencies handle irrigation, environment, and urban supply separately—is the root cause of most governance failures.</a:t>
            </a:r>
          </a:p>
          <a:p>
            <a:pPr>
              <a:lnSpc>
                <a:spcPct val="100000"/>
              </a:lnSpc>
            </a:pPr>
            <a:r>
              <a:rPr lang="en-US" sz="1600" dirty="0"/>
              <a:t>This policy direction shifts the definition of "available water" by legally mandating the quantity, timing, and quality of water necessary to sustain living systems. Instead of treating ecological needs as "water left over" after human use, environmental flows </a:t>
            </a:r>
            <a:r>
              <a:rPr lang="en-US" sz="1600" dirty="0" err="1"/>
              <a:t>institutionalise</a:t>
            </a:r>
            <a:r>
              <a:rPr lang="en-US" sz="1600" dirty="0"/>
              <a:t> the principle that a river basin must remain biologically functional to be sustainable.</a:t>
            </a:r>
          </a:p>
          <a:p>
            <a:pPr>
              <a:lnSpc>
                <a:spcPct val="100000"/>
              </a:lnSpc>
            </a:pPr>
            <a:r>
              <a:rPr lang="en-US" sz="1600" dirty="0"/>
              <a:t>The EU Water Framework Directive (WFD): Representing a fundamental departure from traditional policy, the WFD shifts the goal from meeting simple human-use "standards" to achieving "good ecological status". It integrates biological, chemical, and physical (</a:t>
            </a:r>
            <a:r>
              <a:rPr lang="en-US" sz="1600" dirty="0" err="1"/>
              <a:t>hydromorphological</a:t>
            </a:r>
            <a:r>
              <a:rPr lang="en-US" sz="1600" dirty="0"/>
              <a:t>) criteria to ensure water bodies are managed as whole living systems.</a:t>
            </a:r>
          </a:p>
          <a:p>
            <a:pPr>
              <a:lnSpc>
                <a:spcPct val="100000"/>
              </a:lnSpc>
            </a:pPr>
            <a:r>
              <a:rPr lang="en-US" sz="1600" dirty="0"/>
              <a:t>Current systems are often reactive, responding only after a mass fish kill or a toxic bloom makes damage impossible to ignore. True reform requires governance designed to detect silent signals—such as gradual species loss or nutrient accumulation in sediments—before they escalate into human tragedies.</a:t>
            </a:r>
          </a:p>
          <a:p>
            <a:pPr>
              <a:lnSpc>
                <a:spcPct val="100000"/>
              </a:lnSpc>
            </a:pPr>
            <a:r>
              <a:rPr lang="en-US" sz="1600" dirty="0"/>
              <a:t>Reform must confront the asymmetry where those who benefit from water re-engineering are geographically and politically "upstream" from those who bear the ecological and social costs.</a:t>
            </a:r>
          </a:p>
          <a:p>
            <a:pPr>
              <a:lnSpc>
                <a:spcPct val="100000"/>
              </a:lnSpc>
            </a:pPr>
            <a:r>
              <a:rPr lang="en-US" sz="1600" dirty="0"/>
              <a:t>The history of water management shows that "dams and canals are the easy part". The real challenge of the future lies in institutional imagination: deciding who gets water, at what cost to whom, and within what binding ecological limits.</a:t>
            </a:r>
          </a:p>
          <a:p>
            <a:pPr>
              <a:lnSpc>
                <a:spcPct val="100000"/>
              </a:lnSpc>
            </a:pPr>
            <a:r>
              <a:rPr lang="en-US" sz="1600" dirty="0"/>
              <a:t>We must choose between maintaining systems designed for an era of "apparent abundance" or building new ones that respect ecological integrity as the foundation of water security.</a:t>
            </a:r>
          </a:p>
        </p:txBody>
      </p:sp>
    </p:spTree>
    <p:extLst>
      <p:ext uri="{BB962C8B-B14F-4D97-AF65-F5344CB8AC3E}">
        <p14:creationId xmlns:p14="http://schemas.microsoft.com/office/powerpoint/2010/main" val="728490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CA01A01-1708-38A4-AEEA-152BCA2DBAD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688289" y="1710770"/>
            <a:ext cx="4815422" cy="3436460"/>
          </a:xfrm>
          <a:prstGeom prst="rect">
            <a:avLst/>
          </a:prstGeom>
        </p:spPr>
      </p:pic>
    </p:spTree>
    <p:extLst>
      <p:ext uri="{BB962C8B-B14F-4D97-AF65-F5344CB8AC3E}">
        <p14:creationId xmlns:p14="http://schemas.microsoft.com/office/powerpoint/2010/main" val="822512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2166</TotalTime>
  <Words>5019</Words>
  <Application>Microsoft Office PowerPoint</Application>
  <PresentationFormat>Widescreen</PresentationFormat>
  <Paragraphs>247</Paragraphs>
  <Slides>51</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Calibri Light</vt:lpstr>
      <vt:lpstr>Wingdings</vt:lpstr>
      <vt:lpstr>Office Theme</vt:lpstr>
      <vt:lpstr>Water Scarcity Beyond the Numbers: Practical Lessons from Global Water Crises</vt:lpstr>
      <vt:lpstr>PowerPoint Presentation</vt:lpstr>
      <vt:lpstr>Water Quality — Recap</vt:lpstr>
      <vt:lpstr>PowerPoint Presentation</vt:lpstr>
      <vt:lpstr>Aquatic Biodiversity — Recap</vt:lpstr>
      <vt:lpstr>PowerPoint Presentation</vt:lpstr>
      <vt:lpstr>PowerPoint Presentation</vt:lpstr>
      <vt:lpstr>Loss of Biological Integrity </vt:lpstr>
      <vt:lpstr>PowerPoint Presentation</vt:lpstr>
      <vt:lpstr>Eutrophication</vt:lpstr>
      <vt:lpstr>Nutrient Enrichment: The "Fuel" for Degradation </vt:lpstr>
      <vt:lpstr>The Tipping Point</vt:lpstr>
      <vt:lpstr>Why recovery is difficult?</vt:lpstr>
      <vt:lpstr>"Invisibility in Time" and Governance Gaps</vt:lpstr>
      <vt:lpstr>Sub-Surface Decay</vt:lpstr>
      <vt:lpstr>Diffuse Signals vs. Institutional Inertia</vt:lpstr>
      <vt:lpstr>Governance Failure: The Externalisation of Costs</vt:lpstr>
      <vt:lpstr>Legal Bias: Designed for Extraction</vt:lpstr>
      <vt:lpstr>PowerPoint Presentation</vt:lpstr>
      <vt:lpstr>Hypoxia</vt:lpstr>
      <vt:lpstr>PowerPoint Presentation</vt:lpstr>
      <vt:lpstr>Public Health—The Cyanotoxin Threat</vt:lpstr>
      <vt:lpstr>Harmful Algal Blooms (HABs): The Biological Source</vt:lpstr>
      <vt:lpstr>The Failure of Conventional Safeguards</vt:lpstr>
      <vt:lpstr>The Economic Impact of Aquatic Degradation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2023–25 Events</vt:lpstr>
      <vt:lpstr>The Biological Mechanism</vt:lpstr>
      <vt:lpstr>Livelihood Connection: The Human Cost for Island Nations</vt:lpstr>
      <vt:lpstr>PowerPoint Presentation</vt:lpstr>
      <vt:lpstr>The Governance Challenge: A Fundamental Scale Mismatch</vt:lpstr>
      <vt:lpstr>Why Traditional Policy Often Fails</vt:lpstr>
      <vt:lpstr>Anthropocentric Standards</vt:lpstr>
      <vt:lpstr>Legal Mismatches</vt:lpstr>
      <vt:lpstr>The Gulf of Mexico Hypoxic Zone</vt:lpstr>
      <vt:lpstr>PowerPoint Presentation</vt:lpstr>
      <vt:lpstr>PowerPoint Presentation</vt:lpstr>
      <vt:lpstr>PowerPoint Presentation</vt:lpstr>
      <vt:lpstr>PowerPoint Presentation</vt:lpstr>
      <vt:lpstr>The Three Dimensions of Connectivity</vt:lpstr>
      <vt:lpstr>PowerPoint Presentation</vt:lpstr>
      <vt:lpstr>Mekong River Fragmentation</vt:lpstr>
      <vt:lpstr>The Social Stratification of Loss</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Editor</dc:creator>
  <cp:lastModifiedBy>Editor</cp:lastModifiedBy>
  <cp:revision>36</cp:revision>
  <cp:lastPrinted>2026-07-03T16:19:49Z</cp:lastPrinted>
  <dcterms:created xsi:type="dcterms:W3CDTF">2026-07-03T14:56:34Z</dcterms:created>
  <dcterms:modified xsi:type="dcterms:W3CDTF">2026-07-06T12:00:06Z</dcterms:modified>
</cp:coreProperties>
</file>